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6" r:id="rId6"/>
    <p:sldId id="264" r:id="rId7"/>
    <p:sldId id="259" r:id="rId8"/>
    <p:sldId id="258" r:id="rId9"/>
    <p:sldId id="267" r:id="rId10"/>
    <p:sldId id="262" r:id="rId11"/>
    <p:sldId id="261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learn from your timeline?</a:t>
            </a:r>
          </a:p>
          <a:p>
            <a:r>
              <a:rPr lang="en-US" dirty="0" smtClean="0"/>
              <a:t>What is an interesting fact?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618  Million Acres of land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3351" y="914400"/>
            <a:ext cx="3590649" cy="250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6553200" cy="393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4369" y="4724400"/>
            <a:ext cx="307963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Wilderness</a:t>
            </a:r>
            <a:endParaRPr lang="en-US" dirty="0"/>
          </a:p>
        </p:txBody>
      </p:sp>
      <p:pic>
        <p:nvPicPr>
          <p:cNvPr id="18436" name="Picture 4" descr="http://upload.wikimedia.org/wikipedia/commons/e/ef/Wilderness_Areas_in_Color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10682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vivo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Wilderness has conserved many lands for recreational use, scientific study, and continues to be a reservoir for biodiversity</a:t>
            </a:r>
          </a:p>
          <a:p>
            <a:r>
              <a:rPr lang="en-US" dirty="0" smtClean="0"/>
              <a:t>Individuals don’t always obey signage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loe.org/images/content/thisweek/041001wilderness-tr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342693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 (now)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Bill to Release Wilderness Study Areas Creates Controversy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On July 26, the U.S. House of Representatives’ Committee on Natural Resources’ Subcommittee on National Parks, Forests and Public Lands held a hearing on a bill intended to release some U.S. Bureau of Land Management (BLM) and USDA Forest Service wilderness study areas and </a:t>
            </a:r>
            <a:r>
              <a:rPr lang="en-US" sz="2400" dirty="0" err="1" smtClean="0"/>
              <a:t>roadless</a:t>
            </a:r>
            <a:r>
              <a:rPr lang="en-US" sz="2400" dirty="0" smtClean="0"/>
              <a:t> areas from protection.  H.R. 1581—the “Wilderness and </a:t>
            </a:r>
            <a:r>
              <a:rPr lang="en-US" sz="2400" dirty="0" err="1" smtClean="0"/>
              <a:t>Roadless</a:t>
            </a:r>
            <a:r>
              <a:rPr lang="en-US" sz="2400" dirty="0" smtClean="0"/>
              <a:t> Area Release Act of 2011”—is creating controversy within the conservation community, reports the Wildlife Management Institute.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Wilderness Act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establish a National Wilderness Preservation System for the permanent good of the whole people, and for other purposes.  </a:t>
            </a:r>
            <a:endParaRPr lang="en-US" dirty="0"/>
          </a:p>
        </p:txBody>
      </p:sp>
      <p:pic>
        <p:nvPicPr>
          <p:cNvPr id="4098" name="Picture 2" descr="http://www.switchbacktravel.com/sites/default/files/styles/inline_630/public/image_fields/field_imgs_inline/Weminuche%20Wilderness%20-%20Colo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55208"/>
            <a:ext cx="3886200" cy="3102792"/>
          </a:xfrm>
          <a:prstGeom prst="rect">
            <a:avLst/>
          </a:prstGeom>
          <a:noFill/>
        </p:spPr>
      </p:pic>
      <p:pic>
        <p:nvPicPr>
          <p:cNvPr id="4100" name="Picture 4" descr="http://www.sangres.com/dimages/colorado/wilderness/gunnisongorge/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3052884" cy="1905000"/>
          </a:xfrm>
          <a:prstGeom prst="rect">
            <a:avLst/>
          </a:prstGeom>
          <a:noFill/>
        </p:spPr>
      </p:pic>
      <p:pic>
        <p:nvPicPr>
          <p:cNvPr id="4102" name="Picture 6" descr="http://www.stanroseimages.com/images/large/lost_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200400"/>
            <a:ext cx="3429000" cy="2323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Events leading up to enactment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1964, post-war era</a:t>
            </a:r>
          </a:p>
          <a:p>
            <a:r>
              <a:rPr lang="en-US" dirty="0" smtClean="0"/>
              <a:t>Development, dam construction, and road building is happening at a rate previously unseen</a:t>
            </a:r>
          </a:p>
          <a:p>
            <a:r>
              <a:rPr lang="en-US" dirty="0" smtClean="0"/>
              <a:t>Several different agencies were managing “wild” lands but </a:t>
            </a:r>
            <a:r>
              <a:rPr lang="en-US" dirty="0" smtClean="0"/>
              <a:t>some people </a:t>
            </a:r>
            <a:r>
              <a:rPr lang="en-US" dirty="0" smtClean="0"/>
              <a:t>VALUED unfettered </a:t>
            </a:r>
            <a:r>
              <a:rPr lang="en-US" dirty="0" smtClean="0"/>
              <a:t>lands and wanted to ensure their existence into perpetuity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upload.wikimedia.org/wikipedia/commons/3/37/Suburbia_by_David_Shank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649" y="4588987"/>
            <a:ext cx="3025351" cy="226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04"/>
            <a:ext cx="8229600" cy="1143000"/>
          </a:xfrm>
        </p:spPr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Lyndon Johnson</a:t>
            </a:r>
          </a:p>
          <a:p>
            <a:r>
              <a:rPr lang="en-US" dirty="0" err="1" smtClean="0"/>
              <a:t>Olas</a:t>
            </a:r>
            <a:r>
              <a:rPr lang="en-US" dirty="0" smtClean="0"/>
              <a:t> and </a:t>
            </a:r>
            <a:r>
              <a:rPr lang="en-US" dirty="0" err="1" smtClean="0"/>
              <a:t>Mardy</a:t>
            </a:r>
            <a:r>
              <a:rPr lang="en-US" dirty="0" smtClean="0"/>
              <a:t> </a:t>
            </a:r>
            <a:r>
              <a:rPr lang="en-US" dirty="0" err="1" smtClean="0"/>
              <a:t>Murie</a:t>
            </a:r>
            <a:endParaRPr lang="en-US" dirty="0" smtClean="0"/>
          </a:p>
          <a:p>
            <a:r>
              <a:rPr lang="en-US" dirty="0" smtClean="0"/>
              <a:t>Aldo Leopold</a:t>
            </a:r>
          </a:p>
          <a:p>
            <a:r>
              <a:rPr lang="en-US" dirty="0" smtClean="0"/>
              <a:t>Theodore Roosevelt</a:t>
            </a:r>
          </a:p>
          <a:p>
            <a:r>
              <a:rPr lang="en-US" dirty="0" smtClean="0"/>
              <a:t>John Muir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600200"/>
            <a:ext cx="3481309" cy="491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4286" r="15741"/>
          <a:stretch/>
        </p:blipFill>
        <p:spPr>
          <a:xfrm>
            <a:off x="6231" y="3874865"/>
            <a:ext cx="4260969" cy="298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04"/>
            <a:ext cx="8229600" cy="1143000"/>
          </a:xfrm>
        </p:spPr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Lyndon Johnson</a:t>
            </a:r>
          </a:p>
          <a:p>
            <a:r>
              <a:rPr lang="en-US" dirty="0" err="1" smtClean="0"/>
              <a:t>Olas</a:t>
            </a:r>
            <a:r>
              <a:rPr lang="en-US" dirty="0" smtClean="0"/>
              <a:t> and </a:t>
            </a:r>
            <a:r>
              <a:rPr lang="en-US" dirty="0" err="1" smtClean="0"/>
              <a:t>Mardy</a:t>
            </a:r>
            <a:r>
              <a:rPr lang="en-US" dirty="0" smtClean="0"/>
              <a:t> </a:t>
            </a:r>
            <a:r>
              <a:rPr lang="en-US" dirty="0" err="1" smtClean="0"/>
              <a:t>Murie</a:t>
            </a:r>
            <a:endParaRPr lang="en-US" dirty="0" smtClean="0"/>
          </a:p>
          <a:p>
            <a:r>
              <a:rPr lang="en-US" dirty="0" smtClean="0"/>
              <a:t>Aldo Leopold</a:t>
            </a:r>
          </a:p>
          <a:p>
            <a:r>
              <a:rPr lang="en-US" dirty="0" smtClean="0"/>
              <a:t>Theodore Roosevelt</a:t>
            </a:r>
            <a:endParaRPr lang="en-US" dirty="0"/>
          </a:p>
        </p:txBody>
      </p:sp>
      <p:pic>
        <p:nvPicPr>
          <p:cNvPr id="1026" name="Picture 2" descr="http://upload.wikimedia.org/wikipedia/commons/f/f6/Sept_04_wilder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3733800" cy="298704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2/23/Olaus_and_Mardy_Mu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0"/>
            <a:ext cx="3714750" cy="286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31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Controversy (then)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At that time the country is going through one of the biggest economic booms EVER.</a:t>
            </a:r>
          </a:p>
          <a:p>
            <a:r>
              <a:rPr lang="en-US" dirty="0" smtClean="0"/>
              <a:t>Economics is defined by access to natural resources.  </a:t>
            </a:r>
          </a:p>
          <a:p>
            <a:r>
              <a:rPr lang="en-US" dirty="0" smtClean="0"/>
              <a:t>Why would the wilderness act be controversial? </a:t>
            </a:r>
          </a:p>
          <a:p>
            <a:r>
              <a:rPr lang="en-US" dirty="0" smtClean="0"/>
              <a:t>Conservation vs. Preservation</a:t>
            </a:r>
            <a:endParaRPr lang="en-US" dirty="0"/>
          </a:p>
        </p:txBody>
      </p:sp>
      <p:pic>
        <p:nvPicPr>
          <p:cNvPr id="8194" name="Picture 2" descr="http://centenary.bahai.us/sites/default/files/imagecache/page-main-image/images/press_clippings/Gifford%20Pinchot%20(1865-194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743450"/>
            <a:ext cx="2514600" cy="2114550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d/da/Muir_portrait_1872.jpg/220px-Muir_portrait_1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657600"/>
            <a:ext cx="20955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Wilderness is managed by:</a:t>
            </a:r>
            <a:endParaRPr lang="en-US" dirty="0"/>
          </a:p>
        </p:txBody>
      </p:sp>
      <p:pic>
        <p:nvPicPr>
          <p:cNvPr id="2052" name="Picture 4" descr="http://www.blumenthaluniforms.com/images/images/blm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3326860" cy="2895600"/>
          </a:xfrm>
          <a:prstGeom prst="rect">
            <a:avLst/>
          </a:prstGeom>
          <a:noFill/>
        </p:spPr>
      </p:pic>
      <p:pic>
        <p:nvPicPr>
          <p:cNvPr id="2054" name="Picture 6" descr="http://ornithologyexchange.org/forums/uploads/fe29647825ddec07fb4bfd89153fa2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124200"/>
            <a:ext cx="2928789" cy="3505200"/>
          </a:xfrm>
          <a:prstGeom prst="rect">
            <a:avLst/>
          </a:prstGeom>
          <a:noFill/>
        </p:spPr>
      </p:pic>
      <p:sp>
        <p:nvSpPr>
          <p:cNvPr id="2056" name="AutoShape 8" descr="http://upload.wikimedia.org/wikipedia/en/0/0d/USFS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fs.usda.gov/Internet/FSE_MEDIA/stelprdb53340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2473261" cy="3200400"/>
          </a:xfrm>
          <a:prstGeom prst="rect">
            <a:avLst/>
          </a:prstGeom>
          <a:noFill/>
        </p:spPr>
      </p:pic>
      <p:pic>
        <p:nvPicPr>
          <p:cNvPr id="2060" name="Picture 12" descr="http://www.atchafalaya.org/ckfinder/userfiles/images/nps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955" y="1219200"/>
            <a:ext cx="2860045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a Wilderness designation</a:t>
            </a:r>
            <a:endParaRPr lang="en-US" dirty="0"/>
          </a:p>
        </p:txBody>
      </p:sp>
      <p:pic>
        <p:nvPicPr>
          <p:cNvPr id="3074" name="Picture 2" descr="This figure presents a simplified schematic of the wilderness designation proces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60414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qualifies as wilderness?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5,000 Acres or more. </a:t>
            </a:r>
            <a:r>
              <a:rPr lang="en-US" i="1" dirty="0" smtClean="0"/>
              <a:t>Roadless island</a:t>
            </a:r>
            <a:endParaRPr lang="en-US" i="1" dirty="0"/>
          </a:p>
          <a:p>
            <a:r>
              <a:rPr lang="en-US" dirty="0" smtClean="0"/>
              <a:t>Is the area appear </a:t>
            </a:r>
            <a:r>
              <a:rPr lang="en-US" dirty="0"/>
              <a:t>to be natural and is human presence relatively unnoticeable?</a:t>
            </a:r>
          </a:p>
          <a:p>
            <a:r>
              <a:rPr lang="en-US" dirty="0"/>
              <a:t>Does the area offer the opportunity for primitive </a:t>
            </a:r>
            <a:r>
              <a:rPr lang="en-US" dirty="0" smtClean="0"/>
              <a:t>camping</a:t>
            </a:r>
            <a:r>
              <a:rPr lang="en-US" dirty="0"/>
              <a:t>, hiking, and skiing?</a:t>
            </a:r>
          </a:p>
          <a:p>
            <a:r>
              <a:rPr lang="en-US" dirty="0"/>
              <a:t>Does it provide opportunities for solitude?</a:t>
            </a:r>
          </a:p>
          <a:p>
            <a:r>
              <a:rPr lang="en-US" dirty="0"/>
              <a:t>Does the area </a:t>
            </a:r>
            <a:r>
              <a:rPr lang="en-US" dirty="0" smtClean="0"/>
              <a:t>contain unique features for non-economic purpose like science research, geological significance, scenic properties, ecological value, or historical value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016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289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Food for thought…</vt:lpstr>
      <vt:lpstr>The Wilderness Act 1964</vt:lpstr>
      <vt:lpstr>Events leading up to enactment</vt:lpstr>
      <vt:lpstr>Key Players</vt:lpstr>
      <vt:lpstr>Key Players</vt:lpstr>
      <vt:lpstr>Controversy (then)</vt:lpstr>
      <vt:lpstr>Wilderness is managed by:</vt:lpstr>
      <vt:lpstr>Path of a Wilderness designation</vt:lpstr>
      <vt:lpstr>What qualifies as wilderness?</vt:lpstr>
      <vt:lpstr>618  Million Acres of land </vt:lpstr>
      <vt:lpstr>Colorado Wilderness</vt:lpstr>
      <vt:lpstr>En vivo</vt:lpstr>
      <vt:lpstr>Controversy (now)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 Leigh</dc:creator>
  <cp:lastModifiedBy>mandi leigh</cp:lastModifiedBy>
  <cp:revision>26</cp:revision>
  <dcterms:created xsi:type="dcterms:W3CDTF">2006-08-16T00:00:00Z</dcterms:created>
  <dcterms:modified xsi:type="dcterms:W3CDTF">2014-08-15T19:31:27Z</dcterms:modified>
</cp:coreProperties>
</file>