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67" r:id="rId5"/>
    <p:sldId id="263" r:id="rId6"/>
    <p:sldId id="266" r:id="rId7"/>
    <p:sldId id="260" r:id="rId8"/>
    <p:sldId id="262" r:id="rId9"/>
    <p:sldId id="259" r:id="rId10"/>
    <p:sldId id="268" r:id="rId11"/>
    <p:sldId id="297" r:id="rId12"/>
    <p:sldId id="264" r:id="rId13"/>
    <p:sldId id="299" r:id="rId14"/>
    <p:sldId id="265" r:id="rId15"/>
    <p:sldId id="272" r:id="rId16"/>
    <p:sldId id="273" r:id="rId17"/>
    <p:sldId id="270" r:id="rId18"/>
    <p:sldId id="271" r:id="rId19"/>
    <p:sldId id="274" r:id="rId20"/>
    <p:sldId id="298" r:id="rId21"/>
    <p:sldId id="280" r:id="rId22"/>
    <p:sldId id="275" r:id="rId23"/>
    <p:sldId id="277" r:id="rId24"/>
    <p:sldId id="278" r:id="rId25"/>
    <p:sldId id="279" r:id="rId26"/>
    <p:sldId id="276" r:id="rId27"/>
    <p:sldId id="281" r:id="rId28"/>
    <p:sldId id="288" r:id="rId29"/>
    <p:sldId id="282" r:id="rId30"/>
    <p:sldId id="284" r:id="rId31"/>
    <p:sldId id="291" r:id="rId32"/>
    <p:sldId id="309" r:id="rId33"/>
    <p:sldId id="301" r:id="rId34"/>
    <p:sldId id="302" r:id="rId35"/>
    <p:sldId id="306" r:id="rId36"/>
    <p:sldId id="303" r:id="rId37"/>
    <p:sldId id="304" r:id="rId38"/>
    <p:sldId id="307" r:id="rId39"/>
    <p:sldId id="294" r:id="rId40"/>
    <p:sldId id="292" r:id="rId41"/>
    <p:sldId id="308" r:id="rId42"/>
    <p:sldId id="310" r:id="rId43"/>
    <p:sldId id="311" r:id="rId44"/>
    <p:sldId id="312" r:id="rId45"/>
    <p:sldId id="313" r:id="rId46"/>
    <p:sldId id="314" r:id="rId47"/>
    <p:sldId id="315" r:id="rId48"/>
    <p:sldId id="293" r:id="rId49"/>
    <p:sldId id="296" r:id="rId50"/>
    <p:sldId id="305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31AUG2015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it mean to interact?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Hypothesize what an ecological interaction is. Provide an example.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57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Ecological Interactions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3048000" y="2209800"/>
            <a:ext cx="2590800" cy="12192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0" y="1219200"/>
            <a:ext cx="2590800" cy="12192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3886200"/>
            <a:ext cx="1676400" cy="6858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4191000"/>
            <a:ext cx="1676400" cy="6858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62600" y="3886200"/>
            <a:ext cx="1676400" cy="6858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2971800"/>
            <a:ext cx="990600" cy="4572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00200" y="2971800"/>
            <a:ext cx="990600" cy="4572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410200" y="4876800"/>
            <a:ext cx="990600" cy="4572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858000" y="4876800"/>
            <a:ext cx="990600" cy="4572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9" idx="0"/>
          </p:cNvCxnSpPr>
          <p:nvPr/>
        </p:nvCxnSpPr>
        <p:spPr>
          <a:xfrm flipV="1">
            <a:off x="876300" y="2362200"/>
            <a:ext cx="34290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0"/>
          </p:cNvCxnSpPr>
          <p:nvPr/>
        </p:nvCxnSpPr>
        <p:spPr>
          <a:xfrm flipH="1" flipV="1">
            <a:off x="1866900" y="2438400"/>
            <a:ext cx="2286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48000" y="3352800"/>
            <a:ext cx="68580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0"/>
          </p:cNvCxnSpPr>
          <p:nvPr/>
        </p:nvCxnSpPr>
        <p:spPr>
          <a:xfrm flipH="1" flipV="1">
            <a:off x="5295900" y="3200400"/>
            <a:ext cx="110490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0"/>
          </p:cNvCxnSpPr>
          <p:nvPr/>
        </p:nvCxnSpPr>
        <p:spPr>
          <a:xfrm flipH="1" flipV="1">
            <a:off x="4381500" y="3429000"/>
            <a:ext cx="38100" cy="76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0"/>
          </p:cNvCxnSpPr>
          <p:nvPr/>
        </p:nvCxnSpPr>
        <p:spPr>
          <a:xfrm flipH="1" flipV="1">
            <a:off x="6972300" y="4495800"/>
            <a:ext cx="381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867400" y="4572000"/>
            <a:ext cx="2286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57200" y="1219200"/>
            <a:ext cx="2590800" cy="12192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3000" y="1600200"/>
            <a:ext cx="1203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Predation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33800" y="2590800"/>
            <a:ext cx="1210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Symbiosis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019800" y="1600200"/>
            <a:ext cx="1483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Competition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981200" y="4038600"/>
            <a:ext cx="130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Mutualism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81400" y="4267200"/>
            <a:ext cx="17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Commensalism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5791200" y="4038600"/>
            <a:ext cx="1255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Parasitism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381000" y="2971800"/>
            <a:ext cx="1096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Predator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828800" y="2971800"/>
            <a:ext cx="646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Prey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562600" y="4876800"/>
            <a:ext cx="664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Host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6781800" y="4876800"/>
            <a:ext cx="1015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Parasite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01SEP2015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your favorite ecological interaction?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i="1" dirty="0" smtClean="0"/>
              <a:t>biotic</a:t>
            </a:r>
            <a:r>
              <a:rPr lang="en-US" dirty="0" smtClean="0"/>
              <a:t> interactions have you observed in the last week?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57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Ecological Interactions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3048000" y="2209800"/>
            <a:ext cx="2590800" cy="12192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0" y="1219200"/>
            <a:ext cx="2590800" cy="12192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3886200"/>
            <a:ext cx="1676400" cy="6858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4191000"/>
            <a:ext cx="1676400" cy="6858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62600" y="3886200"/>
            <a:ext cx="1676400" cy="6858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2971800"/>
            <a:ext cx="990600" cy="4572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00200" y="2971800"/>
            <a:ext cx="990600" cy="4572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410200" y="4876800"/>
            <a:ext cx="990600" cy="4572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858000" y="4876800"/>
            <a:ext cx="990600" cy="4572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9" idx="0"/>
          </p:cNvCxnSpPr>
          <p:nvPr/>
        </p:nvCxnSpPr>
        <p:spPr>
          <a:xfrm flipV="1">
            <a:off x="876300" y="2362200"/>
            <a:ext cx="34290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0"/>
          </p:cNvCxnSpPr>
          <p:nvPr/>
        </p:nvCxnSpPr>
        <p:spPr>
          <a:xfrm flipH="1" flipV="1">
            <a:off x="1866900" y="2438400"/>
            <a:ext cx="2286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48000" y="3352800"/>
            <a:ext cx="68580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0"/>
          </p:cNvCxnSpPr>
          <p:nvPr/>
        </p:nvCxnSpPr>
        <p:spPr>
          <a:xfrm flipH="1" flipV="1">
            <a:off x="5295900" y="3200400"/>
            <a:ext cx="110490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0"/>
          </p:cNvCxnSpPr>
          <p:nvPr/>
        </p:nvCxnSpPr>
        <p:spPr>
          <a:xfrm flipH="1" flipV="1">
            <a:off x="4381500" y="3429000"/>
            <a:ext cx="38100" cy="76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0"/>
          </p:cNvCxnSpPr>
          <p:nvPr/>
        </p:nvCxnSpPr>
        <p:spPr>
          <a:xfrm flipH="1" flipV="1">
            <a:off x="6972300" y="4495800"/>
            <a:ext cx="381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867400" y="4572000"/>
            <a:ext cx="2286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57200" y="1219200"/>
            <a:ext cx="2590800" cy="12192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3000" y="1600200"/>
            <a:ext cx="1203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Predation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33800" y="2590800"/>
            <a:ext cx="1210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Symbiosis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019800" y="1600200"/>
            <a:ext cx="1483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Competition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981200" y="4038600"/>
            <a:ext cx="130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Mutualism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81400" y="4267200"/>
            <a:ext cx="17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Commensalism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5791200" y="4038600"/>
            <a:ext cx="1255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Parasitism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381000" y="2971800"/>
            <a:ext cx="1096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Predator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828800" y="2971800"/>
            <a:ext cx="646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Prey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562600" y="4876800"/>
            <a:ext cx="664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Host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6781800" y="4876800"/>
            <a:ext cx="1015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Parasite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The Nutcracker and the Limber Pine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leerentz.files.wordpress.com/2009/11/clarks_nutcracker-8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2009775"/>
            <a:ext cx="3048000" cy="4572000"/>
          </a:xfrm>
          <a:prstGeom prst="rect">
            <a:avLst/>
          </a:prstGeom>
          <a:noFill/>
        </p:spPr>
      </p:pic>
      <p:pic>
        <p:nvPicPr>
          <p:cNvPr id="1028" name="Picture 4" descr="http://urbanwildlandus.fatcow.com/Arid%20SW/2011/nutcrack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5600" y="3776242"/>
            <a:ext cx="3886200" cy="3081757"/>
          </a:xfrm>
          <a:prstGeom prst="rect">
            <a:avLst/>
          </a:prstGeom>
          <a:noFill/>
        </p:spPr>
      </p:pic>
      <p:pic>
        <p:nvPicPr>
          <p:cNvPr id="1030" name="Picture 6" descr="http://i368.photobucket.com/albums/oo123/sluicebox/2010/may%201%20pawnee%20buttes/P50127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00800" y="1447800"/>
            <a:ext cx="2743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Bark Beetle and Lodge pole Pine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http://upload.wikimedia.org/wikipedia/commons/e/e3/Dendroctonus_ponderos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00500"/>
            <a:ext cx="2857500" cy="2857500"/>
          </a:xfrm>
          <a:prstGeom prst="rect">
            <a:avLst/>
          </a:prstGeom>
          <a:noFill/>
        </p:spPr>
      </p:pic>
      <p:pic>
        <p:nvPicPr>
          <p:cNvPr id="27652" name="Picture 4" descr="http://www.mountainpinebeetletreatment.com/wp-content/uploads/2012/08/black-hills-gone-re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3086099"/>
            <a:ext cx="5715000" cy="3771901"/>
          </a:xfrm>
          <a:prstGeom prst="rect">
            <a:avLst/>
          </a:prstGeom>
          <a:noFill/>
        </p:spPr>
      </p:pic>
      <p:pic>
        <p:nvPicPr>
          <p:cNvPr id="27654" name="Picture 6" descr="http://csfs.colostate.edu/images/graphics/barkbeetlefadergraphi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1371600"/>
            <a:ext cx="5495925" cy="241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Lynx and the Snowshoe 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cdn1.arkive.org/media/7B/7BBEEC21-15EF-43B3-815B-E5F99E406517/Presentation.Large/Canada-lynx-chasing-snowshoe-har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1828800"/>
            <a:ext cx="6191250" cy="41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The Ptarmigan and the Willow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ttp://science.halleyhosting.com/nature/denali/fauna/bird/ptarmigan/willow/willowptarmigan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3886200"/>
            <a:ext cx="4421728" cy="2971800"/>
          </a:xfrm>
          <a:prstGeom prst="rect">
            <a:avLst/>
          </a:prstGeom>
          <a:noFill/>
        </p:spPr>
      </p:pic>
      <p:pic>
        <p:nvPicPr>
          <p:cNvPr id="29700" name="Picture 4" descr="http://www.naturebob.com/zenphoto/cache/Birds/grouse-ptarmigan-family-phasianidae-/willow-ptarmigan-eating-alder-buds_5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2616798"/>
            <a:ext cx="4343400" cy="4241202"/>
          </a:xfrm>
          <a:prstGeom prst="rect">
            <a:avLst/>
          </a:prstGeom>
          <a:noFill/>
        </p:spPr>
      </p:pic>
      <p:pic>
        <p:nvPicPr>
          <p:cNvPr id="29702" name="Picture 6" descr="http://upload.wikimedia.org/wikipedia/commons/7/79/Willow_Ptarmigan_chick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222" y="1219200"/>
            <a:ext cx="3953906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The Uncompahgre Fritillary Butterfly and the Snow Willow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www.fws.gov/mountain-prairie/species/invertebrates/uncompahgrefritillarybutterfly/UFB%20by%20Creed%20Clayt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057400"/>
            <a:ext cx="4762500" cy="3571875"/>
          </a:xfrm>
          <a:prstGeom prst="rect">
            <a:avLst/>
          </a:prstGeom>
          <a:noFill/>
        </p:spPr>
      </p:pic>
      <p:pic>
        <p:nvPicPr>
          <p:cNvPr id="28676" name="Picture 4" descr="http://wildernessdweller.ca/wp-content/uploads/2012/07/snow-willow-300x1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3810000"/>
            <a:ext cx="4144943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an organism eats can provide insight to ecologists about an organisms </a:t>
            </a:r>
            <a:r>
              <a:rPr lang="en-US" dirty="0" smtClean="0">
                <a:solidFill>
                  <a:srgbClr val="FF0000"/>
                </a:solidFill>
              </a:rPr>
              <a:t>niche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Niche: in Ecology, the position or function of an organism in a community of plant and animals.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can we demonstrate who eats who?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23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Interacts!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Biotic + </a:t>
            </a:r>
            <a:r>
              <a:rPr lang="en-US" dirty="0" err="1" smtClean="0"/>
              <a:t>Abiotic</a:t>
            </a:r>
            <a:r>
              <a:rPr lang="en-US" dirty="0" smtClean="0"/>
              <a:t> = Ecosystem</a:t>
            </a:r>
          </a:p>
          <a:p>
            <a:endParaRPr lang="en-US" dirty="0" smtClean="0"/>
          </a:p>
          <a:p>
            <a:r>
              <a:rPr lang="en-US" dirty="0" smtClean="0"/>
              <a:t>We are focused now on the biotic interactions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Pyramid</a:t>
            </a:r>
            <a:endParaRPr lang="en-US" dirty="0"/>
          </a:p>
        </p:txBody>
      </p:sp>
      <p:pic>
        <p:nvPicPr>
          <p:cNvPr id="4" name="Picture 2" descr="http://www.ecologyedu.com/education_resources/what_is_an_ecological_pyramid_files/blocks_image_5_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1066800"/>
            <a:ext cx="5181600" cy="5492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00200" y="1524000"/>
            <a:ext cx="6306711" cy="4506918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Food Web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1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Food Webs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ALWAYS begins with the sun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9000" y="2819400"/>
            <a:ext cx="5105400" cy="382905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2286000" y="5029200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7315200" y="1676400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80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9" y="228600"/>
            <a:ext cx="5486609" cy="1143000"/>
          </a:xfrm>
        </p:spPr>
        <p:txBody>
          <a:bodyPr/>
          <a:lstStyle/>
          <a:p>
            <a:r>
              <a:rPr lang="en-US" dirty="0" smtClean="0"/>
              <a:t>Rules for Food Webs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ALWAYS begins with the sun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first organism is always a producer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5000" y="4191000"/>
            <a:ext cx="3276600" cy="245745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572000" y="5105400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74" y="3352800"/>
            <a:ext cx="4292600" cy="3219450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8153400" y="2514600"/>
            <a:ext cx="713232" cy="14356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72200" y="152400"/>
            <a:ext cx="2794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18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Food Webs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ALWAYS begins with the sun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first organism is always a producer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Always ends with a decomposer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" y="4572000"/>
            <a:ext cx="2692400" cy="1992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72200" y="3886200"/>
            <a:ext cx="27432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71800" y="4419600"/>
            <a:ext cx="3048000" cy="2110154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8229600" y="259080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953000" y="3429000"/>
            <a:ext cx="533400" cy="8260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066800" y="350520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8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Food Webs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ALWAYS begins with the sun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first organism is always a producer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Always ends with a decomposer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Arrows point to the EATER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29200" y="3928589"/>
            <a:ext cx="4114800" cy="294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18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3000" y="762000"/>
            <a:ext cx="6946489" cy="49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4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35100" y="0"/>
            <a:ext cx="6258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2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4400" y="231394"/>
            <a:ext cx="7239000" cy="63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11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9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57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Ecological Interactions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3048000" y="2209800"/>
            <a:ext cx="2590800" cy="12192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0" y="1219200"/>
            <a:ext cx="2590800" cy="12192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3886200"/>
            <a:ext cx="1676400" cy="6858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4191000"/>
            <a:ext cx="1676400" cy="6858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62600" y="3886200"/>
            <a:ext cx="1676400" cy="6858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2971800"/>
            <a:ext cx="990600" cy="4572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00200" y="2971800"/>
            <a:ext cx="990600" cy="4572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410200" y="4876800"/>
            <a:ext cx="990600" cy="4572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858000" y="4876800"/>
            <a:ext cx="990600" cy="4572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9" idx="0"/>
          </p:cNvCxnSpPr>
          <p:nvPr/>
        </p:nvCxnSpPr>
        <p:spPr>
          <a:xfrm flipV="1">
            <a:off x="876300" y="2362200"/>
            <a:ext cx="34290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0"/>
          </p:cNvCxnSpPr>
          <p:nvPr/>
        </p:nvCxnSpPr>
        <p:spPr>
          <a:xfrm flipH="1" flipV="1">
            <a:off x="1866900" y="2438400"/>
            <a:ext cx="2286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48000" y="3352800"/>
            <a:ext cx="68580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0"/>
          </p:cNvCxnSpPr>
          <p:nvPr/>
        </p:nvCxnSpPr>
        <p:spPr>
          <a:xfrm flipH="1" flipV="1">
            <a:off x="5295900" y="3200400"/>
            <a:ext cx="110490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0"/>
          </p:cNvCxnSpPr>
          <p:nvPr/>
        </p:nvCxnSpPr>
        <p:spPr>
          <a:xfrm flipH="1" flipV="1">
            <a:off x="4381500" y="3429000"/>
            <a:ext cx="38100" cy="76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0"/>
          </p:cNvCxnSpPr>
          <p:nvPr/>
        </p:nvCxnSpPr>
        <p:spPr>
          <a:xfrm flipH="1" flipV="1">
            <a:off x="6972300" y="4495800"/>
            <a:ext cx="381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867400" y="4572000"/>
            <a:ext cx="2286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57200" y="1219200"/>
            <a:ext cx="2590800" cy="12192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3000" y="1600200"/>
            <a:ext cx="1203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Predation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33800" y="2590800"/>
            <a:ext cx="1210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Symbiosis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019800" y="1600200"/>
            <a:ext cx="1483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Competition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 				02SEP2015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food web with the following:</a:t>
            </a:r>
          </a:p>
          <a:p>
            <a:endParaRPr lang="en-US" dirty="0"/>
          </a:p>
        </p:txBody>
      </p:sp>
      <p:pic>
        <p:nvPicPr>
          <p:cNvPr id="3074" name="Picture 2" descr="http://preventivehealthcareproducts.com/wp-content/uploads/2014/02/grass-jpg-jp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45666" y="4572000"/>
            <a:ext cx="3251199" cy="18288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" y="3276600"/>
            <a:ext cx="2235200" cy="1676400"/>
          </a:xfrm>
          <a:prstGeom prst="rect">
            <a:avLst/>
          </a:prstGeom>
        </p:spPr>
      </p:pic>
      <p:pic>
        <p:nvPicPr>
          <p:cNvPr id="3076" name="Picture 4" descr="https://encrypted-tbn2.gstatic.com/images?q=tbn:ANd9GcSwu-M6lYpHiNZf0IkfLryb_bjAzHrADD20bkGyLql8Nky0xUlW4ICjz82u"/>
          <p:cNvPicPr>
            <a:picLocks noChangeAspect="1" noChangeArrowheads="1"/>
          </p:cNvPicPr>
          <p:nvPr/>
        </p:nvPicPr>
        <p:blipFill>
          <a:blip r:embed="rId4" cstate="email"/>
          <a:srcRect t="24889" b="14667"/>
          <a:stretch>
            <a:fillRect/>
          </a:stretch>
        </p:blipFill>
        <p:spPr bwMode="auto">
          <a:xfrm>
            <a:off x="0" y="5181600"/>
            <a:ext cx="2143125" cy="1295400"/>
          </a:xfrm>
          <a:prstGeom prst="rect">
            <a:avLst/>
          </a:prstGeom>
          <a:noFill/>
        </p:spPr>
      </p:pic>
      <p:pic>
        <p:nvPicPr>
          <p:cNvPr id="3080" name="Picture 8" descr="http://inotternews.com/wp-content/uploads/2012/12/CO_Mammals_snowshoe_har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95600" y="4724400"/>
            <a:ext cx="2343150" cy="1752600"/>
          </a:xfrm>
          <a:prstGeom prst="rect">
            <a:avLst/>
          </a:prstGeom>
          <a:noFill/>
        </p:spPr>
      </p:pic>
      <p:pic>
        <p:nvPicPr>
          <p:cNvPr id="3082" name="Picture 10" descr="http://www.fws.gov/mountain-prairie/species/mammals/lynx/lynx%20stand%20snow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86400" y="2743200"/>
            <a:ext cx="2857500" cy="1924051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819400" y="2895600"/>
            <a:ext cx="2692400" cy="199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07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eventivehealthcareproducts.com/wp-content/uploads/2014/02/grass-jpg-jp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92801" y="4800600"/>
            <a:ext cx="3251199" cy="18288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2000" y="2514600"/>
            <a:ext cx="2235200" cy="1676400"/>
          </a:xfrm>
          <a:prstGeom prst="rect">
            <a:avLst/>
          </a:prstGeom>
        </p:spPr>
      </p:pic>
      <p:pic>
        <p:nvPicPr>
          <p:cNvPr id="3076" name="Picture 4" descr="https://encrypted-tbn2.gstatic.com/images?q=tbn:ANd9GcSwu-M6lYpHiNZf0IkfLryb_bjAzHrADD20bkGyLql8Nky0xUlW4ICjz82u"/>
          <p:cNvPicPr>
            <a:picLocks noChangeAspect="1" noChangeArrowheads="1"/>
          </p:cNvPicPr>
          <p:nvPr/>
        </p:nvPicPr>
        <p:blipFill>
          <a:blip r:embed="rId4" cstate="email"/>
          <a:srcRect t="24889" b="14667"/>
          <a:stretch>
            <a:fillRect/>
          </a:stretch>
        </p:blipFill>
        <p:spPr bwMode="auto">
          <a:xfrm>
            <a:off x="2895600" y="4572000"/>
            <a:ext cx="2143125" cy="1295400"/>
          </a:xfrm>
          <a:prstGeom prst="rect">
            <a:avLst/>
          </a:prstGeom>
          <a:noFill/>
        </p:spPr>
      </p:pic>
      <p:pic>
        <p:nvPicPr>
          <p:cNvPr id="3080" name="Picture 8" descr="http://inotternews.com/wp-content/uploads/2012/12/CO_Mammals_snowshoe_har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48400" y="1981200"/>
            <a:ext cx="2343150" cy="1752600"/>
          </a:xfrm>
          <a:prstGeom prst="rect">
            <a:avLst/>
          </a:prstGeom>
          <a:noFill/>
        </p:spPr>
      </p:pic>
      <p:pic>
        <p:nvPicPr>
          <p:cNvPr id="3082" name="Picture 10" descr="http://www.fws.gov/mountain-prairie/species/mammals/lynx/lynx%20stand%20snow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2800" y="457200"/>
            <a:ext cx="2857500" cy="1924051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28600" y="228600"/>
            <a:ext cx="2692400" cy="1992376"/>
          </a:xfrm>
          <a:prstGeom prst="rect">
            <a:avLst/>
          </a:prstGeom>
        </p:spPr>
      </p:pic>
      <p:sp>
        <p:nvSpPr>
          <p:cNvPr id="13" name="Sun 12"/>
          <p:cNvSpPr/>
          <p:nvPr/>
        </p:nvSpPr>
        <p:spPr>
          <a:xfrm>
            <a:off x="838200" y="4800600"/>
            <a:ext cx="1600200" cy="1676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5" idx="3"/>
          </p:cNvCxnSpPr>
          <p:nvPr/>
        </p:nvCxnSpPr>
        <p:spPr>
          <a:xfrm flipH="1" flipV="1">
            <a:off x="2997200" y="3352800"/>
            <a:ext cx="2946400" cy="1828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971800" y="1600200"/>
            <a:ext cx="685800" cy="7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162800" y="3733800"/>
            <a:ext cx="152400" cy="1066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876800" y="5257800"/>
            <a:ext cx="9906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86000" y="5943600"/>
            <a:ext cx="3505200" cy="381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667000" y="2209800"/>
            <a:ext cx="990600" cy="2438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1447800" y="2209800"/>
            <a:ext cx="7620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2971800" y="2209800"/>
            <a:ext cx="3200400" cy="990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572000" y="2209800"/>
            <a:ext cx="167640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2895600" y="2209800"/>
            <a:ext cx="3581400" cy="2590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572000" y="3657600"/>
            <a:ext cx="1600200" cy="1066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907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Energy Flows and Matter Cycles</a:t>
            </a:r>
            <a:endParaRPr lang="en-US" sz="4800" dirty="0"/>
          </a:p>
        </p:txBody>
      </p:sp>
      <p:pic>
        <p:nvPicPr>
          <p:cNvPr id="57346" name="Picture 2" descr="http://image.slidesharecdn.com/abioticcycles-111210220604-phpapp01/95/abiotic-cycles-2-728.jpg?cb=13235549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2362200"/>
            <a:ext cx="7467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autotrophs</a:t>
            </a:r>
            <a:r>
              <a:rPr lang="en-US" dirty="0" smtClean="0"/>
              <a:t> = “self” “feeding” </a:t>
            </a:r>
          </a:p>
          <a:p>
            <a:r>
              <a:rPr lang="en-US" dirty="0" smtClean="0"/>
              <a:t>Make their own food </a:t>
            </a:r>
          </a:p>
          <a:p>
            <a:r>
              <a:rPr lang="en-US" dirty="0" smtClean="0"/>
              <a:t>Use the energy of the sun to make energy, other organisms use this energy</a:t>
            </a:r>
          </a:p>
          <a:p>
            <a:endParaRPr lang="en-US" dirty="0"/>
          </a:p>
          <a:p>
            <a:r>
              <a:rPr lang="en-US" dirty="0" smtClean="0"/>
              <a:t>Examples??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10200" y="4191000"/>
            <a:ext cx="3465377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46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Heterotroph</a:t>
            </a:r>
            <a:r>
              <a:rPr lang="en-US" dirty="0" smtClean="0"/>
              <a:t> = “other” “eater”</a:t>
            </a:r>
          </a:p>
          <a:p>
            <a:r>
              <a:rPr lang="en-US" dirty="0" smtClean="0"/>
              <a:t>HAS TO EAT to survive</a:t>
            </a:r>
          </a:p>
          <a:p>
            <a:endParaRPr lang="en-US" dirty="0"/>
          </a:p>
          <a:p>
            <a:r>
              <a:rPr lang="en-US" dirty="0" smtClean="0"/>
              <a:t>Herbivore</a:t>
            </a:r>
          </a:p>
          <a:p>
            <a:r>
              <a:rPr lang="en-US" dirty="0" smtClean="0"/>
              <a:t>Carnivore</a:t>
            </a:r>
          </a:p>
          <a:p>
            <a:r>
              <a:rPr lang="en-US" dirty="0" smtClean="0"/>
              <a:t>Scavenger</a:t>
            </a:r>
          </a:p>
          <a:p>
            <a:r>
              <a:rPr lang="en-US" dirty="0" smtClean="0"/>
              <a:t>Omnivore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0" y="29718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62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" y="304800"/>
            <a:ext cx="5295900" cy="344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733800"/>
            <a:ext cx="1565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Scavengers</a:t>
            </a:r>
            <a:endParaRPr lang="en-US" sz="2400" dirty="0"/>
          </a:p>
        </p:txBody>
      </p:sp>
      <p:pic>
        <p:nvPicPr>
          <p:cNvPr id="55298" name="Picture 2" descr="http://www.ddw-online.com/img/32/800/600/0/0/scavenger-strategies-in-organic-synthesi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3657600"/>
            <a:ext cx="4457700" cy="3000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39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38600" y="381000"/>
            <a:ext cx="3657600" cy="4414838"/>
          </a:xfrm>
          <a:prstGeom prst="rect">
            <a:avLst/>
          </a:prstGeom>
        </p:spPr>
      </p:pic>
      <p:pic>
        <p:nvPicPr>
          <p:cNvPr id="3074" name="Picture 2" descr="http://media-2.web.britannica.com/eb-media/32/75632-004-8357290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3505200"/>
            <a:ext cx="3057144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39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" y="152400"/>
            <a:ext cx="4914900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54183" y="685800"/>
            <a:ext cx="3989817" cy="2674026"/>
          </a:xfrm>
          <a:prstGeom prst="rect">
            <a:avLst/>
          </a:prstGeom>
        </p:spPr>
      </p:pic>
      <p:pic>
        <p:nvPicPr>
          <p:cNvPr id="2050" name="Picture 2" descr="http://www.nhptv.org/natureworks/graphics/raccoon1s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4267200"/>
            <a:ext cx="3352800" cy="2190497"/>
          </a:xfrm>
          <a:prstGeom prst="rect">
            <a:avLst/>
          </a:prstGeom>
          <a:noFill/>
        </p:spPr>
      </p:pic>
      <p:pic>
        <p:nvPicPr>
          <p:cNvPr id="2052" name="Picture 4" descr="http://sharon-taxonomy2009-p3.wikispaces.com/file/view/primates/100611013/primate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86400" y="4326255"/>
            <a:ext cx="3657600" cy="2531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3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leilalina.files.wordpress.com/2014/08/teeth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600200"/>
            <a:ext cx="8658225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</p:spPr>
        <p:txBody>
          <a:bodyPr/>
          <a:lstStyle/>
          <a:p>
            <a:r>
              <a:rPr lang="en-US" dirty="0" smtClean="0"/>
              <a:t>Energy Pyramid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901825"/>
            <a:ext cx="8326437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n 4"/>
          <p:cNvSpPr/>
          <p:nvPr/>
        </p:nvSpPr>
        <p:spPr>
          <a:xfrm>
            <a:off x="228600" y="304800"/>
            <a:ext cx="2667000" cy="2362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Struggle for the same resource</a:t>
            </a:r>
            <a:endParaRPr lang="en-US" dirty="0"/>
          </a:p>
        </p:txBody>
      </p:sp>
      <p:pic>
        <p:nvPicPr>
          <p:cNvPr id="1026" name="Picture 2" descr="http://www.cals.ncsu.edu/pmb/Faculty/mjohnson/johnsonlab/Album/images/competition1_jp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590800"/>
            <a:ext cx="4797751" cy="3589926"/>
          </a:xfrm>
          <a:prstGeom prst="rect">
            <a:avLst/>
          </a:prstGeom>
          <a:noFill/>
        </p:spPr>
      </p:pic>
      <p:pic>
        <p:nvPicPr>
          <p:cNvPr id="37890" name="Picture 2" descr="http://www.biologycorner.com/resources/barnacl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743200"/>
            <a:ext cx="4495800" cy="3363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178" name="Picture 2" descr="http://www.biologycorner.com/resources/ecological_pyramid_forest_sm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1600200"/>
            <a:ext cx="6553200" cy="4914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to page 727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write a summary sentence for the first paragraph together</a:t>
            </a:r>
          </a:p>
          <a:p>
            <a:endParaRPr lang="en-US" dirty="0" smtClean="0"/>
          </a:p>
          <a:p>
            <a:r>
              <a:rPr lang="en-US" dirty="0" smtClean="0"/>
              <a:t>Define the words in yellow in the vocabulary section of your notebook</a:t>
            </a:r>
          </a:p>
          <a:p>
            <a:r>
              <a:rPr lang="en-US" dirty="0" smtClean="0"/>
              <a:t>Summarize each paragraph and complete the 3 “self check questions” on page 729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PTT				03SEP2015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list of the producers, primary consumers, secondary consumers, and tertiary consumers from this food web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81400" y="3570282"/>
            <a:ext cx="4600635" cy="328771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to page 727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write a summary sentence for the first paragraph together</a:t>
            </a:r>
          </a:p>
          <a:p>
            <a:endParaRPr lang="en-US" dirty="0" smtClean="0"/>
          </a:p>
          <a:p>
            <a:r>
              <a:rPr lang="en-US" dirty="0" smtClean="0"/>
              <a:t>Define the words in yellow in the vocabulary section of your notebook</a:t>
            </a:r>
          </a:p>
          <a:p>
            <a:r>
              <a:rPr lang="en-US" dirty="0" smtClean="0"/>
              <a:t>Summarize each paragraph and complete the 3 “self check questions” on page 729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Pyramid/Food Web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Food Web and food pyramid WS</a:t>
            </a:r>
          </a:p>
          <a:p>
            <a:r>
              <a:rPr lang="en-US" dirty="0" smtClean="0"/>
              <a:t>Turn it in when you are done!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04SEP2015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out you ecological picture.</a:t>
            </a:r>
          </a:p>
          <a:p>
            <a:pPr lvl="1"/>
            <a:r>
              <a:rPr lang="en-US" dirty="0" smtClean="0"/>
              <a:t>Write the interactions and what organisms are interacting  that you see in your picture (or imagine are there)</a:t>
            </a:r>
          </a:p>
          <a:p>
            <a:pPr lvl="1"/>
            <a:r>
              <a:rPr lang="en-US" dirty="0" smtClean="0"/>
              <a:t>Draw a food web for all the organisms (you may draw on your picture)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Ecological Niche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 specific species exists in a specific habitat</a:t>
            </a:r>
            <a:endParaRPr lang="en-US" dirty="0"/>
          </a:p>
        </p:txBody>
      </p:sp>
      <p:pic>
        <p:nvPicPr>
          <p:cNvPr id="49154" name="Picture 2" descr="http://scioly.org/wiki/images/b/b3/Warbler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5200" y="3429000"/>
            <a:ext cx="5795682" cy="3429000"/>
          </a:xfrm>
          <a:prstGeom prst="rect">
            <a:avLst/>
          </a:prstGeom>
          <a:noFill/>
        </p:spPr>
      </p:pic>
      <p:pic>
        <p:nvPicPr>
          <p:cNvPr id="49156" name="Picture 4" descr="http://upload.wikimedia.org/wikipedia/commons/3/3d/Flightless_Dung_Beetle_Circellium_Bachuss,_Addo_Elephant_National_Park,_South_Afric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24200"/>
            <a:ext cx="3522757" cy="2362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ages.wisegeek.com/vulture-perched-on-bon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81000"/>
            <a:ext cx="5906078" cy="3886200"/>
          </a:xfrm>
          <a:prstGeom prst="rect">
            <a:avLst/>
          </a:prstGeom>
          <a:noFill/>
        </p:spPr>
      </p:pic>
      <p:pic>
        <p:nvPicPr>
          <p:cNvPr id="53250" name="Picture 2" descr="http://upload.wikimedia.org/wikipedia/commons/4/46/Purple-throated_carib_hummingbird_feedin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3657600"/>
            <a:ext cx="44577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One organism get dinner, the other organism is dinner</a:t>
            </a:r>
          </a:p>
          <a:p>
            <a:r>
              <a:rPr lang="en-US" dirty="0" smtClean="0"/>
              <a:t>A predator</a:t>
            </a:r>
          </a:p>
          <a:p>
            <a:r>
              <a:rPr lang="en-US" dirty="0" smtClean="0"/>
              <a:t>A prey</a:t>
            </a:r>
            <a:endParaRPr lang="en-US" dirty="0"/>
          </a:p>
        </p:txBody>
      </p:sp>
      <p:pic>
        <p:nvPicPr>
          <p:cNvPr id="3076" name="Picture 4" descr="http://webneel.com/daily/sites/default/files/images/daily/06-2013/predator%20vs%20prey.previ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2438400"/>
            <a:ext cx="3962400" cy="3205942"/>
          </a:xfrm>
          <a:prstGeom prst="rect">
            <a:avLst/>
          </a:prstGeom>
          <a:noFill/>
        </p:spPr>
      </p:pic>
      <p:pic>
        <p:nvPicPr>
          <p:cNvPr id="3074" name="Picture 2" descr="http://iqa.evergreenps.org/science/biology/predator-prey_files/pred-pre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3733800"/>
            <a:ext cx="4191000" cy="279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Niche?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Commensalism</a:t>
            </a:r>
          </a:p>
          <a:p>
            <a:r>
              <a:rPr lang="en-US" dirty="0" smtClean="0"/>
              <a:t>Mutualism</a:t>
            </a:r>
          </a:p>
          <a:p>
            <a:r>
              <a:rPr lang="en-US" dirty="0" smtClean="0"/>
              <a:t>Parasitism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Commensalism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organism benefits and one is not harmed and does not benefit</a:t>
            </a:r>
            <a:endParaRPr lang="en-US" dirty="0"/>
          </a:p>
        </p:txBody>
      </p:sp>
      <p:sp>
        <p:nvSpPr>
          <p:cNvPr id="6146" name="AutoShape 2" descr="data:image/jpeg;base64,/9j/4AAQSkZJRgABAQAAAQABAAD/2wCEAAkGBxQTEhUTExQWFhUXGBcYGBgUFxcVGBgYGBoWGBUXFBUYHCggGBwlHRUUITEhJSkrLi4uFx8zODMsNygtLisBCgoKDg0OGxAQGywdHyQsLCwsLSwsLCwsLCwsLCwsLCwsLCwsLCwsLCwsLCwsLCwsLCwsLCwsLDcsLCs3Nys3LP/AABEIAJ8A9QMBIgACEQEDEQH/xAAbAAADAQEBAQEAAAAAAAAAAAAEBQYDAgABB//EADoQAAECBAQEBAUCBQQDAQAAAAECEQADBCEFEjFBIlFhcQYTgZEyobHB0UJSFCNicvCCsuHxBzOSFf/EABoBAAMBAQEBAAAAAAAAAAAAAAECAwAEBQb/xAAqEQACAgIBBAEEAQUBAAAAAAAAAQIRAyESBBMxQVEFFCIyYUJxgZGhI//aAAwDAQACEQMRAD8A/LSWjjzYaqpUrTqxj5R4IVnUAc46+5GrZuL9HzBpOc3MO5+HSyGYRpgPhhK5hT5hfZo6xfC106sqn6E7wssuvxHjVU0JajBH/wDX84CThMzMxDQ7lzCN4+moLxJZ5oPaTOsMwdKLquYcLquEp2ZoEkKJjefTnKSI5pzcn+QyhSJqnwCZNmEJ0fUxWGemhkZEl1XPcwip8QXLJAe+0G4YhU1eaYknkDFpylLz+oqSX9ySrFrmzCoglSukDzZJSWUCD1DR+0YfTS0q8xSEhQ0tEp/5JxCTMCQkDONwLxbH1EJPikJLHJbZAJQSWEeWggsYa4bKAY84YrpgUkkOQbRVzSdEyXEaTJJTqIPqKZpiWDbwdOpwoMYPNIx3SS3lj+2MZssgAtDSlsWbhAaMZ44TEeWzGFKsqTyvBUtD6CPtMjKgBrkxutJYgc4VvZqA0UeW3MvG9TYa2EbtdzsGEAYjO/T7wVsKQvmTHJMbUynNtoEqUFhl3hnSyDLQx+I69IZ6QT01TBjvBctACgGjGTJKmsSHd42qV5QSe0K2ajmev2+sd01IWzK9Exrh8jMyjpsI2KSSVcuW0IG14Bcxcgg6RiVEAAb3jZMxgX3j2SCgVsUYyoOhw5Yx6OMZH8xuQEejpj4EcQWoJSWhjRYiBLZr84CxX/2H2jASSWy3J2iTgpLZfm1srPBWMpkzVTJjkCHvjzG5c+XKybueo7xHyaJSUJDX3jupkF3IP4ic4JsCyGaVPH0KvHz+GUNASILFMw0cs5hOI7mkbSZ0MJVUQIVy5fKNJkzKQOcQcLY/JVsaImIBfKHjdeLJQHhP5l2jhdPndKoyxOa2wOUYnOJ+KHsmESaZU0la3bvDGVhMtzYlucNZNERcJLc2tHVCEca/EjPJKRiMJRLkIWkudwdo8JZKBsT840RKuUub+0bqkfC5blCuW9i+gGuomKSrVmgZUklQA2IMNqzVzsI5wWiUskhKjzYG3qzQ3PVgo5I4gBA9XTfqLBA9XPKKCXhiiDmGV7cy0K8Vkh8o0Tp+Y4p9VFS4x2z1ej+nTyu5KkiWqZikrEwEguGT068hFZLSMgfcxNTJHmTQgc3J6DnFWJThv2x08nxRx9TGMZtRAKs8eUQjraObmKstn2u0U8uSSoqUP7SPaF8+ZkB5mHjKjmMMPpwlt1GCfJE0lHw9e0Z4ep3Vy+8E0wuo8vvGnJhRlmyF9hYdYwn0apq0vZOvrBVVJcobc3EfZ54iTon7QLD6CRwgjQANASV5QQNVfSNlLJS5/V9IGRcvARjCoDrSkf48GmS1nc8oFouKYtfK32EaKmZb7mD7MLKpQzqePsCVi+NXePRYwTi2GL8wlIsbwVguHKRxqFzYfcwfVLJYRpMBypT0ifc1QKYPNcrjlcx1E+kbVc7Khv1Dn1jOgkZg+wYmETs1UaJTxjpGnlOsqgpUkMVguHY9IyCrjvBswIVlOZTW0A+pjyEApBNnPf1giQc6iFaF46Szs3CIF0bywRNPxhn1gxcvlqd46kIVyYEW6wbQSHUHe199rnTTvGM7YFUKlU+SZOKg5cJSASoDcPb3jBNdW1pzIIlSkukFIa3JW6voIywakNdVrmzcxlpNumUjIl/rzj9AUgMwblYWI/Mef1/1Dsy4Q2z0ei6JT/KfghpSFB/MsrQkaE9IMnShwlRsGAAuVKJYJSPWGNbSZgRulQWOoNj9oeYFhoypWsBwXS+os2YdYjL6h/4835KT6NY81evJ1T+HpQAKkZjuFXB7iKOgxLywEeWkI/oDfKMGjlbByY8iH1HPF/sO8UH6N/EGGomyTNlNmAJtuNwesflONSitsl1Ege5AEWWBeKkrqJlMnTKt+hykv8om8JOapQNknMfTT5tHrq5yjOqb8nf0zlhw5It3S1/k4X4fNOk5Em4CswuSrcH1jFK3SsNyfvDDxliCvMTLCiJaQFEJJDqU91Nqwa3UxP8AFMunOk80qI9xoY78ueMXTPJx/Ts2TH3LQfKsltvzE/4hWc6ZadWHzg4YxNlzEyqlIIVpMAyq5DNsdowxKQ04rOot7BovjSrktpnBKEoy4yVM3pkhCAnkHPeNMJTmStXMiAJ9Tw5Wd/cQ+oqXJJSGubn7QJBqjGallOf0pYesDTE5loQ1i6lekbBeacQNE/aCJcw5idriAKDLmllk6MwH0hdmZJbXQesF4qrKkDc3jKgSGznbTvDIJrSyMiAnfVXcwlqqnNMtoLCGOJVeVPVVh+YAwqlzKc/CLmHQUHYdhSVArmC6i47R6GKHU7R9gcl8mo4r0BJKttYZ0CWlOPiJAfcCF+LSSvLlukEA9G0hvhUsqlrI/cIm3oCM6uQlcoqWHUlQyk9dX5wNSyhkLBrjTpDWpkfyv9QgeilsGbf7QvLRmgSfQrMrhYAm5VbTlGP8AZYClXvZjaHlTLORAPU+5j6qQ8lmJ4gWELzNQupKJwFISMv6iosPQxpNoVZgWBlmxbZ+cHVnDLlpAbhuOpj7h81kL6jfR4HMKiLFyePoPoI9WzD5M8glP8tbKAci1tCG7wzWgqSsFIzAApOmsApGVQChsxHcMRe0Op7NRn/48pQmmzsoFSi51BawYRUFP+D8bGJbwckyzOpi5KFZgQq2VTZWiqBP+F4+Y6+1nlZ9D09PEqBxTPMCntd+o5Q7QWhVWTMkrPvnA+TxnKxYNreOecJJIpKEsqtetDzzoW4rUshXYwNMxIQgxevzPe0DHicpFMHSvlb0D+GJKEzpikgOULKlX1OgPKPYQrKoc1XP2v7QPLJRJOxmlh/bv8vrGa6jILfEbD8x9NjTSVnLnlym4w8Nn3EpnmzZitiWHYMkfSPYZNYsWeCKDDFKSFWAOmYs/aNJmCzFTGQcqkpKiWcFI0bnHFO8smvk9TniwYkr8I6xrA01KZalrKAlynKApSvU6CM8Zw5OV3cK+Etdxswh7NpyES0qOYpQkEszlrltrmM1rZITyv7x0LP9vi4/B4MsP3ee17IFKBKmhc4Kyjkgt7mH+G1SZmZaFhYa6dxycbQ2nBJBCgCDsREhjuFmmUKimzAA8SRoPyIfpuvjllxmqf8AwXq/pksUeUHaGmG02VKlH4lH2DwPVVmVYQPWG+GzE1EtE1IsRcclDUGA8Uw8eWuaBxDk9+4jta3R5aYgxCo8yZlG1obmQEoSCTcOAISYVTFcxmLqPy1JilxNGUFRHCkfSHb3RmS+MSVecBqGGX13g6SjKBLTrv3gKROMxSpp7J+whrh6MoznU6fmHk9BD0cICRtr3j0LKzExLLakx6E4s1FhUJckMMpY6ag6xvhtOEJUkaBX1gGqUTLHT7wXhTiXf90Q9GS2FTU2SLMVN76QtqUpEzdwzkFh6CGqA47EGApdM676PC8qHo3rWJHaOK1TJCRqftGykuflC6a6pzdW+kTbd0NRvXyrIH9KYErkNKBduMD6xQVlKFKZ9AfZMLZypagEKRmSCDuILfoCRjNnPKlpHUP0/wAME1clACSr4iBYWtsYGxY5Z4QNAEttreOa9amzEOlyB2EJKToZRTlsJThImzZU+UQgpLTCdVS2+G1jqWMMFVvE2UNyhdhdbwLblANXVGwBuS0c+WpSWtnZgdIYeJZw8vKk2sex/wAMRxrCIqa+SAhlHZifSImcoPA7Ea4nd03VSimGTMUtrHVISs5l2QLsd25wrTNALsIbYHSqqZoQSyEgqU2wHIcybCLxwwgrRTJ1U5Km6QZTvOmZmsLAcocTsD8xDOE8iEhwe8FUSZUshIQAPn3JhysoTYqSG5kD3jy+rlljLkjfcwa4xRMKzJKZc0hKrJSXZEz+w7H+kw/wpJGZ3BACSDa1yfrGOJz6VUsonTJWU2IK0/LcHtCTwZXzVqmylErp0BXlzlAhWvCnMfjEd/RZHlXJqmv9HB1EtDupU6jCkIMxSmzasDlcQdVTWBI1v/xC6knqSpI39de3rByYlPTNhzvFuIFNUpKilQYgtfT0JjHEg8iY9hlP+PFPUn+YrORkP6Te32vH514umzUTPISkgL+EpuJiTo3Y2I2aJw6OTyLidsvqcHily80G+A5x8iaBstJ9xD6tqf5DHUkMem7wr8OUhkSfLU2dSsygP08gTzjHE0Kn1KKdBszq5Aaqf0j1ZNOej55IbUEhIQZ4+NQyg9Nz9BH2YkrkzUKI4kskm7HnBqcgSmUBwpsD946raEJABIBf/DE1J2biSsrAVAoTrL1Kh01cc4YT6dBStSSQUJJD7gQ3mJKZWUbl7QDT04UvIr4WzL6gGyT3P0ivc9sVKyBWFTCVMb9CY9H6P56tiw5BgB2G0eg/cP0i/A+Yec3DzhtKkah2Acn0ieopjKBhtOnEgta5jnYkVs7FeAWCQxg6dJyFHJRcP0DkQtlJZAWU3JIHQDeC6WeVqCDps+z8oTyqHqmZoXxRng6M01Sz+kk+2kfCopUUnUOI2wkZJRV+77/9wUt2aTCKhRJsWLW9YQrrSksRcQ5RxOd4ncVQ0x+YhcidlMYzqiVqlTToQEnuk2+R+UMDlXlT+nf7wHg0wLQZZ3uOhGnvH2hWQhz8V7cmjQeictMGlyfKTNHNQyn+ljAtEoGch9AXPpeCK6ZwJHQmFMpXH3heO7KKWqBfFHiOYVqSJMwIBYEggKbcRPSKafO4m8tA1J/BuYoq3EFqUXLgWAPKKHCKEIp0zlJda3ICrgJFgfViYunGCtLY7yTaSvREVVOAGCi3N4ofCCjKpitWswliQxKE6X6nN7w8n4fLqJaxMQlwkkFgNNj0N4UYivKAgDKAGAZmA0F4k53HihpS5NLxRsa6YoKKEuQNHAc94XUi53mKXOTlAd3UCSprBhtDnBaBXlhZISFFxm1PYC8JsdlzJS2WGCnIIulXNjCqKr+RlkalSCaPEFmYAAkuQOJKT9RFIvEVWHKwAsLchElgCCVFewHzOkOVTNzGUmtC5KbHVPNE10L0IsTqDsQYApUNMCjtf2jKhWS6v0i3rBGx6sn5xvRNg1bNCllT6kx9/iUZASElSM2UkOU5rluWghZXSi5aB6OWTMKR+0fPSHi6diSSaGFBK4DOUHJUQkfUwdThDLmBAStTAqGpHKMqvgSED9I+e8B/xWSWVHU6CByAkbrqUpUAe5jXEF51v0ES6ZhUsc1H/kxTUcsrIHOGUWjS14C5hCUJzXLWHTrHFPLSpMxSQyrP1As3TWMMRU622FvaMPNIPlpPVX4g34FS9m6WGseiXxfEFKmHKSwtHobtXseyilUQGqwD0DwUqXlDE6kkHnA8unJuo5QdOZ6tBM24GUvlGmlo1k0C1s1QsD7xxS1SwRf/AKgbEZ3H2jATmDxB3ei/oqq2UJqc6TxAMrqOfeM1zMoSno8B4RiDRriCCFuNDcfiKxIe9mpqGST0MJapQUkkvYhvWPYxPIQ3MwLSzBkUFaEW/u2gtWUR1QVeVQvFDVqzMsbhj3iOmqZUO8GrHGU6AP7aQqi0wT+T5isxi3IAQhqKnKoGGmIzXJeFU6VnQemn3h4xMvA2w7DPPmpGiCMyjyTv67Q6xjEspCUgZUgJA6AMI+4UDJpUBQZakgq5gXyg/X1ifxSou52iM7bofH5KrD55FP5gbMpRHYBvuflHpiRNlrTNZsqiCdUqAJBEJEVSpcqWDuMxHLMXHyaFuK40rIQ/xW9N4CW9D+dlMirCpcvohIttaFXiWcZsqVJSOJUy3Sx+UJaLE8o1hxhNWlSis3UHCSdn1brAjGamPKqsMl0qZSBLTtqeZ3MLsTqMqYOqZ4AJiWrarOonYQ6hskn7K2gOWUhO7FSu5v8AiNfNZSB/cr2DD6wpkVbpQdykP30jeTNzTlnZCQn13hpLQkjup1MH4LShAXONyWCejb94VVC4ZoqGlJT0f1hKEA8Rm7xPT5xmK6CwHSC8cqr5RA+Hy7iKRh7Y10g/Dqa5UdEhvU3Pyh9SqyIKt1WHQbwFRyCSmWOqlHuXUT9IOrVB2GgsIYn5A5qgAVHQB4UTZ+SWqYfiV9To0F4rO0ljcue0JcXmupKNhr3gxjbGsGp5RIj0b+bkAtryj5FqYvIoJ9SVEkmOqesKX3tfpCmZUPYG0ffNZCurCOfjZR6BKmqdRMGYfLKxYFRUWAF4UTDFp4fOWQDYMHJ3LuwhuKSC2I5SlS1lCrEFjFFSVOdGU67d4Fn0UucoG6VmwIL32zCAJEwoUUnUEg9xrE0xZK1YP4hqjnSDsIGpkKXlCElRc6XsNzygrHsPXOWhcpJWpbJKUhy+xts2+zRRUtB/DU6ZQIMwkqmEXudEg8gPnFHNRV+wrZLYpQTUJzKQoAa9jzaCMEJCFKAJKjlDAmw1ilpZ7FlNlNlA3BG7iNP49CSQlgl7MwtCrJaA00Tk/Dp63KZMz/5MEYR4cnqmo8yUtKE8RcM7Xy35xSSMWTur5wUMXT+6A8lBVizE6CoWTllKPZvzCWf4ZU6TOWEXDoHErsToD7xVJxpKXvCquq0rLufWIc18lIQkLPEaCP5mqCWBGx2SRt0iHxCc6ugsO+8W+L16fKMjdakHsxhLQUaUBilKuZUAX94vhkltgaom5a/aKfBaaYwLAPzIB9o9ieDy0JTPljKlyCjYL2IfYhy3NMY0Ky4bUxaTvwBeA6ZKmTZnkMUquVE/pSLkn3HdxBAwinsgpWeaszKfmAzfKHKqhBSVC8wpShauYSSoAep+UL0obiUbCJerFb9CyupvInCW7gJSQdHSQ4Le49I3wYFSFqAJzLOgJ07QFjM8rnqf9stCejgAf7iYpp0zySJUvhShgG5jUnqS5hsng3kR1Mz3jVVQyewgrxKQTKXYLUklXVjY9z9onKqp4TAjGxQefOzLKutoZYSvVR2EIUqeKXAKbNr8IursNB6mKyVIzH1A6JeY/HMv2G0YzJoudtY+VM97woxWoZOQaq+m8LXoAKuqdS5h6t22hXJJUSq9zrDaipBMUEqBKUjMoczolHqfpFAkhA47/wBAYADlpr25Qbo1kyKgIsznd/oI9FVg+GywlRQkKc38y5GrAdI+xu4LSJFKSSwB9BH2etkt9YvsF8lsqG06OYUYpWIUtjLSQDYkXt2hOdse2T1Fgq5jKUciOZ1PZMOKmvRKCZSLgak3JPWMcbrVJytosOOnMRPLnuXJvCu5Dxi7tlBKxBiDYXtGkvCFrJWJiSVF+IEXPWFFEAouTD6XUJA1+cJ+o8kvQ6RNRSS8qS8wjiV9h0idXUqUok7xziWJeYtxskC3TUwkn4gpTjQdNfeJ8HJjwSihhV4hdkl+ZJsO0LJmKNpxdTp6Q6pcMpzLSohaiobqYONdBG1B4OTPuHlI2PxE9gY6IqMVsk5iNOILaxA7CC8Nl1E8KWmZlQksVHQlnypAFy3tFXTeAJCfjnTCnkyQT0ePi5uQ5EJCEA2SkMO7bnrAk4ekBNkx5M4qLrUQkZjdtPzaBZlcsG5PuYr6yWOFQDGYlSSNnDMR3iWn0rqMIop7KLIKVzCJo1JCgdyT6djFxMwjQrVkcA5QHUH5jQQLhZElZZCczDibi057Q3o0Z1Fajwpuo/bvGnLQnlmFRQIEsyVqJCilVmSQzkc+cLVYIEsZaiUksSfiT+X5wVXYilS1HrH2mqSZZDal37QYSbdGacVZ0iUAkJGgibxDFM80ISeBJb+47mC/EGKeXKKBaYu3ZO5icwuU6x0v7COhL+omvA5pUeZWoSN5oJ7Sw5/2xQTklUw9TAHgmmdc6ef0pyA8s3Eo92b3humqQFWSO73iWRqzIUzKVU6YtZOWWklCSbvlsrKO7wuxzBimUZks50pIz2ZQGjtuO1xFNXyAlEpKCSgJ4X1cklT9SSTHUqSlCFpWS60lJA5KYF+rWhY5GmGiUofDwyJXNWUlQCglIBIBuConR+UUUqlEuUhKS4LurS/IiOsUlgstPwqt2Is3yjCbPaWEjm8UUm2CjCapzCaVLVOnHICrYdANSYeyMNXNSb5EnVR+eUbmGEqQiSnJKDDcn4ld/wAQ1/BgeXITITlTdeqldenQaQDOWBcmN66pCA5aJavxArPSFqwJFHT4rlcJEeibkTrR6D2xrPUmJTJZcWI5vDD/APRSrit/zCGfiAVs0Zyp4NoeeKwwkUX8QmewU6QLJI25kjeFdVJMtZQrUfMEODGkuqSkO1hC+rrTMWVnf6bQIx9DNh8ia0MqeinTA4AQnmqz9hqYn5Ffl+EX5mCzi6zqSYLxg5MdFCZKVF8ymb31hJMWCbRiuqJ1hjhtEpV0kBrlRuEjYgakxPjQ/KvJQ4PLCZIMzbb5seUdo8QKfhIA2EZJlS8mV1ltS7OdzCOvlJQeF26l/tCuFoSPFy2UZxSastmHoYyqalQLKN+33iYkhRL5urN2g9VclSrvytCdlXtlHKvCH1AszVJCnYEHsAXN/eAagDOSOcG0SjKlzRvlGnIwlM7ivz/EOl8EuQwUFLqVS5YucpJOgTlFzDDFq1MtHlINhvzO5MLqvExKBIHEpKXPQBgHicnVxUXMK4Nmg7D0T7gnnFBNmjMGsCkKHIBr/QxHy1OQYusElIXL81YzCWkpCToXLh+gcxSMOIMuRtn59idV509Sho7J7DSGeGSWStXJJ+kWiJMieQiZKQxsClISpPVJHKAMJwUFU6UsnIglKiGcgGwHeKqSrYrej74fHl4ekmxmqUr/AEuw+QEDKUBBuJz8xYBkpACQNgLAQirp7aa7Ryy2UgrH9FPEwj9koX6kxjPmFRJ6vHWH0ShTpCblfGovsLCPfwoA4lN2BMCjSaTM5k50pTyL+sb01KAQVhzsnYf3H7QHMmpRdIJP7lfYRtRVZUcq7g67G+4iiVLYjfwMJ9SBrc8hoIGlzBMdIACmJSdnF2MBT7Eg3Yke1oW1eM+U+X49B06wVb0ahJX1qlm//UBg+0c3ig8OeGzUDOs5ZIN2bMo8h+0dY6HUVsAJhGDTqkFUscILPo/aPRYVNemVllyxlQBYC0eiPcn6Bf8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://lh5.ggpht.com/-qZV0OqCAtjA/UZuFY6r-9lI/AAAAAAAAGTE/5iFTKQWO-kI/commensalism_thumb3.jpg?imgmax=8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3733800"/>
            <a:ext cx="2507846" cy="1905000"/>
          </a:xfrm>
          <a:prstGeom prst="rect">
            <a:avLst/>
          </a:prstGeom>
          <a:noFill/>
        </p:spPr>
      </p:pic>
      <p:pic>
        <p:nvPicPr>
          <p:cNvPr id="6150" name="Picture 6" descr="http://science10withmrfrancis.weebly.com/uploads/1/7/1/6/17162942/7058799_or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667000"/>
            <a:ext cx="3143250" cy="3409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organism benefits and one is harmed</a:t>
            </a:r>
            <a:endParaRPr lang="en-US" dirty="0"/>
          </a:p>
        </p:txBody>
      </p:sp>
      <p:pic>
        <p:nvPicPr>
          <p:cNvPr id="4102" name="Picture 6" descr="http://www.history.com/images/media/slideshow/wyoming/wyoming-indian-paintbrus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667000"/>
            <a:ext cx="5762625" cy="3924301"/>
          </a:xfrm>
          <a:prstGeom prst="rect">
            <a:avLst/>
          </a:prstGeom>
          <a:noFill/>
        </p:spPr>
      </p:pic>
      <p:pic>
        <p:nvPicPr>
          <p:cNvPr id="4100" name="Picture 4" descr="https://encrypted-tbn3.gstatic.com/images?q=tbn:ANd9GcTDhBGFj5W5nBDKi5-upVXgsiAja1cAZKxUwgkGvjPlBtWfe66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3048000"/>
            <a:ext cx="3297203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organisms benefit from the interaction</a:t>
            </a:r>
            <a:endParaRPr lang="en-US" dirty="0"/>
          </a:p>
        </p:txBody>
      </p:sp>
      <p:sp>
        <p:nvSpPr>
          <p:cNvPr id="7170" name="AutoShape 2" descr="data:image/jpeg;base64,/9j/4AAQSkZJRgABAQAAAQABAAD/2wCEAAkGBxISEhUUEBQUFBAUFRUQFBQUEA8OEBAVFBQWFhQUFBUYHCghGBolGxUVITEhJykrLi4uGB8zODMsNygtLisBCgoKDg0OGxAQGiwkHCQsLDQwLSwsLCwsLC8sLCwsLCw0LCwsLDItLCwsLCwsLCwsLCssLCwsLCwsLCwsLCwsLP/AABEIALMBDAMBIgACEQEDEQH/xAAbAAACAgMBAAAAAAAAAAAAAAAEBQIDAAEGB//EAD4QAAICAQMCBAQCBwcDBQEAAAECAAMRBBIhBTETQVFhBiJxgTKRFCNCUnKhsQdiksHR4fAkM0NTgrLC8Rb/xAAaAQACAwEBAAAAAAAAAAAAAAACAwABBAUG/8QAMREAAgIBBAADBQYHAAAAAAAAAAECEQMEEiExE0GBIlFhcaEFFDKR0eEVM1KxwfDx/9oADAMBAAIRAxEAPwCTasGBaq0GJl1hkbNd6zmqIigbqHcxHbDtbqsxbY+ZqguCysySSsmTrjUQvVcyzZJL2kgJZRT4UxK4QFktshAcrI7ZcyzSrLQaZXslqzREkgkLCNOkb6dIs0xjbT9ocSBNSRhTVBdOsZ0pGJEJ1VQlVmlSTCwyBFKwjEqqEtxIWbAmTUzEpkMmjN4kSIDZDCJU6y3EgyQGyA7wd4U6wR4EpUURk9s0kKRZiyzYDRSFm/DhGyWrTMrxORKPKBfK7boEjSRM37AiNrymTaQxGLgoqeW6ea2ZhempEpzSBZIGXqsvq02YdXpILzRRBcKzJ+CYy8HEqsWD45QtdJWeJfaILaY2M7Ls2TM3SgtJVGHYdjHSxxpYo00badoyJY00ojbTiKtHG+njkQIAk0WSQS1Vllm1kszeJkhDWZrM3MMBshHM1BrdX84rqRrbjwETsP427L/WMaunWVLu1hUeZC/q0X23k84mfJmjEbDDKQNmWLWx7A/kYXU64/VqcY4JR2+4AHPtkiMNJ0axyDYrumclWdal/wAKnt9cxH3m+kOem2/ikc94LMSEUsfRQX/pB+odOur2mytlDnapIHfGeeeJ33V9XdpdO1ldVIWsZCb7DnywMKOZw2vZ72/Srmpz4YCoENyVg84XL/iPGePL2g5MnkDDApc+QvAPaGUQNPL6CGUNA22ZWuQgCFJXxB1MNTtGxSRKPB0EvC5mVJCq6YUnQDYOaJW9OIx2ym1Ih5HZQNXXCqkkFWXpEZJsgbp4esXUmEiyZ7ZQQ4gd5kntg1lkdC2QFu4gVhhd7QVhNsIsKinEkghFdJMmdPHUXRPTNOr+FdKtpcOD8qhgR+zhhyPf/ecjWhBnW/BPUTRqFIwQ6tSd2dvzjjP3wPvDQcOx82hCM3jBlIG75hsbHkfedDp+gUXUizSXbjjlXxnPmOBkGJ+s/Fl6uqvXU1SlWFZUsG2jkFjyuSO3sIZV/aHpqRvr0rV2WH5kW1QjHHfCjvjHO2UpuPmaZw3eRSiEEjzBwRggj6gy3Ed6yijqNaWLdp1vwGGB+s9QjEsGHf0nNtqSlj12jDIQCysLEY4zwRHRyp9injfkFYmYmlbIyORBupa9KKzZadqDj1LE9lUeZPpDbF15F19qopZyFUckngCctqPicWNitXNQODtOxrB5/N+yPp/tANc1usZXuylW7FVKqbCW8+P/ACWev7K85PlHvS+nouAVBb9zOUTjvY/7bewwB24nPz6jyR0MGl85Cw/FN1dgfSpXp1Wo1bKwbQFLAszO4+Zsgc4Hb3nQab+05UA/6RrtQAAXbUAgnHJU7TtHsIu6traaVJcgkZARV2gsc7V+neH/AAJ0YNus1mi1FjMdyAV7NOi+gVmXPlz54z5zPCTfQ/LCKXI86T8aWao4usp0w7hFos1NjfQsf/pHOq6rpKl/6jV3gNwCy26fP8O1FldvxNp9IRV+i31E42qlCLu8ht2t832zOf8AjfVarUmn/pNQmmVt+DZVXbY2DjADHAAzweeYxyaXdmdRUmuKXp+ghe4PqGZxqtTpQzeF4lF1wX90lWby59ITvrt/7a7QvfFFenOeRtIxk/ymupdYFQJYaquzuhYPsyB2JwR/OLvhhlKOTZvsZjYwJXIBPoPLPn7wcKuVsPUOoUhoVltJxIsJizRI5ochhydoupEOVovcC2eOUJDa0gmcQmmyMyIWXGoYgeoTEN8SC6tpncSALHEktkpZ5FjDjhTXIVDFL5Yt0VJZCa2hrTxL2hT2ykvmaaQBjo4oxCSJFMya0yyoQuuuMSIU01S46eE00wyuiFtIKn02Dj049oVpqsQw0eoyPyI+hhNNA/8A3iWokDNc/i1B/wBtcB/fsN05kowtPJycbecfLj5v55J/inSBSAcc8dv3v9Ys11alQ6d0O4jPJQ/iH8/6ROSNM24p7lydF/Z98ShH2+Cj2MwUvuWtlHZWDEYx5Eces6/4x6X4+0imxbvlVbksrSv5iMiwg548jjvPH6DtdRkgFip8+/8Ascz0r4I6tVbpxS2ruq1OWT53RlPJ27N4I/DjjMDtUSSp7kJdj6Ox01VuERd5Fm0kD1Vh3H25nJW6l9bZ47g+CpYUVbvDG0DLO7fsjGCz/sjAGSRDfinVNrNSNM1y6ijSsQdQtSpZaRxs3c5AYhR5FufLMnftqQMSqouF5G5V2ZIRVP8A3GHcAkDPzt3UAJ5GltG4saveXaOskjG4syjaqLsutTHyovP6jT9u/wAxxk94H1jrwr+XAZhn9XWSKF/iPez65Az6xPr+qW2AirNdTnOCd12o5/HYw5cnvjG30zidt8Lf2W2W0rbdqGpZyHCrWrtgdiS3n/SZ/Dt8j5ZVFA/wp8H9StZNSVqqIw1fjbvkHcbawOPLvPQtZrurUpn9H0uqIHPh3W6d8/wMpz+cF6kup0GnZx1AOUHH6ZVTsYA9tyFWzj6zzDW/2o9Qs4F1aA5/7VYTj0ycnEakl0ZXJzduqOgf4s1ut1NSjSUu9Lm1aQzq6svysWtI+UDPp9jOp6/qNS6o1ukCPzwmtRicgZx+HPaeS/DnxVbpbzbSEax8q28+ILQzAkEnBByB5z0nW9U1t9Ie/papgBhZ+kVDbnHdGXIB94Er2uw1W5V0cZ8UEu6qVuqIBbaXW1WzxlcM0YfDeiRahYApsYbWsDZLgHOGHZSDwR7TnesXB9SPEr8GwFVYISzEZ5PyjvjtidyiKowoAAJ4AABJ7nA8yY3CuLE6qXkU4m1WYx5limSbMLZfUYQGgeYSh4mewWeQeJLEaDV8whKzNrZC7fKNQ8meJRYcwGQFQcy0pNqkmFjI9DEVbZZWZjLNQiy7dIIeZENNVvzLIMtOIwrWL9M8Y0vGRIFUpGdFPECojKkxiRRE0zaV4hOJoLLKJVVfb6cRP1bTHTl7e9Lj5wM4qYjG4jyU+eOxPviPqlgnWheVApKjKtu3L4h4GVIXB/aA58sQZpUHBu+Dnto3K6/hJU8+We4P2Pf6TdHxNqNJRfp6DhtSdoOSTSSTvZRjuVBHt35l3w/Vq23HUnTq7/s2h0VeFC7WqIxyvuOT6wLqiiu5GKY2ggnetyFgCDhwB5jIGOzTA5pdM6KxSf41SNC1dJUqKpe1hlUUjPYgkkfhA5G703475gdKO1ivZixuFVMbKqRnO2sYOfXOP9YWaGI3AHL4d7sD52K7tq/3QP8AKXdN0W+wBS7OeMIrMR7ALEbqRt8JP5DPpPRndwz2Y5zhRuI78nOfUz0JNMgQB3sdQAMNa5GMdsDAxKui9MsrXCUOWxy1m2oZ+/P8ou+ItUwynir4n4Sla7wp9DYf2vbEwS8STvoJvG3tiea/2joqX5qrTwg2G2KAc4G0s3f/AHnH39QYg7RgcY9f9523xJWAGWuxW1GRmu0+HuB7lQcBj7Tjtjg8oAc4O6v5Vye5HlgmdXBxBIwahe3wOfhDo9eoVmvdiA23Yo2kccOW+54xPUG1li111W3hqwpKu3ieLhQeLGBIsB4GSBgied6f4crIDB7G7ZNT1AZPJwVGQO+J2Pw58JUXV7m1diAkqVNYsHphmbI59Iqcqnal9Ati2VJepvS6Wh2W9awLCMhmRks58yDyDj+UMLy7rnR7NOENNtV1bZUAjw3XaO2VbHbzxEB6ri3w7V8Nz+HLqyufQdjn6gZj1li+Ec6eLIlufQzdpiWQdnzNI0VN2IGdTQxWiumyGh4hAnkdAhaTdenxCUojpTfkWDWHiCMI0s08CdMSRm2SyoHEiXkrZQzR6ZaZabJW9kqZpTY0NMJE2ullVkGWXAS0EMtNZGtBzEWmeONJZGxZBvpmjOl4qqMNpeNRQ0QyxYNS0KSEUZVZuGV7ZPPcnBIOPy7wqkAdu57nuT9Yu0QHhqOfOs9+NjMrZx67T+Ykr9PnK1vcrdiyOr7CMfLhzyeft/Smyxd1zSkWMU7uFcfRDmxB/hz9TArKgykYznB9OcjB/PmMf0a8oWJue2vDVeKNKiFgckkVuScqCDyPxcDMVV6jaqtcPC3Df4ZV8gCvjD9nGecj1xOfnwu7R1dLqE1tkzfRqA3yeKK60Gz9a238LBAAQOc5B59Z6d0SqnS4VXr3t2Lk1M/0bJVvtOC1fR38MkDLY9TuIxFHT7XQMoYlW5KN6Hywe/biZcuF9j929UnaPSPiX4qYA105U8q7jJIx3CEf6TjEsTnlvXGckHnv2P8ALmBI7AjYdpyQVxkEeWR5H6RlpHW4DOa7MfK3HPbv6r3z/lEtNBwUYqkjj/iy+tvDFeHuBJyob9WvmD9/Lyi9a7bVArd6wqE2bSyopHZmx3zz79/KdZ1TqKVbhaCLE5AGfmz8oKt5Dnk/nOV1XWLrSrDNZrLAsDwc9iTjuPyPtNEHOkor1YjIoW3J+iCPhd9N+lKNUwGnKhTtZqmVgRkl1IOe/OZ7h0z4f0gAs0l16KcfOmoGqR/QN4gbI9p4h0/pdt1zV6Wt7bcENtWsYzzuTcQAD7+89d+EdDo6qq01GnbRawhUcsbNK17r5pap22ZPO3JIz2jJKzM3SBPiTTOzBVsouKEn5U/RrM9vmGSrdj2xyJw1nSGbXGzVVslW3KEMULMigV9iQwyMkDmd51/pKiw+Ff4mclhYBkHPP6xQM/dfvOL64La3QX1P+jb0ItV3CoQed4UkOB3xx27RMHUg8t+HwmHJZLJFwASODjsVOVYeTKfMEcia3RnZyS5GMNS3iAoZeDA2lnOpQDLl0snRXCQkf4ZVAN1PEUaqqdBakU6xZFAlCa0wOxobqRFN5l9Fky8HsszKixmhCQSCqzLlaD1mW7oaCLqzyAPMgeg5np1Pwlp6VXxGtstAy+LFSsk+ihd20fxSn4c+BdL+jV3akNdZcgs2h2WqtW7KAnJOO5OfOPdXo2YKKrVRVAXFqtdwBxhxyfuZ0MGmdbpLg6+g0UX7WVWjnr+lBeaicfuuQf8AC/H5ED6mQ0dDO4QYVmzjeSg4+v0jmzprAZWysnzADqp/MGX6PqTJiuzG4cp8wJwe4U+f0mh6eElcXRsz/ZGKftYXXvX/AEBu0NtWPEXAblWBD1uP7rjg/SX6esscKMn7f17Rlo7wm4FkbTufnpcNhW9UGPk/1hOi6ea7iAN1DoVJJ+ZVcZ2keeDj64EzZYSxpurr3HLz/Z8sWRLuL8xBpK23uu0qd2dpB8QFlUkYHblSfXnyhGlpba7AHaLGBOOBjC/5COek7xWd1ZNqgKpYDeQp2jnuQM5HPbMXWgDw7PERQNzOWBYO5JyC2OBtI/xRXt79tfuv8DP4ZLc43/tcEEBJ9sdvftmV9Mf9TWPLYqkeRwu3kfaS1duws6KGUDKkZer8QAOc+W4tj2hOkoNiqVQIijLuOEUfsjbnufQesjdLczP9xy+Hvrzr4gFWlFTIKiVrJKmrIaoDYzDYDymNo4Bx34lfUejrYd6nZb+8OVP8S+cH67rmruWupTvVsguuVO9NoAwcMcOex4jQPx6nzx2iYzhkja5QqsmFp9M5m3RXo+GTevOGQFxn1bHI4zxCU0xKklCdqsVXhXL4wuM9sZz9hHpaVWcxT00G7G/fJ1TRwnxB1Z9ioVS0k7LFsyhI4ClTkMjAnkeR9ohq1uK9qgIwJz8wOV+o8+B9fadj8U/Do1Hz1/LeB9FsGP2vQ+/2+i/+z74Iq6hbcuptfTXVlQEGwtYMHxOHHOPlOQT3PsYLxqCpE8Zzdg/wN1TVU6rxdHS+oZVK21Vo7ZqYjPIHyHI4M9lr+NdLbWVKOzEYs011Rrtr9rUfsM8Z5E4n4TC9F11lF9qmq8BPExs8Jqmbw2fBxsYOQWzwcA4nXfGeqpsK12Vozbdy2Zau5M9jU4/pyIicqVhqNv3nO26NCSdO+w9/CYb6hz2UZyo+hx7Rb1nX3VUsG30vwVcA3UP/AHSQvmO24D7yyxbK8lwbE7+JWMWjHm6A4b6qPtEHVeu6oW4ovNlTLlAi12AgjG1h+fPlExi2zROSSB+ho2N6XLapci6sVmoVbslGU+RJz8uB2MfJzOW6TXeTZbRU+K8LccJVV85yqFGIySQTx2jzQdQ3NsdSlmM44YH1x5gTTXJy8sG3fYzWWAysLJAQ3FCkgOtZaDNASWJv2EKbWirWRnqDFGsMVONFifVGK74w1TRfZMkuyIEYTQlrrIqktEJJD9B0++/IopttI7+HU9gX+IgYH3gYEP0fV9TUoSq+2tASwVLGRdxOSSB3P1hr4hJq+TuPhnoXV9PXlCiV53fo1p8Td64Cn5CfZhOo6b1G2zcbdLZXs4ZiyhM+n6zaT/P6zgOi9f6vccUM9482etfDH1s+UA+2czv+jdSttqFOvp8LUIOGs3DT2jJxhjnBx7n6zqafIkuLS+J3tFkio0k/m7/WjlNd8RP4hKhcA/8AplNw/vLuOI/r0+n1dCEXVrqGzhGsVCj+a7TywlXWPhTxTvRfCJ77Abqm9wR2nJdV6PZTksCUH7W0gc+xmicZq2uV+Z3tyyJbHVHS1aHWUk+NU7J23oPG4/8AbklftGnS2va3bts8PgCxDt25HG4N359JxvTPibUUjaCHTyDhiR9GHInS9bpvtoqvRyVatbjWGPHGTtPckf5QceRvhAuTk9sq58xqdFeH3WPxzli+Pb7QfqFdbUrVux8zAOASFLfMdw8x3GR7TgNb1OwHf4r++XOR9vOdXpNR42iquyCUZmsAIQADIGSTgHkcSeLCXfaBdKS3S5XuVe8M0q+EDVetla2jato/XUWc/L2xtPAnQ3lVodEdMs64YsFTjyzOV0vX12L+IIxILOAlZx35bg447ShOr0WWYTAI4+ZlUN6CrccAk+sVPw8iqX0F5MayO2/O+B/pVRa61dq3estYLGrJFTN3K5HA78nPfymWaoWn5LK7RjO9SgH03e05Pq+lutIF6pp6s5C2Njdj9o/v/wBPSEp1qrT1rWVe8d/witT/AAHjC/QmKx6bFjjsiqj9TPqNHHMu/wAqbY31GuqQ4ayvd2wGyR9fSUVdUpc7UtrZv3Q43HHficz1LSJcviaHxfGJy+mYi1wD3ZD3IB+veIH0dyOGvqsByDh0trzj3wILxe45eb7OgnUW7+NHo1rQHVVNnfS/hXgYWwAHHmMg98EZB7j88haLr3iMFalkyQMgmwD0zwCO0ZExE4VwzlzhPFKnwwn9JsJTUX10M7fLZtTxKFdhtZXB/AXAz6HPB8oF121Uq8TTNtpr/FpLWZhUpPJ09vcIP3DwPLA4l+m1bVtuTHI2kEB0dT3V1PdfaB6hwzHCBUPO3cXA/ujPOPziJwUuyQyOLtHK9R6VfZY1tYdc7TtLBXBwM454jHS/Du2oML7BqSM7PDUVqf3d4bJPvjEbqf8AnpLUMrYkinnk2KdA2o3bL0yPxeICNox2B9TycfeM0pwc+fb3x6QkSQEnCFvl2RVJvZLVm5UpFAhErcywmD2GdRgg2oMV6gw/UNFWoMTMJC3VwFxGF6wKwTDNEBiJm2WASRWVEhViWUNhlYqGCsrFWyVfBB2tjyOMH2miJOtYfRV0dmf7RNZgCqrS1KPJarHA+mXwPykLPinXW/jsXB9Kqx+WcxJotPmPdLo+0uWd+bGPU5f6mQ011w5Fjqf7rFf6YnXtemopRTeUswFbxCxGQMEgdjn1iijRQ6rRe0uGZdB4dbkxy3XfzFHXekuK9tFy2OWA+UspUZzuDEgeWMe8W/D3xffohYjquorDHZWztWUPmyfiyPVfuJ2SaOed6/opq1FlI+Zl2Wo20j5GUYH0HY4g5MvhrdFjVq5zlY3f42K2fJoNEHYFg5DsOf7pOM8xF1nrmr1bBNRs8MEYRA1dQyQMgDjP1hGsWkKpztckgqSBtx3J/wCc5lB0fiVgCxj57gABke47TP8AfJut74HPPNv2nZStJUbd7kAbQCewzniTrrJPYsfbOf5R0lumvOLN1FowrWLX4mncgfiIXlT6kcewnVfDXw/TS4ubV6d9p+XZfWFyRzuJPv2nUxeDPlNHfx6jTbLi/Q57p3xHfUm1SpUfs2J4ie2Y8p1up6lS1HgUgqVY3bmQKAeAi+p9jjEK+LPiDTKnhKVcuwDtWodEUfNw3YnIHrwYH0+814fTMoz8w+Rbaj77TyPsRDnkUHXaM+o10INNw+TI3fCl9A8XTNutUHdXZUefU14bn6Gc9/8A02uGRmtkPBTZtyPTD5ndP8Y2gKLKkDZwWVitTfTOSp9ifvEnxB0pbC2or2gOS9gU8BjySnqD3xKyZE1cPy5LWaWSFvlfBiPTdRXfu8LwHYBXHheHU+P2iV4z+UdbvMHIPYjkH3imqhAPnzt/eDEAfxD094bRRszgnaeQO+PXB/KZk0cfWqN30/7+peTKTJMZWZGc8lLElOJYkTJ0CELLFMoBmw0S5FhIMmDBg0mGg3ZRRulNklukWM7RAHUCLL0je4QG5YqRaFNqQO1IzsWCWpMuRFgO2YRLyk14cRdA2DGE6SvMi1BjbpWk7ZhSlwU2MumaWdJpNHB+m6cDE6PRoJhnN2KZXRo4bXpYSiiWiRTooENWJz/xRochLkA8Wpgd3908EH2yf5mdNYRF+vqV0ZG/CwwYzduTQcZU0zgdbpFdnZQAWKZGASp2AEQG6kr8tZxn5LAD8pXHYeh9/rDepUiuxkHJXA3ZwxyBg/XmX6IqB+H6nIz7kzFJTg+OfgdCNPkt0nTq2qFmSozsC7eQwONgA5J4/wA5Rpembmc2geEbN4rHIYgBVLnzwADgecY13suduApJIyvPPfHPtiQNk16PA3LfLoHJJLhEOpaBbQfJsfY47RRodQ+lsNdv4DgnzHI4dT6GPBZBer0eKgAxvTlSeOCeVJ9POdaFdM1aTURa8HL+F/QYNYCPLB+4MDwyHNLMnngMQp/0m9PXtRV/dUD8hNmJfD4Mkckscnsf7gmp1lwfe4RkCgPsQV28f+QgcMfXAGfSE6crtyhBQ8rg5AB9Pb28phMqpoCElTgNztx8oPqJe6++xmXMskfc/oE5mETQkoLkZGQ2yQm5uInIEkJozBNzJKRZrdJb5WzSHiS45CiE0ZYlGVB3KO/BYKRggDP1z/IyFleAeQcAHgg98/z4H5id7cHRU4gtqxg1HBO5OMnG8ZOO+B/SVPpcjIdMcd2Ckd+48u0BslCeyuUPVGz6M/vJ2zncAD3zj8pWdCc/ir8uS4A5GYmRdCrwJngxk+nwcZDepHb7HzkTVMkxckDUaeNNLRiVU1w6sRZVDPRcR1prJz1FmIfXqsRMoAuJ0C3yTXzn/wBOmzrfeDsYO0b2aiA36qLrdWYDfqTGwxsJRFnXmzcT6qv8uP8AKQ0HOB6mR6ickH2/zl3S15Htk/yi5cZKNmPhBlj5P8h9BMEoDSxWnUXVCuy0CSxK90wNIWWTWJHMlAbIa2zQWTxNhYLZDQWSxJATCItsFojiZJhZvbEyKorMiTG/TnpFdwsyLGrsCthGGNo2hckENnPr5YxzkjXVUO9rYpCs9zZW/BRNu6l6138szEhlwcYHyrFONolHM2PB2tnWX307F/RSqWiplTxDp6mU/pA/EzNt3lN2c4zxgeQ5vqaobrTUB4XiWbMAgbN52YHkMYi3GiqN/wC01/z/AJ+cyZPQBkWkW/5/KZMgMsqYStxMmQGQlVJ4mTJmmAySQhZkyLRRNTJMxmTJCA7OfWSVz6zJkJERJmlTzJkNBIC1nl9DL+m+f8Lf/EzcyYZ/zvUdA0suSbmTpoSiYmxMmSwixZYJkyLZCWJgmTIDIE0Vg94NZ3P1MyZKl0FLpG1klm5kU+iiu6CuZkyY5di5dlTwd25m5kCXB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://fc07.deviantart.net/fs70/f/2012/204/a/e/mutualism_by_samantha4-d58b21n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667000"/>
            <a:ext cx="5012266" cy="2819400"/>
          </a:xfrm>
          <a:prstGeom prst="rect">
            <a:avLst/>
          </a:prstGeom>
          <a:noFill/>
        </p:spPr>
      </p:pic>
      <p:pic>
        <p:nvPicPr>
          <p:cNvPr id="7174" name="Picture 6" descr="http://www.friendlyplanet.com/media/gallery/africa/kenya/tarangire-rhino-big.jpg?title=Rhino%20and%20Egre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3581400"/>
            <a:ext cx="3505200" cy="2784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3451</TotalTime>
  <Words>542</Words>
  <Application>Microsoft Office PowerPoint</Application>
  <PresentationFormat>On-screen Show (4:3)</PresentationFormat>
  <Paragraphs>121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PTT    31AUG2015</vt:lpstr>
      <vt:lpstr>Everything Interacts!</vt:lpstr>
      <vt:lpstr>Slide 3</vt:lpstr>
      <vt:lpstr>Competition</vt:lpstr>
      <vt:lpstr>Predation</vt:lpstr>
      <vt:lpstr>Symbiosis</vt:lpstr>
      <vt:lpstr>Commensalism</vt:lpstr>
      <vt:lpstr>Parasitism</vt:lpstr>
      <vt:lpstr>Mutualism</vt:lpstr>
      <vt:lpstr>Slide 10</vt:lpstr>
      <vt:lpstr>Slide 11</vt:lpstr>
      <vt:lpstr>PTT    01SEP2015 </vt:lpstr>
      <vt:lpstr>Slide 13</vt:lpstr>
      <vt:lpstr>1. The Nutcracker and the Limber Pine</vt:lpstr>
      <vt:lpstr>2. Bark Beetle and Lodge pole Pine</vt:lpstr>
      <vt:lpstr>3. Lynx and the Snowshoe Hare</vt:lpstr>
      <vt:lpstr>4. The Ptarmigan and the Willow</vt:lpstr>
      <vt:lpstr>5. The Uncompahgre Fritillary Butterfly and the Snow Willow</vt:lpstr>
      <vt:lpstr>Slide 19</vt:lpstr>
      <vt:lpstr>Slide 20</vt:lpstr>
      <vt:lpstr>Slide 21</vt:lpstr>
      <vt:lpstr>Rules for Food Webs</vt:lpstr>
      <vt:lpstr>Rules for Food Webs</vt:lpstr>
      <vt:lpstr>Rules for Food Webs</vt:lpstr>
      <vt:lpstr>Rules for Food Webs</vt:lpstr>
      <vt:lpstr>Slide 26</vt:lpstr>
      <vt:lpstr>Slide 27</vt:lpstr>
      <vt:lpstr>Slide 28</vt:lpstr>
      <vt:lpstr>Slide 29</vt:lpstr>
      <vt:lpstr>PTT     02SEP2015</vt:lpstr>
      <vt:lpstr>Slide 31</vt:lpstr>
      <vt:lpstr>Slide 32</vt:lpstr>
      <vt:lpstr>Producers</vt:lpstr>
      <vt:lpstr>Consumers</vt:lpstr>
      <vt:lpstr>Slide 35</vt:lpstr>
      <vt:lpstr>Slide 36</vt:lpstr>
      <vt:lpstr>Slide 37</vt:lpstr>
      <vt:lpstr>Slide 38</vt:lpstr>
      <vt:lpstr>Energy Pyramid</vt:lpstr>
      <vt:lpstr>Slide 40</vt:lpstr>
      <vt:lpstr>Open to page 727</vt:lpstr>
      <vt:lpstr>Slide 42</vt:lpstr>
      <vt:lpstr>PTT    03SEP2015</vt:lpstr>
      <vt:lpstr>Open to page 727</vt:lpstr>
      <vt:lpstr>Pyramid/Food Web Practice</vt:lpstr>
      <vt:lpstr>Slide 46</vt:lpstr>
      <vt:lpstr>PTT    04SEP2015</vt:lpstr>
      <vt:lpstr>Ecological Niche</vt:lpstr>
      <vt:lpstr>Slide 49</vt:lpstr>
      <vt:lpstr>Which Niche?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PTT    27AUG2014</dc:title>
  <dc:creator>Mandi Leigh</dc:creator>
  <cp:lastModifiedBy>mandi leigh</cp:lastModifiedBy>
  <cp:revision>39</cp:revision>
  <dcterms:created xsi:type="dcterms:W3CDTF">2006-08-16T00:00:00Z</dcterms:created>
  <dcterms:modified xsi:type="dcterms:W3CDTF">2015-09-03T12:39:14Z</dcterms:modified>
</cp:coreProperties>
</file>