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92" r:id="rId15"/>
    <p:sldId id="256" r:id="rId16"/>
    <p:sldId id="257" r:id="rId17"/>
    <p:sldId id="271" r:id="rId18"/>
    <p:sldId id="293" r:id="rId19"/>
    <p:sldId id="295" r:id="rId20"/>
    <p:sldId id="298" r:id="rId21"/>
    <p:sldId id="272" r:id="rId22"/>
    <p:sldId id="273" r:id="rId23"/>
    <p:sldId id="274" r:id="rId24"/>
    <p:sldId id="275" r:id="rId25"/>
    <p:sldId id="296" r:id="rId26"/>
    <p:sldId id="276" r:id="rId27"/>
    <p:sldId id="297" r:id="rId28"/>
    <p:sldId id="277" r:id="rId29"/>
    <p:sldId id="278" r:id="rId30"/>
    <p:sldId id="279" r:id="rId31"/>
    <p:sldId id="280" r:id="rId32"/>
    <p:sldId id="301" r:id="rId33"/>
    <p:sldId id="281" r:id="rId34"/>
    <p:sldId id="282" r:id="rId35"/>
    <p:sldId id="283" r:id="rId36"/>
    <p:sldId id="284" r:id="rId37"/>
    <p:sldId id="303" r:id="rId38"/>
    <p:sldId id="302" r:id="rId39"/>
    <p:sldId id="285" r:id="rId40"/>
    <p:sldId id="294" r:id="rId41"/>
    <p:sldId id="286" r:id="rId42"/>
    <p:sldId id="299" r:id="rId43"/>
    <p:sldId id="300" r:id="rId44"/>
    <p:sldId id="287" r:id="rId45"/>
    <p:sldId id="288" r:id="rId46"/>
    <p:sldId id="289" r:id="rId47"/>
    <p:sldId id="290" r:id="rId48"/>
    <p:sldId id="29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Economics </a:t>
            </a:r>
            <a:r>
              <a:rPr lang="en-US" dirty="0" smtClean="0">
                <a:sym typeface="Wingdings"/>
              </a:rPr>
              <a:t></a:t>
            </a:r>
            <a:r>
              <a:rPr lang="en-US" dirty="0" smtClean="0"/>
              <a:t> Ecology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 fontScale="92500" lnSpcReduction="20000"/>
          </a:bodyPr>
          <a:lstStyle/>
          <a:p>
            <a:pPr marR="0" eaLnBrk="1" hangingPunct="1"/>
            <a:r>
              <a:rPr lang="en-US" dirty="0" smtClean="0">
                <a:solidFill>
                  <a:schemeClr val="tx1"/>
                </a:solidFill>
              </a:rPr>
              <a:t>Economic systems are rooted in AND limited by ecological systems </a:t>
            </a:r>
          </a:p>
          <a:p>
            <a:pPr marR="0" eaLnBrk="1" hangingPunct="1"/>
            <a:endParaRPr lang="en-US" dirty="0" smtClean="0">
              <a:solidFill>
                <a:schemeClr val="tx1"/>
              </a:solidFill>
            </a:endParaRPr>
          </a:p>
          <a:p>
            <a:pPr marR="0" eaLnBrk="1" hangingPunct="1"/>
            <a:r>
              <a:rPr lang="en-US" dirty="0" smtClean="0">
                <a:solidFill>
                  <a:schemeClr val="tx1"/>
                </a:solidFill>
              </a:rPr>
              <a:t>Biotic + </a:t>
            </a:r>
            <a:r>
              <a:rPr lang="en-US" dirty="0" err="1" smtClean="0">
                <a:solidFill>
                  <a:schemeClr val="tx1"/>
                </a:solidFill>
              </a:rPr>
              <a:t>Abiotic</a:t>
            </a:r>
            <a:r>
              <a:rPr lang="en-US" dirty="0" smtClean="0">
                <a:solidFill>
                  <a:schemeClr val="tx1"/>
                </a:solidFill>
              </a:rPr>
              <a:t> = Ecologic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6"/>
          <p:cNvSpPr>
            <a:spLocks noGrp="1"/>
          </p:cNvSpPr>
          <p:nvPr>
            <p:ph sz="quarter" idx="4"/>
          </p:nvPr>
        </p:nvSpPr>
        <p:spPr>
          <a:xfrm>
            <a:off x="4876800" y="1905000"/>
            <a:ext cx="4041775" cy="3846513"/>
          </a:xfrm>
        </p:spPr>
        <p:txBody>
          <a:bodyPr/>
          <a:lstStyle/>
          <a:p>
            <a:pPr eaLnBrk="1" hangingPunct="1"/>
            <a:r>
              <a:rPr lang="en-US" sz="3200" smtClean="0"/>
              <a:t>Supply and demand curves intersect at market price equilibrium point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41642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vignette3.wikia.nocookie.net/truecapitalist/images/0/0f/The_Faces_of_Capitalism_by_Pit_Kuru.jpg/revision/latest?cb=20120115230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838200"/>
            <a:ext cx="4267200" cy="5590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econedlink.org/lessons/images_lessons/650_marketScheduleGraph_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086600" cy="545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https://anticap.files.wordpress.com/2013/03/min-w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21208"/>
            <a:ext cx="6400800" cy="633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10AUG2015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difference between </a:t>
            </a:r>
            <a:r>
              <a:rPr lang="en-US" dirty="0" err="1" smtClean="0"/>
              <a:t>tropospheric</a:t>
            </a:r>
            <a:r>
              <a:rPr lang="en-US" dirty="0" smtClean="0"/>
              <a:t> ozone and stratospheric ozone?</a:t>
            </a:r>
          </a:p>
          <a:p>
            <a:r>
              <a:rPr lang="en-US" dirty="0" smtClean="0"/>
              <a:t>Which can we scientifically measure?</a:t>
            </a:r>
          </a:p>
          <a:p>
            <a:pPr lvl="1"/>
            <a:r>
              <a:rPr lang="en-US" dirty="0" smtClean="0"/>
              <a:t>(Don’t worry if you are un sure)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Turn in </a:t>
            </a:r>
            <a:r>
              <a:rPr lang="en-US" dirty="0" err="1" smtClean="0"/>
              <a:t>Lorax</a:t>
            </a:r>
            <a:r>
              <a:rPr lang="en-US" dirty="0" smtClean="0"/>
              <a:t> packet and Value Statement (if you haven’t emailed it to me already) to the basket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Economics reading by Wednesday 8/12</a:t>
            </a:r>
          </a:p>
          <a:p>
            <a:r>
              <a:rPr lang="en-US" dirty="0" smtClean="0"/>
              <a:t>AP Summer Assignment Wednesday 8/19</a:t>
            </a:r>
          </a:p>
          <a:p>
            <a:endParaRPr lang="en-US" dirty="0" smtClean="0"/>
          </a:p>
          <a:p>
            <a:r>
              <a:rPr lang="en-US" dirty="0" smtClean="0"/>
              <a:t>Ozone lab from today will last all year long</a:t>
            </a:r>
          </a:p>
          <a:p>
            <a:pPr lvl="1"/>
            <a:r>
              <a:rPr lang="en-US" dirty="0" smtClean="0"/>
              <a:t>We will do a “full value” lab report at the end of the year</a:t>
            </a:r>
          </a:p>
          <a:p>
            <a:pPr lvl="1"/>
            <a:r>
              <a:rPr lang="en-US" dirty="0" smtClean="0"/>
              <a:t>We will collect Ozone data every month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11AUG2015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Define: natural capital, human capital, and manufactured capital.</a:t>
            </a:r>
            <a:endParaRPr lang="en-US" dirty="0"/>
          </a:p>
        </p:txBody>
      </p:sp>
      <p:pic>
        <p:nvPicPr>
          <p:cNvPr id="1026" name="Picture 2" descr="C:\Users\mleigh\Downloads\20150811_055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86200"/>
            <a:ext cx="4648200" cy="261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Capital + Human Capital + Manufactured capital = Goods and Services (tradable in a market)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Economic System in a picture…</a:t>
            </a:r>
            <a:br>
              <a:rPr lang="en-US" dirty="0" smtClean="0"/>
            </a:br>
            <a:r>
              <a:rPr lang="en-US" dirty="0" smtClean="0"/>
              <a:t>(Capitalism)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971800" y="2819400"/>
            <a:ext cx="2737104" cy="2362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057525" y="5329238"/>
            <a:ext cx="24466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Natural Resources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029200" y="3124200"/>
            <a:ext cx="17865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Social Values</a:t>
            </a:r>
          </a:p>
          <a:p>
            <a:r>
              <a:rPr lang="en-US" sz="2400" dirty="0"/>
              <a:t>(laws)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2209800" y="3124200"/>
            <a:ext cx="15937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Goods and </a:t>
            </a:r>
          </a:p>
          <a:p>
            <a:r>
              <a:rPr lang="en-US" sz="2400" dirty="0"/>
              <a:t>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Economic System in a picture…</a:t>
            </a:r>
            <a:br>
              <a:rPr lang="en-US" dirty="0" smtClean="0"/>
            </a:br>
            <a:r>
              <a:rPr lang="en-US" dirty="0" smtClean="0"/>
              <a:t>(Capitalism)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971800" y="2819400"/>
            <a:ext cx="2737104" cy="2362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057525" y="5329238"/>
            <a:ext cx="24466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Natural Resources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029200" y="3124200"/>
            <a:ext cx="17865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Social Values</a:t>
            </a:r>
          </a:p>
          <a:p>
            <a:r>
              <a:rPr lang="en-US" sz="2400" dirty="0"/>
              <a:t>(laws)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2209800" y="3124200"/>
            <a:ext cx="15937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Goods and </a:t>
            </a:r>
          </a:p>
          <a:p>
            <a:r>
              <a:rPr lang="en-US" sz="2400" dirty="0"/>
              <a:t>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Economic system in a picture…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971800" y="2819400"/>
            <a:ext cx="2737104" cy="2362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3057525" y="5329238"/>
            <a:ext cx="2733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Natural Resources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5029200" y="28956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Social Values</a:t>
            </a:r>
          </a:p>
          <a:p>
            <a:r>
              <a:rPr lang="en-US"/>
              <a:t>(laws, trade systems, regulations)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2209800" y="3124200"/>
            <a:ext cx="1690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Goods and </a:t>
            </a:r>
          </a:p>
          <a:p>
            <a:r>
              <a:rPr lang="en-US"/>
              <a:t>Services</a:t>
            </a:r>
          </a:p>
        </p:txBody>
      </p:sp>
      <p:sp>
        <p:nvSpPr>
          <p:cNvPr id="7" name="Oval 6"/>
          <p:cNvSpPr/>
          <p:nvPr/>
        </p:nvSpPr>
        <p:spPr>
          <a:xfrm>
            <a:off x="2514600" y="4800600"/>
            <a:ext cx="2438400" cy="1752600"/>
          </a:xfrm>
          <a:prstGeom prst="ellipse">
            <a:avLst/>
          </a:prstGeom>
          <a:noFill/>
          <a:ln w="762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ways can this have “value”?</a:t>
            </a:r>
            <a:endParaRPr lang="en-US" dirty="0"/>
          </a:p>
        </p:txBody>
      </p:sp>
      <p:pic>
        <p:nvPicPr>
          <p:cNvPr id="1026" name="Picture 2" descr="http://canopyplanet.org/uploads/images/amazon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642481" cy="498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876" b="13876"/>
          <a:stretch>
            <a:fillRect/>
          </a:stretch>
        </p:blipFill>
        <p:spPr>
          <a:xfrm>
            <a:off x="457200" y="0"/>
            <a:ext cx="8229600" cy="4525963"/>
          </a:xfrm>
        </p:spPr>
      </p:pic>
      <p:pic>
        <p:nvPicPr>
          <p:cNvPr id="11266" name="Picture 2" descr="http://www.elandelwoodproducts.com/img/slideshow/hom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91049"/>
            <a:ext cx="3685310" cy="2266951"/>
          </a:xfrm>
          <a:prstGeom prst="rect">
            <a:avLst/>
          </a:prstGeom>
          <a:noFill/>
        </p:spPr>
      </p:pic>
      <p:pic>
        <p:nvPicPr>
          <p:cNvPr id="11268" name="Picture 4" descr="http://ecx.images-amazon.com/images/I/41W-WWuvHKL._SY3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000500"/>
            <a:ext cx="2667000" cy="2857500"/>
          </a:xfrm>
          <a:prstGeom prst="rect">
            <a:avLst/>
          </a:prstGeom>
          <a:noFill/>
        </p:spPr>
      </p:pic>
      <p:pic>
        <p:nvPicPr>
          <p:cNvPr id="11270" name="Picture 6" descr="http://www.premierhandling.com/wp-content/uploads/2013/02/usa-pall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76" y="4724400"/>
            <a:ext cx="3357524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High throughput economics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81534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Continued increase of flow of materials and resources is needed to continue economic </a:t>
            </a:r>
            <a:r>
              <a:rPr lang="en-US" b="1" i="1" u="sng" dirty="0" smtClean="0">
                <a:solidFill>
                  <a:schemeClr val="tx2"/>
                </a:solidFill>
                <a:ea typeface="+mn-ea"/>
              </a:rPr>
              <a:t>growth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b="1" i="1" u="sng" dirty="0" smtClean="0">
              <a:solidFill>
                <a:schemeClr val="tx2"/>
              </a:solidFill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Waste ends up in planetary sinks (air, soil, water, organisms)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chapter23-121114142958-phpapp01/95/bio-105-chapter-23-7-638.jpg?cb=1352903466"/>
          <p:cNvPicPr>
            <a:picLocks noChangeAspect="1" noChangeArrowheads="1"/>
          </p:cNvPicPr>
          <p:nvPr/>
        </p:nvPicPr>
        <p:blipFill>
          <a:blip r:embed="rId2" cstate="print"/>
          <a:srcRect t="21553"/>
          <a:stretch>
            <a:fillRect/>
          </a:stretch>
        </p:blipFill>
        <p:spPr bwMode="auto">
          <a:xfrm>
            <a:off x="228600" y="762000"/>
            <a:ext cx="8668401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3894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The worth of anything (natural, human, and manufactured goods) is based solely on its ability to be traded on a market. </a:t>
            </a:r>
          </a:p>
          <a:p>
            <a:pPr eaLnBrk="1" hangingPunct="1"/>
            <a:r>
              <a:rPr lang="en-US" dirty="0" smtClean="0"/>
              <a:t>Open-access resources, like air, the ocean, forests, freshwater, are available to all are not traded on the market.</a:t>
            </a:r>
          </a:p>
          <a:p>
            <a:pPr eaLnBrk="1" hangingPunct="1"/>
            <a:r>
              <a:rPr lang="en-US" dirty="0" smtClean="0"/>
              <a:t>These have NO value in any state of existence (good or bad) therefore there is no incentive besides government regulation to promote good behavior = MARKET FAILURE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GDP? Gross Domestic Product</a:t>
            </a:r>
          </a:p>
          <a:p>
            <a:r>
              <a:rPr lang="en-US" dirty="0" smtClean="0"/>
              <a:t>Stock Markets?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GDP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500" smtClean="0"/>
              <a:t>Governments intervene to correct market failures…………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national security </a:t>
            </a:r>
          </a:p>
          <a:p>
            <a:pPr eaLnBrk="1" hangingPunct="1"/>
            <a:r>
              <a:rPr lang="en-US" smtClean="0"/>
              <a:t>education</a:t>
            </a:r>
          </a:p>
          <a:p>
            <a:pPr eaLnBrk="1" hangingPunct="1"/>
            <a:r>
              <a:rPr lang="en-US" smtClean="0"/>
              <a:t>economic safety net</a:t>
            </a:r>
          </a:p>
          <a:p>
            <a:pPr eaLnBrk="1" hangingPunct="1"/>
            <a:r>
              <a:rPr lang="en-US" smtClean="0"/>
              <a:t>civil and property rights</a:t>
            </a:r>
          </a:p>
          <a:p>
            <a:pPr eaLnBrk="1" hangingPunct="1"/>
            <a:r>
              <a:rPr lang="en-US" smtClean="0"/>
              <a:t>worker health</a:t>
            </a:r>
          </a:p>
          <a:p>
            <a:pPr eaLnBrk="1" hangingPunct="1"/>
            <a:r>
              <a:rPr lang="en-US" smtClean="0"/>
              <a:t>protect natural capital</a:t>
            </a:r>
          </a:p>
          <a:p>
            <a:pPr eaLnBrk="1" hangingPunct="1"/>
            <a:r>
              <a:rPr lang="en-US" smtClean="0"/>
              <a:t>manage public land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Neoclassical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Marshall and Friedman (Chicago school of Economics)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Assume that growth is unlimited and that growth is essential to maintain a growing economy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Natural capital can be replaced with substitutes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ea typeface="+mn-ea"/>
              </a:rPr>
              <a:t>Issues with these assumptions?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Economic System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/>
          <a:lstStyle/>
          <a:p>
            <a:pPr eaLnBrk="1" hangingPunct="1"/>
            <a:r>
              <a:rPr lang="en-US" smtClean="0"/>
              <a:t>social institution through which goods are produced, distributed and consumed to satisfy people</a:t>
            </a:r>
            <a:r>
              <a:rPr lang="en-US" altLang="en-US" smtClean="0"/>
              <a:t>’</a:t>
            </a:r>
            <a:r>
              <a:rPr lang="en-US" smtClean="0"/>
              <a:t>s needs and wants, EFFICIENTLY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http://img.docstoccdn.com/thumb/orig/46692865.png"/>
          <p:cNvPicPr>
            <a:picLocks noChangeAspect="1" noChangeArrowheads="1"/>
          </p:cNvPicPr>
          <p:nvPr/>
        </p:nvPicPr>
        <p:blipFill>
          <a:blip r:embed="rId2" cstate="print"/>
          <a:srcRect b="24159"/>
          <a:stretch>
            <a:fillRect/>
          </a:stretch>
        </p:blipFill>
        <p:spPr bwMode="auto">
          <a:xfrm>
            <a:off x="228600" y="1143000"/>
            <a:ext cx="8305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Biggering</a:t>
            </a:r>
            <a:r>
              <a:rPr lang="en-US" dirty="0" smtClean="0"/>
              <a:t>, </a:t>
            </a:r>
            <a:r>
              <a:rPr lang="en-US" dirty="0" err="1" smtClean="0"/>
              <a:t>biggering</a:t>
            </a:r>
            <a:r>
              <a:rPr lang="en-US" dirty="0" smtClean="0"/>
              <a:t>, and </a:t>
            </a:r>
            <a:r>
              <a:rPr lang="en-US" dirty="0" err="1" smtClean="0"/>
              <a:t>biggering</a:t>
            </a:r>
            <a:r>
              <a:rPr lang="en-US" dirty="0" smtClean="0"/>
              <a:t>” (economic growth is unlimited)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http://cyro.cs-territories.com/asa2_economics/unit6/images/schematichisto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91714"/>
            <a:ext cx="7620000" cy="425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NPR Story!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https://philoforchange.files.wordpress.com/2014/11/caplogic1.jpg?w=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762000"/>
            <a:ext cx="4019929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4" name="Picture 4" descr="https://upload.wikimedia.org/wikipedia/commons/a/a7/Anti-capitalism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0430"/>
            <a:ext cx="4953000" cy="6127570"/>
          </a:xfrm>
          <a:prstGeom prst="rect">
            <a:avLst/>
          </a:prstGeom>
          <a:noFill/>
        </p:spPr>
      </p:pic>
      <p:pic>
        <p:nvPicPr>
          <p:cNvPr id="71686" name="Picture 6" descr="http://www.malikaduke.com/wp-content/uploads/2013/05/Capitalism-is-a-pyramid-sche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177" y="228600"/>
            <a:ext cx="4300823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 descr="http://ncronline.org/sites/default/files/styles/article_slideshow/public/stories/images/11092012p18ph.jpg?itok=89srNgJ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5745163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Dr. MLK Jr. mean?</a:t>
            </a:r>
            <a:endParaRPr lang="en-US" dirty="0"/>
          </a:p>
        </p:txBody>
      </p:sp>
      <p:pic>
        <p:nvPicPr>
          <p:cNvPr id="74754" name="Picture 2" descr="http://www.usatakeover.com/Dr._Martin_Luther_King__Jr_on_Capita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38400"/>
            <a:ext cx="6766298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12AUG2015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GDP? How is it a good measurement? How is it a complete measurement?</a:t>
            </a:r>
          </a:p>
          <a:p>
            <a:r>
              <a:rPr lang="en-US" dirty="0" smtClean="0"/>
              <a:t>Propose an alternative way </a:t>
            </a:r>
            <a:r>
              <a:rPr lang="en-US" smtClean="0"/>
              <a:t>to measure?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62400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ea typeface="+mn-ea"/>
              </a:rPr>
              <a:t>Herman Daly and Robert </a:t>
            </a:r>
            <a:r>
              <a:rPr lang="en-US" dirty="0" err="1" smtClean="0">
                <a:ea typeface="+mn-ea"/>
              </a:rPr>
              <a:t>Costanza</a:t>
            </a:r>
            <a:endParaRPr lang="en-US" dirty="0" smtClean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resources limited, no waste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encourage environmentally beneficial and sustainable forms of economic development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harmful environmental and health effects of production of goods should be included in price (full cost pricing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ea typeface="+mn-ea"/>
              </a:rPr>
              <a:t>Issues with these assumptions?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609600"/>
            <a:ext cx="7848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Ecological economists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19200" y="2133600"/>
            <a:ext cx="2819400" cy="2133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Economic System in a picture…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971800" y="2819400"/>
            <a:ext cx="2737104" cy="2362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057525" y="5329238"/>
            <a:ext cx="2733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Natural Resources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5029200" y="3124200"/>
            <a:ext cx="20272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Social Values</a:t>
            </a:r>
          </a:p>
          <a:p>
            <a:r>
              <a:rPr lang="en-US"/>
              <a:t>(laws)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2209800" y="3124200"/>
            <a:ext cx="1690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Goods and </a:t>
            </a:r>
          </a:p>
          <a:p>
            <a:r>
              <a:rPr lang="en-US"/>
              <a:t>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mdpi.com/sustainability/sustainability-05-02802/article_deploy/html/images/sustainability-05-02802-g001-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30366" cy="558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1625" y="381000"/>
            <a:ext cx="8534400" cy="1524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nstantia" pitchFamily="18" charset="0"/>
              </a:rPr>
              <a:t>Non – use value of natural resources/ ecological services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1625" y="2362200"/>
            <a:ext cx="8504238" cy="3736975"/>
          </a:xfrm>
        </p:spPr>
        <p:txBody>
          <a:bodyPr/>
          <a:lstStyle/>
          <a:p>
            <a:pPr eaLnBrk="1" hangingPunct="1"/>
            <a:r>
              <a:rPr lang="en-US" sz="3600" smtClean="0"/>
              <a:t>Existence value</a:t>
            </a:r>
          </a:p>
          <a:p>
            <a:pPr eaLnBrk="1" hangingPunct="1"/>
            <a:r>
              <a:rPr lang="en-US" sz="3600" smtClean="0"/>
              <a:t>Aesthetic  value</a:t>
            </a:r>
          </a:p>
          <a:p>
            <a:pPr eaLnBrk="1" hangingPunct="1"/>
            <a:r>
              <a:rPr lang="en-US" sz="3600" smtClean="0"/>
              <a:t>Bequest or opinion value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Strategies to fulfill goals…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 economic and environmental health /enforce laws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Cost Benefit analysis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uniform standards</a:t>
            </a:r>
          </a:p>
          <a:p>
            <a:pPr eaLnBrk="1" hangingPunct="1"/>
            <a:r>
              <a:rPr lang="en-US" smtClean="0"/>
              <a:t>clearly state all assumptions used</a:t>
            </a:r>
          </a:p>
          <a:p>
            <a:pPr eaLnBrk="1" hangingPunct="1"/>
            <a:r>
              <a:rPr lang="en-US" smtClean="0"/>
              <a:t>include estimates of ecological services</a:t>
            </a:r>
          </a:p>
          <a:p>
            <a:pPr eaLnBrk="1" hangingPunct="1"/>
            <a:r>
              <a:rPr lang="en-US" smtClean="0"/>
              <a:t>estimate long-term/short benefits and costs</a:t>
            </a:r>
          </a:p>
          <a:p>
            <a:pPr eaLnBrk="1" hangingPunct="1"/>
            <a:r>
              <a:rPr lang="en-US" smtClean="0"/>
              <a:t>summarize range of estimated costs and benefits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Strategies to fulfill goals…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Eco-labeling and certification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Phase in subsidies/tax breaks for environmentally beneficial goals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Tax shifting (pollution and waste</a:t>
            </a:r>
          </a:p>
          <a:p>
            <a:pPr marL="393192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ea typeface="+mn-ea"/>
              </a:rPr>
              <a:t>Instead of income taxes)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10000"/>
            <a:ext cx="2871788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Full-Cost Pricing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Market Price/ Direct Price does not include the Indirect or External costs of harm to environment or human health (hidden cost)</a:t>
            </a:r>
          </a:p>
          <a:p>
            <a:pPr eaLnBrk="1" hangingPunct="1"/>
            <a:r>
              <a:rPr lang="en-US" smtClean="0"/>
              <a:t>Ex. failure to include climate change in the prices of fossil fuels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Reduction of poverty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33800"/>
          </a:xfrm>
        </p:spPr>
        <p:txBody>
          <a:bodyPr/>
          <a:lstStyle/>
          <a:p>
            <a:pPr eaLnBrk="1" hangingPunct="1"/>
            <a:r>
              <a:rPr lang="en-US" sz="3200" smtClean="0"/>
              <a:t>GRAMEEN banks in Bangla Desh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Types of capital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200400"/>
          </a:xfrm>
        </p:spPr>
        <p:txBody>
          <a:bodyPr/>
          <a:lstStyle/>
          <a:p>
            <a:pPr eaLnBrk="1" hangingPunct="1"/>
            <a:r>
              <a:rPr lang="en-US" smtClean="0"/>
              <a:t>Natural capital: earth</a:t>
            </a:r>
            <a:r>
              <a:rPr lang="en-US" altLang="en-US" smtClean="0"/>
              <a:t>’</a:t>
            </a:r>
            <a:r>
              <a:rPr lang="en-US" smtClean="0"/>
              <a:t>s natural processes</a:t>
            </a:r>
          </a:p>
          <a:p>
            <a:pPr eaLnBrk="1" hangingPunct="1"/>
            <a:r>
              <a:rPr lang="en-US" smtClean="0"/>
              <a:t>Human capital: people</a:t>
            </a:r>
            <a:r>
              <a:rPr lang="en-US" altLang="en-US" smtClean="0"/>
              <a:t>’</a:t>
            </a:r>
            <a:r>
              <a:rPr lang="en-US" smtClean="0"/>
              <a:t>s physical and mental talents</a:t>
            </a:r>
          </a:p>
          <a:p>
            <a:pPr eaLnBrk="1" hangingPunct="1"/>
            <a:r>
              <a:rPr lang="en-US" smtClean="0"/>
              <a:t>Manufactured: machinery, equipment, factories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Think natural + human capital + </a:t>
            </a:r>
            <a:r>
              <a:rPr lang="en-US" dirty="0" smtClean="0">
                <a:ea typeface="+mn-ea"/>
              </a:rPr>
              <a:t>manufactured capital </a:t>
            </a:r>
            <a:r>
              <a:rPr lang="en-US" dirty="0">
                <a:ea typeface="+mn-ea"/>
              </a:rPr>
              <a:t>= tradable goods and services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05200"/>
            <a:ext cx="24257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505200"/>
            <a:ext cx="165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Think natural + human capital + manufactured = tradable goods and services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05200"/>
            <a:ext cx="24257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505200"/>
            <a:ext cx="165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1000"/>
            <a:ext cx="6781800" cy="604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953000" y="2362200"/>
            <a:ext cx="2819400" cy="2133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Economic system in a picture…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971800" y="2819400"/>
            <a:ext cx="2737104" cy="2362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3057525" y="5329238"/>
            <a:ext cx="2733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Natural Resources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5029200" y="28956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Social Values</a:t>
            </a:r>
          </a:p>
          <a:p>
            <a:r>
              <a:rPr lang="en-US"/>
              <a:t>(laws, trade systems, regulations)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2209800" y="3124200"/>
            <a:ext cx="1690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Goods and </a:t>
            </a:r>
          </a:p>
          <a:p>
            <a:r>
              <a:rPr lang="en-US"/>
              <a:t>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“Free Market” economy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interaction of DEMAND and SUPPLY and PRICE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economists believe that an economic system based on private ownership without government interference is the best way to solve problems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In this system companies that produce goods and services are driven by consumer choice.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784</Words>
  <Application>Microsoft Office PowerPoint</Application>
  <PresentationFormat>On-screen Show (4:3)</PresentationFormat>
  <Paragraphs>127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Economics  Ecology </vt:lpstr>
      <vt:lpstr>Economic System in a picture… (Capitalism)</vt:lpstr>
      <vt:lpstr>Economic System</vt:lpstr>
      <vt:lpstr>Economic System in a picture…</vt:lpstr>
      <vt:lpstr>Types of capital</vt:lpstr>
      <vt:lpstr>Slide 6</vt:lpstr>
      <vt:lpstr>Slide 7</vt:lpstr>
      <vt:lpstr>Economic system in a picture…</vt:lpstr>
      <vt:lpstr>“Free Market” economy</vt:lpstr>
      <vt:lpstr>Slide 10</vt:lpstr>
      <vt:lpstr>Slide 11</vt:lpstr>
      <vt:lpstr>Slide 12</vt:lpstr>
      <vt:lpstr>Slide 13</vt:lpstr>
      <vt:lpstr>Slide 14</vt:lpstr>
      <vt:lpstr>Warm-Up   10AUG2015</vt:lpstr>
      <vt:lpstr>Logistics</vt:lpstr>
      <vt:lpstr>Slide 17</vt:lpstr>
      <vt:lpstr>Warm-Up  11AUG2015</vt:lpstr>
      <vt:lpstr>Slide 19</vt:lpstr>
      <vt:lpstr>Economic System in a picture… (Capitalism)</vt:lpstr>
      <vt:lpstr>Economic system in a picture…</vt:lpstr>
      <vt:lpstr>How many ways can this have “value”?</vt:lpstr>
      <vt:lpstr>Slide 23</vt:lpstr>
      <vt:lpstr>High throughput economics</vt:lpstr>
      <vt:lpstr>Slide 25</vt:lpstr>
      <vt:lpstr>Slide 26</vt:lpstr>
      <vt:lpstr>Measuring Markets</vt:lpstr>
      <vt:lpstr>Governments intervene to correct market failures…………</vt:lpstr>
      <vt:lpstr>Neoclassical Economics</vt:lpstr>
      <vt:lpstr>Slide 30</vt:lpstr>
      <vt:lpstr>“Biggering, biggering, and biggering” (economic growth is unlimited)</vt:lpstr>
      <vt:lpstr>Slide 32</vt:lpstr>
      <vt:lpstr>Slide 33</vt:lpstr>
      <vt:lpstr>Slide 34</vt:lpstr>
      <vt:lpstr>Slide 35</vt:lpstr>
      <vt:lpstr>Slide 36</vt:lpstr>
      <vt:lpstr>Slide 37</vt:lpstr>
      <vt:lpstr>Warm-Up   12AUG2015</vt:lpstr>
      <vt:lpstr>Slide 39</vt:lpstr>
      <vt:lpstr>Slide 40</vt:lpstr>
      <vt:lpstr>Non – use value of natural resources/ ecological services</vt:lpstr>
      <vt:lpstr>Slide 42</vt:lpstr>
      <vt:lpstr>Slide 43</vt:lpstr>
      <vt:lpstr>Strategies to fulfill goals…</vt:lpstr>
      <vt:lpstr> Cost Benefit analysis</vt:lpstr>
      <vt:lpstr>Strategies to fulfill goals…</vt:lpstr>
      <vt:lpstr>Full-Cost Pricing</vt:lpstr>
      <vt:lpstr>Reduction of poverty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  10AUG2015</dc:title>
  <dc:creator>Mandi Leigh</dc:creator>
  <cp:lastModifiedBy>mandi leigh</cp:lastModifiedBy>
  <cp:revision>8</cp:revision>
  <dcterms:created xsi:type="dcterms:W3CDTF">2006-08-16T00:00:00Z</dcterms:created>
  <dcterms:modified xsi:type="dcterms:W3CDTF">2015-08-11T17:37:22Z</dcterms:modified>
</cp:coreProperties>
</file>