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56" r:id="rId2"/>
    <p:sldId id="257" r:id="rId3"/>
    <p:sldId id="283" r:id="rId4"/>
    <p:sldId id="284" r:id="rId5"/>
    <p:sldId id="285" r:id="rId6"/>
    <p:sldId id="286" r:id="rId7"/>
    <p:sldId id="264" r:id="rId8"/>
    <p:sldId id="259" r:id="rId9"/>
    <p:sldId id="260" r:id="rId10"/>
    <p:sldId id="261" r:id="rId11"/>
    <p:sldId id="265" r:id="rId12"/>
    <p:sldId id="266" r:id="rId13"/>
    <p:sldId id="282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87" r:id="rId22"/>
    <p:sldId id="278" r:id="rId23"/>
    <p:sldId id="288" r:id="rId24"/>
    <p:sldId id="289" r:id="rId25"/>
    <p:sldId id="290" r:id="rId26"/>
    <p:sldId id="281" r:id="rId27"/>
    <p:sldId id="279" r:id="rId28"/>
    <p:sldId id="280" r:id="rId29"/>
    <p:sldId id="291" r:id="rId30"/>
    <p:sldId id="292" r:id="rId31"/>
    <p:sldId id="298" r:id="rId32"/>
    <p:sldId id="297" r:id="rId33"/>
    <p:sldId id="299" r:id="rId34"/>
    <p:sldId id="294" r:id="rId35"/>
    <p:sldId id="295" r:id="rId36"/>
    <p:sldId id="301" r:id="rId37"/>
    <p:sldId id="302" r:id="rId38"/>
    <p:sldId id="314" r:id="rId39"/>
    <p:sldId id="303" r:id="rId40"/>
    <p:sldId id="313" r:id="rId41"/>
    <p:sldId id="296" r:id="rId42"/>
    <p:sldId id="300" r:id="rId43"/>
    <p:sldId id="306" r:id="rId44"/>
    <p:sldId id="304" r:id="rId45"/>
    <p:sldId id="305" r:id="rId46"/>
    <p:sldId id="309" r:id="rId47"/>
    <p:sldId id="310" r:id="rId48"/>
    <p:sldId id="308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5FD05-5A86-4CA6-BCA3-927F76353AD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527F8-C4CB-422C-AD09-897CFFF4A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28SEP2015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Last week we watched </a:t>
            </a:r>
            <a:r>
              <a:rPr lang="en-US" dirty="0" err="1" smtClean="0"/>
              <a:t>GasLand</a:t>
            </a:r>
            <a:r>
              <a:rPr lang="en-US" dirty="0" smtClean="0"/>
              <a:t>… </a:t>
            </a:r>
          </a:p>
          <a:p>
            <a:r>
              <a:rPr lang="en-US" dirty="0" smtClean="0"/>
              <a:t>What are 3 ways you can think of to protect groundwater from this contamination by natural gas drilling?</a:t>
            </a:r>
            <a:endParaRPr lang="en-US" dirty="0"/>
          </a:p>
        </p:txBody>
      </p:sp>
      <p:pic>
        <p:nvPicPr>
          <p:cNvPr id="2050" name="Picture 2" descr="http://cdn.freefrombroke.com/wp-content/uploads/2011/10/Faucet_D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3200400" cy="3186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Atmosphere is 78% Nitrogen</a:t>
            </a:r>
          </a:p>
          <a:p>
            <a:endParaRPr lang="en-US" dirty="0" smtClean="0"/>
          </a:p>
          <a:p>
            <a:r>
              <a:rPr lang="en-US" dirty="0" smtClean="0"/>
              <a:t>This nitrogen is not usable by organisms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ALL living things need Nitrogen</a:t>
            </a:r>
            <a:endParaRPr lang="en-US" dirty="0"/>
          </a:p>
        </p:txBody>
      </p:sp>
      <p:pic>
        <p:nvPicPr>
          <p:cNvPr id="1026" name="Picture 2" descr="http://upload.wikimedia.org/wikipedia/commons/4/4c/DNA_Structure%2BKey%2BLabelled.pn_NoBB.png"/>
          <p:cNvPicPr>
            <a:picLocks noChangeAspect="1" noChangeArrowheads="1"/>
          </p:cNvPicPr>
          <p:nvPr/>
        </p:nvPicPr>
        <p:blipFill>
          <a:blip r:embed="rId2" cstate="print"/>
          <a:srcRect l="4938"/>
          <a:stretch>
            <a:fillRect/>
          </a:stretch>
        </p:blipFill>
        <p:spPr bwMode="auto">
          <a:xfrm>
            <a:off x="1676400" y="836341"/>
            <a:ext cx="5867400" cy="602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nitrogencycle-100630105502-phpapp01/95/nitrogen-cycle-1-728.jpg?cb=1331638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1449"/>
            <a:ext cx="8915400" cy="668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upload.wikimedia.org/wikipedia/commons/thumb/f/fe/Nitrogen_Cycle.svg/2000px-Nitrogen_Cyc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 in the atmosphere is not usable by living things it must be “fixed”</a:t>
            </a:r>
          </a:p>
          <a:p>
            <a:pPr lvl="1"/>
            <a:r>
              <a:rPr lang="en-US" dirty="0" smtClean="0"/>
              <a:t>Lightning</a:t>
            </a:r>
          </a:p>
          <a:p>
            <a:pPr lvl="1"/>
            <a:r>
              <a:rPr lang="en-US" dirty="0" smtClean="0"/>
              <a:t>Nitrogen Fixing Bacteria</a:t>
            </a:r>
          </a:p>
          <a:p>
            <a:pPr lvl="1"/>
            <a:r>
              <a:rPr lang="en-US" dirty="0" smtClean="0"/>
              <a:t>Industrial synthesis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upload.wikimedia.org/wikipedia/commons/b/b1/Lightning_hits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599"/>
            <a:ext cx="3962400" cy="517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Fixing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symbiotic relationship between the bacteria and the plant</a:t>
            </a:r>
          </a:p>
          <a:p>
            <a:endParaRPr lang="en-US" dirty="0" smtClean="0"/>
          </a:p>
          <a:p>
            <a:r>
              <a:rPr lang="en-US" dirty="0" smtClean="0"/>
              <a:t>Clovers and Pea plants are </a:t>
            </a:r>
          </a:p>
          <a:p>
            <a:pPr lvl="1">
              <a:buNone/>
            </a:pPr>
            <a:r>
              <a:rPr lang="en-US" sz="3200" dirty="0" smtClean="0"/>
              <a:t>The only plants with this </a:t>
            </a:r>
          </a:p>
          <a:p>
            <a:pPr lvl="1">
              <a:buNone/>
            </a:pPr>
            <a:r>
              <a:rPr lang="en-US" sz="3200" dirty="0" smtClean="0"/>
              <a:t>relationship</a:t>
            </a:r>
            <a:endParaRPr lang="en-US" sz="3200" dirty="0"/>
          </a:p>
        </p:txBody>
      </p:sp>
      <p:pic>
        <p:nvPicPr>
          <p:cNvPr id="3074" name="Picture 2" descr="http://www.bio.georgiasouthern.edu/bio-home/harvey/lect/images/soybean_root_nod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09800"/>
            <a:ext cx="32099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Clovers and Pea Plants</a:t>
            </a:r>
            <a:endParaRPr lang="en-US" dirty="0"/>
          </a:p>
        </p:txBody>
      </p:sp>
      <p:pic>
        <p:nvPicPr>
          <p:cNvPr id="40962" name="Picture 2" descr="http://cdn.shopify.com/s/files/1/0198/8486/products/larrowleaf_clover_1_large.jpg?v=1360962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9949"/>
            <a:ext cx="4572000" cy="3448051"/>
          </a:xfrm>
          <a:prstGeom prst="rect">
            <a:avLst/>
          </a:prstGeom>
          <a:noFill/>
        </p:spPr>
      </p:pic>
      <p:pic>
        <p:nvPicPr>
          <p:cNvPr id="40964" name="Picture 4" descr="http://www.wildflowers-and-weeds.com/Plant_Families/Fabaceae_pics/Fabace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64770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Clover and Pea Plants</a:t>
            </a:r>
            <a:endParaRPr lang="en-US" dirty="0"/>
          </a:p>
        </p:txBody>
      </p:sp>
      <p:pic>
        <p:nvPicPr>
          <p:cNvPr id="41986" name="Picture 2" descr="https://c2.staticflickr.com/4/3372/3272894895_b0c0349c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762500" cy="4762500"/>
          </a:xfrm>
          <a:prstGeom prst="rect">
            <a:avLst/>
          </a:prstGeom>
          <a:noFill/>
        </p:spPr>
      </p:pic>
      <p:pic>
        <p:nvPicPr>
          <p:cNvPr id="41988" name="Picture 4" descr="http://thumbs.dreamstime.com/x/grass-lawn-clovers-10728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62200"/>
            <a:ext cx="38100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Farmers will rotate their crops to ensure that nitrogen gets replenished in the soils</a:t>
            </a:r>
            <a:endParaRPr lang="en-US" dirty="0"/>
          </a:p>
        </p:txBody>
      </p:sp>
      <p:pic>
        <p:nvPicPr>
          <p:cNvPr id="44034" name="Picture 2" descr="http://www.betterhensandgardens.com/wp-content/uploads/Crop-Ro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286250" cy="3333750"/>
          </a:xfrm>
          <a:prstGeom prst="rect">
            <a:avLst/>
          </a:prstGeom>
          <a:noFill/>
        </p:spPr>
      </p:pic>
      <p:pic>
        <p:nvPicPr>
          <p:cNvPr id="44036" name="Picture 4" descr="http://soilquality.org/images/row_crop_rotation_cr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00"/>
            <a:ext cx="421276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classes saw a presentation from Aurora Water today…You will do something a little different and will see the presentation on Tuesday next week.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using a lot of energy and chemical reactions humans can synthesize nitrogen for fertilizers.</a:t>
            </a:r>
          </a:p>
        </p:txBody>
      </p:sp>
      <p:pic>
        <p:nvPicPr>
          <p:cNvPr id="2050" name="Picture 2" descr="http://www.hydro.com/upload/4518/haberbosh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7357057" cy="311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is an essential element for plant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plants grow they use up the Nitrogen in the soil</a:t>
            </a:r>
          </a:p>
          <a:p>
            <a:r>
              <a:rPr lang="en-US" dirty="0" smtClean="0"/>
              <a:t>Nitrogen needs to be replenished…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ways to replenish Nitrogen in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Nitrogen fixing plants (clovers and peas)</a:t>
            </a:r>
          </a:p>
          <a:p>
            <a:r>
              <a:rPr lang="en-US" dirty="0" smtClean="0"/>
              <a:t>Crop Rotation</a:t>
            </a:r>
          </a:p>
          <a:p>
            <a:r>
              <a:rPr lang="en-US" dirty="0" smtClean="0"/>
              <a:t>Industrial synthesis (man made)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followgreenliving.com/wp-content/uploads/2014/04/c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57524"/>
            <a:ext cx="3429000" cy="3800476"/>
          </a:xfrm>
          <a:prstGeom prst="rect">
            <a:avLst/>
          </a:prstGeom>
          <a:noFill/>
        </p:spPr>
      </p:pic>
      <p:pic>
        <p:nvPicPr>
          <p:cNvPr id="7172" name="Picture 4" descr="http://www.todayshomeowner.com/images/article/crop-rotation-made-easy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4857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Fertilizers contain nutrients for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numbers in a row</a:t>
            </a:r>
          </a:p>
          <a:p>
            <a:pPr lvl="1">
              <a:buNone/>
            </a:pPr>
            <a:r>
              <a:rPr lang="en-US" dirty="0" smtClean="0"/>
              <a:t>10 – 5 - 20</a:t>
            </a:r>
          </a:p>
          <a:p>
            <a:endParaRPr lang="en-US" dirty="0" smtClean="0"/>
          </a:p>
          <a:p>
            <a:r>
              <a:rPr lang="en-US" dirty="0" smtClean="0"/>
              <a:t>The numbers refer to:</a:t>
            </a:r>
          </a:p>
          <a:p>
            <a:pPr>
              <a:buNone/>
            </a:pPr>
            <a:r>
              <a:rPr lang="en-US" dirty="0" smtClean="0"/>
              <a:t>	Nitrogen – phosphorous - Potassium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lantcaretoday.com/wp-content/uploads/fertilizer-26-2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562600" cy="556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lowes.com/images/LCI/Planning/BuyingGuides/bg_FertilizerBuyingGuide_NP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622" y="0"/>
            <a:ext cx="3941378" cy="3048000"/>
          </a:xfrm>
          <a:prstGeom prst="rect">
            <a:avLst/>
          </a:prstGeom>
          <a:noFill/>
        </p:spPr>
      </p:pic>
      <p:pic>
        <p:nvPicPr>
          <p:cNvPr id="43012" name="Picture 4" descr="http://tajagroproducts.com/Fertlizes%20and%20chemicals/fertilizer_13-13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35511"/>
            <a:ext cx="2971800" cy="3722489"/>
          </a:xfrm>
          <a:prstGeom prst="rect">
            <a:avLst/>
          </a:prstGeom>
          <a:noFill/>
        </p:spPr>
      </p:pic>
      <p:pic>
        <p:nvPicPr>
          <p:cNvPr id="43014" name="Picture 6" descr="http://diyepestcontrol.com/media/catalog/product/cache/1/image/650x650/9df78eab33525d08d6e5fb8d27136e95/f/o/foxfarm_happy_frog_japanese_maple_organic_fertilizer_4-8-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7338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7432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$13.50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048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$30.00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5814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$15.50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flaglerlive.com/wp-content/uploads/algae-flori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4975112" cy="3429000"/>
          </a:xfrm>
          <a:prstGeom prst="rect">
            <a:avLst/>
          </a:prstGeom>
          <a:noFill/>
        </p:spPr>
      </p:pic>
      <p:pic>
        <p:nvPicPr>
          <p:cNvPr id="15364" name="Picture 4" descr="http://graphics8.nytimes.com/images/2008/09/01/science/02nitr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1676400"/>
            <a:ext cx="452437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to page 720: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to page 722: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nitrogen so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ways nitrogen can be fixed (there are 3)?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does most of nitrogen fixation occur?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nitrogen get into an animal?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nitrogen return to the soil?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it return to the atmosphere?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identity?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an identity?</a:t>
            </a:r>
          </a:p>
          <a:p>
            <a:r>
              <a:rPr lang="en-US" dirty="0" smtClean="0"/>
              <a:t>Is this who you really are a person? Or is it just what you are “labeled” as or tell yourself that is what you are?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30SEP2015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3 ways that Nitrogen in “fixed”?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Logistics: Make sure you turn in your Project Proposal!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Have your parents get in touch with Ms. Leigh to be the gecko sitter for Fall Break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BIOGEOCHEMICAL CYCLES</a:t>
            </a:r>
          </a:p>
        </p:txBody>
      </p:sp>
      <p:pic>
        <p:nvPicPr>
          <p:cNvPr id="12291" name="Picture 4" descr="http://www.dpc.ucar.edu/globalChange/images/biogeo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29418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upload.wikimedia.org/wikipedia/commons/thumb/f/fe/Nitrogen_Cycle.svg/2000px-Nitrogen_Cyc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2.thingpic.com/images/3H/WjYrE5tWKoCRpCcrqd5Z.png"/>
          <p:cNvPicPr>
            <a:picLocks noChangeAspect="1" noChangeArrowheads="1"/>
          </p:cNvPicPr>
          <p:nvPr/>
        </p:nvPicPr>
        <p:blipFill>
          <a:blip r:embed="rId2" cstate="print"/>
          <a:srcRect t="10331" b="11149"/>
          <a:stretch>
            <a:fillRect/>
          </a:stretch>
        </p:blipFill>
        <p:spPr bwMode="auto">
          <a:xfrm>
            <a:off x="1600200" y="533400"/>
            <a:ext cx="5698745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Lab Notebook!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observe about the plants at LSE?</a:t>
            </a:r>
          </a:p>
          <a:p>
            <a:endParaRPr lang="en-US" dirty="0" smtClean="0"/>
          </a:p>
          <a:p>
            <a:r>
              <a:rPr lang="en-US" dirty="0" smtClean="0"/>
              <a:t>Study Question: What is the Nitrogen level of soils at the LSE? </a:t>
            </a:r>
          </a:p>
          <a:p>
            <a:endParaRPr lang="en-US" dirty="0" smtClean="0"/>
          </a:p>
          <a:p>
            <a:r>
              <a:rPr lang="en-US" dirty="0" smtClean="0"/>
              <a:t>Hypothesis : If ___________, then 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Collect 100ml of soil from the LSE school campus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the beaker to 500 ml with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Stir the mixture and let sit undisturbed until the soil settles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the Nitrogen testing vial with liquid from your beaker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the capsule and put the dry material in the testing chamber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the amount of nitrogen in the soil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01OCT2015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Fall!</a:t>
            </a:r>
          </a:p>
          <a:p>
            <a:endParaRPr lang="en-US" dirty="0" smtClean="0"/>
          </a:p>
          <a:p>
            <a:r>
              <a:rPr lang="en-US" dirty="0" smtClean="0"/>
              <a:t>What biotic organism makes all the changes in the Nitrogen cycle happen?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fl.biology.usgs.gov/armi/Guide_to_Tadpoles/species_descrip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3890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upload.wikimedia.org/wikipedia/commons/thumb/f/fe/Nitrogen_Cycle.svg/2000px-Nitrogen_Cyc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16 cards by folding your paper.</a:t>
            </a:r>
          </a:p>
          <a:p>
            <a:endParaRPr lang="en-US" dirty="0" smtClean="0"/>
          </a:p>
          <a:p>
            <a:r>
              <a:rPr lang="en-US" dirty="0" smtClean="0"/>
              <a:t>Write one thing or title that makes up your identity on each one.</a:t>
            </a:r>
          </a:p>
          <a:p>
            <a:endParaRPr lang="en-US" dirty="0" smtClean="0"/>
          </a:p>
          <a:p>
            <a:r>
              <a:rPr lang="en-US" dirty="0" smtClean="0"/>
              <a:t>Examples: teacher, rock climber, Ms. Leigh, sister, white, daughter, etc…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2.thingpic.com/images/3H/WjYrE5tWKoCRpCcrqd5Z.png"/>
          <p:cNvPicPr>
            <a:picLocks noChangeAspect="1" noChangeArrowheads="1"/>
          </p:cNvPicPr>
          <p:nvPr/>
        </p:nvPicPr>
        <p:blipFill>
          <a:blip r:embed="rId2" cstate="print"/>
          <a:srcRect t="10331" b="11149"/>
          <a:stretch>
            <a:fillRect/>
          </a:stretch>
        </p:blipFill>
        <p:spPr bwMode="auto">
          <a:xfrm>
            <a:off x="1600200" y="533400"/>
            <a:ext cx="5698745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Data: What is our data?</a:t>
            </a:r>
          </a:p>
          <a:p>
            <a:endParaRPr lang="en-US" dirty="0" smtClean="0"/>
          </a:p>
          <a:p>
            <a:r>
              <a:rPr lang="en-US" dirty="0" smtClean="0"/>
              <a:t>Analyze Data:  What is the Nitrogen level of our soils?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Nitrogen level of our soils?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might happen to plants if they are growing in our soils?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we need to add nitrogen to our soils?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think we should do that? (2 choices) WHY????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Answer in complete sentences!!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eschooltoday.com/ecosystems/images/How-the-carbon-cycle-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00760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ibershed.com/wp-content/uploads/2013/05/carbon-cycle-494x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553200" cy="653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Carbon Sources</a:t>
            </a:r>
          </a:p>
          <a:p>
            <a:pPr lvl="1"/>
            <a:r>
              <a:rPr lang="en-US" dirty="0" smtClean="0"/>
              <a:t>Animal respiration (ocean and land animals)</a:t>
            </a:r>
          </a:p>
          <a:p>
            <a:pPr lvl="1"/>
            <a:r>
              <a:rPr lang="en-US" dirty="0" smtClean="0"/>
              <a:t>Decomposing dead stuff</a:t>
            </a:r>
          </a:p>
          <a:p>
            <a:pPr lvl="1"/>
            <a:r>
              <a:rPr lang="en-US" dirty="0" smtClean="0"/>
              <a:t>Soil</a:t>
            </a:r>
          </a:p>
          <a:p>
            <a:pPr lvl="1"/>
            <a:endParaRPr lang="en-US" dirty="0"/>
          </a:p>
        </p:txBody>
      </p:sp>
      <p:pic>
        <p:nvPicPr>
          <p:cNvPr id="57348" name="Picture 4" descr="http://thumbs.dreamstime.com/x/deer-mouth-1796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2667000" cy="1720216"/>
          </a:xfrm>
          <a:prstGeom prst="rect">
            <a:avLst/>
          </a:prstGeom>
          <a:noFill/>
        </p:spPr>
      </p:pic>
      <p:pic>
        <p:nvPicPr>
          <p:cNvPr id="57350" name="Picture 6" descr="http://students.ycp.edu/~aschaffe/ocean%20anim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3937818" cy="2743200"/>
          </a:xfrm>
          <a:prstGeom prst="rect">
            <a:avLst/>
          </a:prstGeom>
          <a:noFill/>
        </p:spPr>
      </p:pic>
      <p:pic>
        <p:nvPicPr>
          <p:cNvPr id="57352" name="Picture 8" descr="http://ecowatch.com/wp-content/uploads/2014/01/soil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572000"/>
            <a:ext cx="3492500" cy="2095500"/>
          </a:xfrm>
          <a:prstGeom prst="rect">
            <a:avLst/>
          </a:prstGeom>
          <a:noFill/>
        </p:spPr>
      </p:pic>
      <p:pic>
        <p:nvPicPr>
          <p:cNvPr id="57354" name="Picture 10" descr="http://file2.answcdn.com/answ-cld/image/upload/h_320,c_fill,g_face:center,q_60,f_jpg/v1401183021/fbqaxsqpyc2u2npp2vh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3962400"/>
            <a:ext cx="3000375" cy="224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Carbon Sources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HUMAN ACTIVITIES!!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Burning fossil fuels</a:t>
            </a:r>
          </a:p>
        </p:txBody>
      </p:sp>
      <p:pic>
        <p:nvPicPr>
          <p:cNvPr id="57346" name="Picture 2" descr="http://i.telegraph.co.uk/multimedia/archive/00980/car-exhaust-460_9800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4648200" cy="2910179"/>
          </a:xfrm>
          <a:prstGeom prst="rect">
            <a:avLst/>
          </a:prstGeom>
          <a:noFill/>
        </p:spPr>
      </p:pic>
      <p:pic>
        <p:nvPicPr>
          <p:cNvPr id="60418" name="Picture 2" descr="http://theamericanenergynews.com/wp-content/uploads/2015/07/Coal-Fired-Power-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0941"/>
            <a:ext cx="6096000" cy="3287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Decomposed forests and swamps that have been below the Earth’s surface for Millions of years</a:t>
            </a:r>
            <a:endParaRPr lang="en-US" dirty="0"/>
          </a:p>
        </p:txBody>
      </p:sp>
      <p:pic>
        <p:nvPicPr>
          <p:cNvPr id="61442" name="Picture 2" descr="https://www.learner.org/courses/envsci/visual/img_med/coal_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5638800" cy="344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Carbon Sinks</a:t>
            </a:r>
          </a:p>
          <a:p>
            <a:pPr lvl="1"/>
            <a:r>
              <a:rPr lang="en-US" dirty="0" smtClean="0"/>
              <a:t>Plants</a:t>
            </a:r>
          </a:p>
          <a:p>
            <a:pPr lvl="1"/>
            <a:r>
              <a:rPr lang="en-US" dirty="0" smtClean="0"/>
              <a:t>Forests especially</a:t>
            </a:r>
          </a:p>
          <a:p>
            <a:endParaRPr lang="en-US" dirty="0" smtClean="0"/>
          </a:p>
        </p:txBody>
      </p:sp>
      <p:sp>
        <p:nvSpPr>
          <p:cNvPr id="58370" name="AutoShape 2" descr="http://seasianrainforests.wikispaces.com/file/view/rainforest.jpg/301390276/rainfore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4" name="Picture 6" descr="http://www.greenpeace.org/canada/Global/canada/image/2010/4/teaser/boreal/BOREAL%20FOREST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5479120" cy="3225833"/>
          </a:xfrm>
          <a:prstGeom prst="rect">
            <a:avLst/>
          </a:prstGeom>
          <a:noFill/>
        </p:spPr>
      </p:pic>
      <p:pic>
        <p:nvPicPr>
          <p:cNvPr id="58372" name="Picture 4" descr="http://seasianrainforests.wikispaces.com/file/view/rainforest.jpg/301390276/rain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5" y="3809999"/>
            <a:ext cx="54768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29SEP2015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3 specific things you learned from Mrs. </a:t>
            </a:r>
            <a:r>
              <a:rPr lang="en-US" dirty="0" err="1" smtClean="0"/>
              <a:t>Kurton</a:t>
            </a:r>
            <a:r>
              <a:rPr lang="en-US" dirty="0" smtClean="0"/>
              <a:t>, our guest speaker from Aurora Water.</a:t>
            </a:r>
          </a:p>
          <a:p>
            <a:endParaRPr lang="en-US" dirty="0" smtClean="0"/>
          </a:p>
          <a:p>
            <a:r>
              <a:rPr lang="en-US" dirty="0" smtClean="0"/>
              <a:t>Ms. Leigh is still seeking a gecko sitter for Fall Break, tell your parents to get in touch with Ms. Leigh to confirm you are willing and 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Energy Flows 				Matter Cycles</a:t>
            </a:r>
          </a:p>
        </p:txBody>
      </p:sp>
      <p:sp>
        <p:nvSpPr>
          <p:cNvPr id="14338" name="AutoShape 2" descr="data:image/jpeg;base64,/9j/4AAQSkZJRgABAQAAAQABAAD/2wCEAAkGBxQTEhQTExQWFhUXGBwbGBgWGCAcIBweHh8dHBwfICIbHSggHhwlHhwZITEiJSksLi4uGSIzODMsNyguLisBCgoKDg0OGxAQGywmICQsNC8vNDQvLzQvLzAuLCwsNi0sLCwsLDQtLyw0LCw3LywsLCw3LCw0LDQsNCwsLDQsLP/AABEIANAA8gMBIgACEQEDEQH/xAAbAAABBQEBAAAAAAAAAAAAAAAAAwQFBgcCAf/EAEMQAAIBAgQDBQQHBwMDBAMAAAECEQADBBIhMQVBUQYTImFxMoGRoRQjQlKxwfAHM2KC0eHxFXKiQ5KyFlNzgxckY//EABsBAAEFAQEAAAAAAAAAAAAAAAABAgMEBQYH/8QAOREAAQMCBAIIBQIFBQEAAAAAAQACAwQRBRIhMUFRImFxgZGx0fAGEzKhwRQzFUJScuE0Q1Oi0iP/2gAMAwEAAhEDEQA/ANxooooQiiiihCKKKKEIooppxXHixae6VZ8ik5EALNHJQSJY9JpCQ0XKALp3TfG423ZUvduJbQbs7BR8SYqocO7TY67czXMPZsWYMIzl7pPInLCKN5XU+emrTifCLOIvd/ftrcuAAAvqAB0U+EHXeJrFqsepYTlbdx6tvH0urUdJI4XOitv/AKgsNZ76y63lKkoLZBzxOgO0yI1iq9ge1eNe4ufBW7VonxFsRmcCD9lUyzMfa616qgaDQeVexWOcfrJ35IGC520JPvuVoUcbRdxXPaLE4q+U+j4lsKBOfJbRy8xGrjwkEHbeTXPBbmIsKwfFXb7M05rgXTSIUAAAc4qL4lxZ1JW2mse00x8B/Wq5e41fbe4R5KAv4Ca1IMJxmpbeWXIPv/1H5VZ9TSxnotv761Y8f2eF641xsRi8zEkhcTcUCeQAMAeQp9wLBnCZ+7u32zxPfXWuRExGeY3Mxvp0qrcOx7kkli3mT/Wpi1ijGhPuq074drLW/Vu8D/6TG10R/wBse+5OOI8PxF241xeIYu3mM5UZMo8gCmg99Tg4rfWzkV1a4EgXLizLRGZgpUHqQI91Vz6fcHX3if713h+NgmGX3rr8v71TmwvGYReOXPbr1++/ipG1FK7Rzbe+pTHCe0GOFxUxNrDtb+1dss6kaGItsDOsfa2NSHF+22EwzILzXFVhOcWnZF5eJlBC++omzfVvZYH0/pSlZgx6sgfknYNNwRY++5WP0cTxdhVr4bxG1fti7YuJctnZkYMPiOflTqqZg3NoRa8AkmFAAk6kxESTrTHhOK4hYuqpxCYrDlhm79ct1F55WtgK/owHqK16X4gppdH9A9e3j62VaSje3bVaDRTEcYsZ0t96ge5ORCwDNETAOpiRT6ttrmvGZpuFVIINiiiiinJEUUUUIRRRRQhFFFFCEUUUUIRRRRQhFcXbyrGZgsmBJiT0150liMYiTmYSADE66zGnnB+BrPF4U93EHE4u739xSe5QDLbsjkUST443Yyaza/E4aRvSN3cB72U8MDpDpspftXisTecWsPeFixl+suoPrSZ9lJGVREeLfp1pDA4YWraW1LFUEAuxY9d2M0tRXEVuJVFX+4dOQ299q1YoGR7Ir2vKieL8aW2e7XV+f8P9zTcPoJa6cQx955Dn74ommbCzM5TVtR/alSoqJ4TiA6gz61Kx516XQ4ZDQsyRjXieJ98liyTulNymWOwwOsetVLiPDQoLL10q73LenWovG4UOsbRtWmx9lXe26qvDBuDzqe4faUDaojiNgo0jYcqW4fiyxhqldqLqJpsbFWC/azbVHnhpBJB1qSt3Z2oxF+KiBIUpAKrGPutbMqSGGxH4VLcG48LkJcgPyOwb+h/XlUXxe+reZn4VEbVXr8Lp6+LLKNeB4j3y2SRVL4X3adOXBaNRUF2e4xn+rf2vssTv5HzHzqdrynEKCWhnMMnceBHMLo4JmzMzNTPinCrWITJeQMNwdip6qRqp8waleAY36LY7t3vXgmYhnOd43C9WjYc6bUUUmI1FKf8A5u05cEskLJPqCsHZ7tDYxlvvLDzBh0Ojo3NXU6q3r7qlaomEwdu3iRilQC6FKlgSMymNGjRojQmYqf4Z2ps3sQ+G8Vu8olVuCO8WAS1s7MATB5iNo1rt8OxaKsFho7l6c1lTU7oteCnKKKK1FXRRRRQhFFFFCEUUUUIRUdx/FXLdhzZKd8VIt95OXNynLrA3pPtPxK5h8M9yzbN27oqJyzMYBbogmSegNVDgmBe1bi7de9dZi9x3YmXbfKDoqDYKIECsjFsTFHHZurzsPyVZp4PmHXZccH4QLOa47tev3Nbt5/aY9B91ByQaCpKiiuBllfK8vebkrXa0NFgiiiio05NuJYwWrbOeQ0HU8hWfXbrMxZiSWMk+v62q5do8ObgReQJY/gPz+NVnG4HKK9Q+FaJsFGJCOk/Xu4eveuexKUvly8Au+GY0oYJ09akO2XESOHX4nxpkEc85Cadd6rwNTvCeILlCXADB0zCdeW/410UsdxoqcbrFVjhmJK3cPbR7lvuTjwqnwkQBcQENsYbb4V6nEsTltP8ASLrE/QGIJEE3s+cHwzByjT860bDi2+pRDrPsgmeuo386fmxbj92nKPCOXs8uUmOmtUshHFWL3WL2+L4i6t0HEQxQGXIAVu/ZMgOU5JURr8t6ZNxe5GdL7qBYDqGIBLd+Vg8mIXSRvE1qHHSgYgIoLatoNecnrUXgbdnvO87tA2ULMbAGQOm9TCN+XdRFwuqlh+IX8O7G1cbxXMeSpggm3bzKQI3DQfd0ml8NxTFXe5tfSj4rwGZTnMGyHKklVB110nLm30rS7N61IOVQZJByjnuZjQnSetc4q0krlRYXUQo0J9NpqMRm+6fcWWX8Jx958S4uXJBN0FJkjK8DQL4Y231manhU9jrCu3sgTuQBJ9TzpDiOBAiBA8qtxGwsSoHjW4USjQQQSCNQRyI5/rpV84Vjheth9jswHIj9T76oRH6/Cp3spiCLrIT4XWQP4l/Mqf8AjXP/ABTQCoozKB0o9e7iPz3K3hs2SXLwKtdFFFeWro0U04jw23eyd4DKOHRgSrKw5hhqJ2MbindFPY9zHBzTYhIQCLFTdntPhzetYd3yX7qsUUgw2WJAMQTrMTMVNVnXG+EpibeRiVZSGt3FMNbcey6nkRV44ViQ1tAXzOFAYtAZiAAzQNNSQdNNa7vCMVbVsyP+sffr9VkVNOYzcbJ7RRRW2qqKKKKEIpvxDGpZtPeuNlS2pZieQAk04qucf4ph7pu4I5bjqEN1CpIVW1WZGWTlmJnn0qCpqG08TpX7BPYwvcGhQvDeNX8VbF28gthmLWreuYWz7GfX95G8bU4oorzSpqHVErpX7lbkbAxoaEUUUVAnoooooQuLqSf1+v8ANQHaG0ABpvU5cxKhiCdR19KieOnOuVYmvY8PGWCID+keS5qo1c7tKqFzfypXDYd3nICcupOwUeZOgG+5rnHXbeHkXSGuja1MRz+sMaafZGvUiojF8YuXgGCxDAC2NFEmBlEdY8+tTT1zWaMFz9lXbEeKtmH4xasKcz57g2S3r/yaB8Jpjf7etmYJaSREB3ZpEc8oWI9+1VEi73njthM2s7HXmOpr21hw1yc+pGykb7H/AB61mvqXu1J8FMBbQKxjtVeusBkwpmQMyNvE7i58vKvP9UuDNmt4ckfZtq6GNNZN0/oVXrzJYuAqWaRmKn7JO0bfhTfF8UFwEMsKefP8NNqYJZj9LjZBF1bsJx+2ILjKx2VXmd+q7zHPnVjwHGrFw5RcEmIDDL89ifQ1l9k2ipMFoGxO3U6DprT6zaJBy5QDqNiJk+h1FSCqkbub9qSwC0rEWYMxtXbEMIPSqZwvi5shfGCmoKEkrygidVPLTTXarLw3E2MTIt3IcalDEwNCfNZ5+esVdhqmSabFJbkkcTg1M8qRtWTbu2nXYXFBPkxyn5Mad38O6nfbrST3CAsje5bHxdamqRmge06gtPkms0eD1q20V7XleKLq0UUUUIRUVxzB3Jt4nDQMTYk252cH27TfwsPgQDUrRU0E74JBIw6hNe0OGUq4Ya4WRWIykqCRIMEjaRoY60rVHw/aO5YxmHs3cv0a+DbRo1W9MqCZ9l1kARuPOrxXpNHUtqYWyt4/Y8QsOWMscWlFFFFWlGvDWc8E4e9rvnusGvXrr3LjLMamFUTrlVAoFTnbrjFy0cLh7LZbmIuwzQCRaQFrkSCJPhWeWamtcp8S1RGWAcdT+PytChjGr0UUUVyK0kUUUUIRRRRQhVntPhmV+9GxAnXpp/SorjXHEsLlmLpAnXVFbYg8rkGR09drP2jxgtWe8ILEHwqObcp8hufTzrK8SRdLHJmuMWkg+IliZnNofQenIV6Vh2IGagibxAse7T7hc/UxZJnW46r3CuuYuM1yCTqMxgjpvOupmnlxXIRbaLBA0mDE+Q20nfkfenwpFRCCmV1BnMkweXLUT5+QrrBYtMoLeKX05HmQR5TGlK466BV17dmZ7qWgAZYIA9TrvUcDcDGUUm3oDc9qANfcOlTGNxTKWWCVjVpB31HOTz3218jURa4l9YylRmBIJP4een5UsdyNkqfYS7n0cLoQNQQOR108vlXtjIzZgROUmFWAYmZqP+lBpCQqk+y0gfhrrPOlWL2VzE+CTGmvlJn1oLeCWy4xQt5/AYIA0UaHTaflTdcWjpBHiHMHWNZ8jT5VHhaIOgMCPLXTUeZrpbas6jw5dcxHtTHwOpMz5aU7MAkUcuIDjKIz75iNxER6c/dTxFeyUug675lMZWB5QJ23HODSmJtWVSJzITMajUSOXOOfkK4w8KjD2kOodd1I12O50391GbiELQOzHaFMUCrAC6o8QA0I+8PL9c6Xv4cNesqP/cDH0SW/8go99Z5hHfvLd226hgPCXMEgHUbbHaK0PsziPpJOKEhcvdopHOQbh+IVf5D1pcQxARUMhJ6VrDtOimpo88oCsFFFFeYLoUUUUUIRRRRQheNaRiudFcKytlYAiVMg68watfDeI2r6d5ZcOuZlkfeUww15ggiqrS3Ybh9yzdxkEdxddbiCdVuMIu6RopIU77zXUfDVVlkdATodR2jf7eSoV0dwHK30UUV2KzFWO0F6w94KO7a9ZHi2L2w8EDqoYCY5wKY00tYK4mLx9y4uXvb4Kagyi2raKdNpg6HWndedYzJ8yteeRt4BbVM20QRRRRWWrCKKKSxOJW2pZzAAnqfcBqT5CnsY57g1guTwCQkAXKVr2qZxXtsy/usO5H3n0n0H69Ki34/dvgI64mHIUhCoGpjcJMa9eVdPSfCdXKM0xDB16nw2+6zpcTibo3Xy99yW7c45mxAQMAtoREnVnykzHll09aqOKUS7ZQfGcxQREbkb6RrppU1ins3cVcYDR7smZggeFQI9mABSWKw4R2ZcsNoyzrBmeWm0fCtyBjYGNjbwFvfas2R5e8uPFNBjAyn2wdiATGwOsjY+7rvTS4wHiAB5wfaXrBnaY/zUqVAEqWKFSGUtrPXeYidulQmHs23LoGyyZWRO09fERvU7LalMTwd4xJRiAVk5juZ19Z091PLj5lDsiHLOsbaAbCTGg+HrUXg7c3IVmYhsrnSN40iPzrq1eCkoxOYGSwMjXYdOR2mZ3NK5o4IslFu2srKSSpmSBEdI5e/ypfDYuwIyz5hjI1Okz8+VI4q0LdsKyE6grcI0ynloInem2EuWVzLEwfIaGdPMe7nRlDhxSp2wKnx3CvUxyOv8wGmlKYIqz6sCdRJXwkHnqNd+fWk8Rbt3gIDgHSFO8baHblt5Uz/0u4hJBfRh7QA8J2IikFiLE2KSyeXFfDDVlIC6hl2BJXUHnv66etc4jijMQUgqI06aROvKuEuTOWQ4BEPrImYM89/7Upc4UR3cEKrg6A7HofP5cqOjfpboK9VrjexknX2mAMgkHbSdSZ6U97Mdqb9kvaUK6li3jB0Oxghhpp57VFXrTocq22Y7klSSR/Tlp0p6gItW749nMA6QJ6aHpHLzpkrI3syvAIKkieWuBCveF7YrkzXbZXqVOg9zR+NSnC+0OHvkrbuDMN1YZT057+6ayvGcWgESNeQ13/RqNt3U+8xHQf1j9TWXNglNILgFp6vRaTah43W915WVcC7ZXrDZXbvLQ+y2pUeTbz6yK0XgnGrOKti5ZaRzB9pfJhy/OudrsKmpekdW8/XkrcczX6cVIUUUVlqZFInjNzD4jCKuXu797urkgyJRykEaA5gBrvPvpavPoNq89oXlBVLiXBJIhkMqZB5Gr+GS/Lq43ddvHT8qGduaMhXaiiivSlhqgcP4u2K724yBIvXLYAMyLbFJ9+WnVcrwlMM1y2hYg3HueIzrcOdogDSSa6rzLEP9VL/cfNbsP7bexFFFRnaHi30a0XC53OiIOZ/oNz8OdRU1NJUytijF3FOkkbG0udsE07U9pVwigBTcusDlVdY6M3RZ5bn51Qf9Qxd9+8uBJ5Ndt5QvoYgCnDcaJJN36ShJknIDr6mD7ornF4dLw724w0iDfFzX/b44PoF91er4Vg8OHs6GrzufTkOrxXNVNU6c67cAvMJxHK0veUtt9XbYt/LlXLT/AA/FLS3LbXLuJJzLo9uBM9Qob5/nUTcxOWAmKw9pf/5BlPvJBPzpnd4s4b6u7nI+1lBn4p+INapfpb35qvbVK3+JPnuqwYgM2aAFIAYyD6GPOuL2MzC2WmJ1yMfz959/OuuIRcxNxnzAXVFyB/GoYxpuHJHurzB4ZbQzZgRMgZfgdenlXNPa1ptxVnRCXQ5OXOUH3DrPLTn/AJ9a5xdq2sEAxqCCGLCdZ05aGkuIcSHeTBUkmYOmsER5b/GlcXjHaJJAA3841kfDrNNynRC2XjnDlu4nM6Pc7rCO1u3cX6vP4PZywX/iDExpEUjhuzthLV5nwyoQLxMtnNrKoKhX2A3/AAO1Y8OJ4rMX7/EXAswyu5KaaxLeCefWK9wvaK86ul4ubbnxLmaG9dfF5yDNTO14XTrrWcT2bwrlScEmQWLsI+bOHRU8LLMM28XFadYHWpC32fwwU2BhrXc3cRbZ7ZBygmzqQJ0MqNPUxOtY5Y4tiUbMmIuB8ptozvmXu3glRnkD2VGgGwoHHLqnW7fkGdbjyTAQEnNOYD7XIClzADQIutVw/YvArasxYUkGyS8k5s1zKysxbxqRpkjTfpHPCuA4G8MSRhMoGIuWYkmBbQ+JDmASSJn3dKyvC375RQL13Rs4VbrASeYOb2iSTIg70cLw+JZ7tsXWXNJfNcdTczfe5Md9T1OpmmmRvHgi65w1yBmUZvMgZuW+n62p3xK7ly92HfUEkjl93Ya+XnTG7fuWbhPclF9klfF7J6jlsY0rq7i2uAwCLm8dR+en5VBlub8E2xTy9eLQRoY9ny0nbqI0POorHXDAIaAWEgciCMra+p9/pSV3FNJYW/GN55xrsTGm/urh8VduhVYiC2bXQ6QduW4qRrLJzRqE1u8GJIa605pgxHPnuYp7a4aiAgByOeVhGo5GJPpS9zGAjKAobaR06czrSC3VVDJAjrpp0+PKlzEq7ZcpZA8GVoHLc+dOeGcTNi6LtnwvsT1HQjmD0/A1HWMVp3iggHQEnlz33pviL7BPAviJAGk7aUpbm0KS9luXZvj9vF2yyEZ0OW4oPsn81PI/mKlqw3snirmDvi6CSWI71RrmG5HrzHmK27D31dVdTKsAQfI6iuHxfDhSyZmfQduo8vRaNPLnFjulKhu2eGa5gcSioXZrZCqozEnlAGpM1M024nxVMLabE3AStqGIXcwRoJ0k1nU1/nMt/UPNSyfSexXnCmUXf2RuI5dDqKK7RpAPUTRXqSwFnOAJXGcRtEk5cSHAYzC3LVthHRZzQB51J0+7T4+2t+zZMi5cR2XTQhCJ16jMNPOmNed41GWVr+vXxC2qV14gvayftRx8Xr9xla2UTwKl22NQNCVaZMtJ3GhFaZxbEC3ZuOWywp8XQnQH4kVki8NwqgZsRaf+Eq2b5H8q6P4QpPrqT/aPM/hUMUl2j70wPEZ2W2v+1I/OkRhjcMgMZ6gj8B+oqVtYnAo4hD65mgfE605uccWfq7iCNsxu7DYCGg+ldvoR0ise/IJra7OgD6wqxOwW4ARz1zR8KeNgsJYjNbl+YFxZX3h9DXlztI4A+vtMOSi0dPjsfMMaR+nWHOZ3s6mSHsyR71g/GnAxjayQ3SnFglxFa0dbPI3A5ysZBYrp4Wkb/wDU+EdhLFz2rlwLm1BjMPORyqVfiOHUZQ9oiDKgNqCNV2bLI00I/Oq29l1YFMzIdVaNo1gxpI5/H0y62KzszSNVNGbiynMZbCBQbaO1uW01mddB020PSlTiUC95lyyYIInlMxqpFRwxALKSRrpppIjQeg2pzhcUD9WB4SSSdJOm3vMmKzC021UiWweJutnABA2UhfDB0G8eXX0pLG8MzI73L0ONWV1OpBjTUabUqCitpccmPAHAADeZJkTqNQNetM+I8YclbVy2py6LKgnf5yddOtAzF3RQkuHWLiki0Q51joZAjc7a7etdcV4osPbyguvhV1M5ROsHzjy2pOzjCjs0KpJ6R+ta7xyLcJcQQRLBJ3PMwPERrv51JbpXchGFw0DwuCw9oHY6SIif10qfu4Us1prpBBtwJbUMCSskHUDbfSarl2yVAzXDmAE5RsNhvEEbEb761w9y5kUCdDIkdeYPzPWKa5hcbgpFI43G93duIFIUCUVVyxJGYHrrm2FNO+LhiJZ9CABII+IykfiBSeLxTOyumZmgkt5QNNT8/Ou0R2BuoCFMawQCTvzidNtdqVrQALpbpE4kBhJ1OhBhpB86QcS7kMIBhckAEcztzP4UYxu7fIqBHJOZwdImJA5HTlStzBCBlYQNI/vT9Apom8U0w2CRWDSzE7iYH9TUmmGtqAVtrn5yCSPWdxTZ2AgEGBoCdCR06x51615DGjKYGsz5c+cUm6n2Sz3lIAYSSfSPcIrtEtyfBGWNSWMHWRqecDemeIFtjmzaERoIk9SZkUhaP1iKvsnWB5Rr8KWyS6l71xQRl08UtETt5GtC7AY/NaazztEEf7Wk/iD8azW+ZJ23mQN+XXSAKtHYLFlcWqn/AKqsPh4hMf7fnWbikAlpX9Qv4a+qlhdleFplIY/goxltsMWyi5EmJ0BDHSecR76XpmmMuf6hgrFtiMxuXLsRrbRCADI2LsnwrkMLiMlZG3rv4a/hX6h2WNxWggUUUV6UsNV3tdwBsQ2Gu22Cvh7hfUE5kZSrpoRBPhP8tRlXRhIImPOs07P4q59dh8Qc2Iw9wo7QBnU+K3cAHJlI94Ncr8S0pIbOOGh/C0KGQC7Cm3b5owF7f7Gxg+2tZF3ROrFfVmBPwHirbO0eC77C3rcxmQwfMeIfMViKWLROmIT+YMPnEVqfCkgNG5vEOP3AVXEhaUHqXrG1MEj1VSR8yD8Jr1MOn2CreRIWf+4g0o92wgIbLeP8DMI+UGku9tE/Vo5P+6fdEfnXTm1+Czkr9BJMtktL1Zv6Sx9KRe3rlEN0IGp+OvupUYkLobRK9HQfIiGHxr3/AFC2sRhwPMs5+Wag5UuqLPCrjR9W0dCpHzOlS+C4aqA5rgtowhg2s/AnX05GoW7xVzMG2s/wyf8AlNMi5cksxLc5/XypCY7WtdJ0rqW/09GcoHG8I4Mj8JGp5idPSnXCcQFRrbQrK8h4/dkSCepBE+kjaKgbWYGQ2U+6nCORMgMTOoIA1+AjyrOlpnG9tlICrJisETc+tuDKwBJHizDbfrOonrUXxDEBCtsHRZE5eRII1MkkAxtpFNmvA5cwC/eg6yIAPu0p136FRmYMsRB30Mgz/u15RVMRlh6Scm+GxUlisuDMgiYHLTbr86975rTG5lOU9RA1nYbdK5xSlCXsxEeyu8+le4N3a3O4J15wPOdIqSwtdKmV66wzGT4jpJkQdfPnPzpaziiQC3iA0g6+6nV/h2gjKCxESCY0MwJ11EeVMrmWyuXMGY7ZdCOsg8qcCCNEW5JbAYpPaVRmLQPEfCBJPr/iucfjrubu1eQTOWIA9R6cudM8NhyAJ8Os6b/Hl7qcm3EwNd9d586QgXUzIjuUjbtgNLjOdtTPP56/CpUEQPvbkxv5dKbKmwAkx7+fT0+VKfRiz6RB1GugppI4qcCy8vbz7XqCJHwphiiAVjUHLr5c/wAj7jUpfwhtgsx300PX9bVH4lAJIMkgLl5jnPSKGkIdsi4kEQPD5DlzpbABO8zcsrGI5eZ56wKZtezc51+P+PypNFIe3EgHQjyPlz69NKeRcWTL2KlFu5VJnXz5ennU12FT/wDcw7aalvX92+tQuMtnNtIM6/rnVs/ZxgZxTuf+nb+BfQf8Q1U654ZTSE/0nyspIxd47VpdTHZV7NxGu28ruGa2zgagqdUkiYB6aTUO1i44ZbOXvCpyZpyhoMEwCYmp7slwUYPCWcPOZkXxt95z4nbXXViTWF8NUt3unPDQdvH31qxXSaBil6KKK7BZqKr3bC9Zw9lsTcGWGQM4WTBIUZiPsiZk7VYaRxmFS7be3cUMjqVZTsQRBB91Q1EDJ43Rv2Kcx5Y4OCqANYX2u7PNh8XctoPAfHb/ANrcvQGV/lrdcP2fbB2ktd411FkKzgSFnwqY3hYE84qvds+AfSrPg0vW/Eh2zaaoT0PyIHnXJYVP/DK10E/0nS/kez3wWhVR/qIQ5u492WOcL4Hdu3rdpQMzuqAn2QWYKCSAdJPSrNjOw2JtW85W2VDXgxtsZUWWyXGOYL4Z2jXyFNOzuOvWsZh7l45Et3kNyRBCqwzSNyRB0AmtHu9r7OJv4YNdGTPi1vNcHdKLNzMLerhVJy5NAc2mutd+4Fp6INusLEYBbVU3hnYXFXbhXu3XKSC10+AEDNlJGbWOgidCQaaXOyeLLC2MLeFwqWCNbSYEa50MbsNzV3wn7QcCHJu32UpisQwAtOwZHDLbIKAiII8/LnSFv9omDOOxL3MRc+jvbw4tE27hCm02ZxljMpY84gx6Uz57+SkyN5rPrXZjGMucYa8Uz5JyAeLNkiCQ3teGToDpNPsH+z/HuzKbJtkW3cd5oGyEBlXLm8ckQDE9au2E7bYK8QWvXMxxOa0rIyG2rYgO03FhDZZQjMjkmVM7CHfFu12DVMRaW49wsmMAZLTlc15gUAZQQQfvAxpy2puZ54eaMreay1uyGOm6DhL02v3kAeHw5uRObQzCyda7TshjpRPol0tcUsgEeJQASZzQB4l3j2gN9K1Q/tHwIa4e8ue2HX6hpb6kWyq5l8DZhu0CDvrUba/aHhfpHiuHuPoQtB2tuypdnxAoRqpgSwBmBypRm5IytCybFK9p2ttbe26mGV+RHIiKbnygemn9hVj7X49MVjcRft5ilxwVJiSAqrOm05dqjrWDVhErI6nX8NqkETnKM6KK71x9oj4f0ruzeuAEBzB5ECPwqVfgbMPA6sfug6j9etMruCdX7tzBiTEE+Q01k/GmPhDBdw0SNzONgV1hbpcgXCxOoToBA1gcj6c6XGCUHOAojl09a4NtgZIjSB5D3+6nVm0xgERpr+vnWa4rRY2wsnvCeGtcs4jEI6ZMOEN0GZ+sLBY0htQZBiBzqZb9nePDnKUcF0RpJgZwCDrbzZQGEnl5027O3bFrCcSw+IvG19IWyLbC21z2GuMdEGgkqNSN/Krpie3eAe4frmX6/D3hNm54lthQ40SQQVO4A2p7Q06pCXbKpf8ApPGWrgt/RnZ5cDKJDhGyswJjTUGTBgjrTdeB4tVuOMNdKISpOUHKQRIOaDAnUgQJM1dsL23wSIVe66hmxpLdzcgC9iDdtmMsmVOwkjnFcYrtngrwxAa9c8bsbSG2y5WIUAi4sAW2AJdXOskbaUny280uZ21lT8L2Jxz3O6OHa2WDQ14wsqJgFAxzEajTWD0qDtdiuI3HZLmHugooZlUCYOx0Oxg7SdDppWw3+2eBS7dAxAfNedy1tGZRmsqgAZZDajddtQYikuH9usGgRTcYZbVjxC2WlkDBlGmh2httTrTrNCTM5ZXhuyeMHdlcJci6B3ZAHiBBaZnoJ8W06xTLiGGuWrjJdUo6EDK240n8NvjWmntxh+/sMbrdyMG9ppRmVLrEalIhxAgkTVS7ccTt4rGXLtli1shRmYQSFUKToNNflTXWte6UdiquMvO2ULJ1kknQAAz8q1z9nvCzZwiu4+sveNpnb7A128MGOrGqb2P7PfSbwYiLNlgWJHtsIITpHNvLTnpqNniNsYuxhSGZ7stlQTlRRJZ9fCk+GeZOlc9i8zp3NoodXE3PZvr5q3AA28jtguuxmLu4jGX3QxhLA7qcoPe3SQWIbcLbAy6RJY7xV6ri1aVRCgKNTAEb6nau66ClpmU0TYmbD79aoSPL3FxRRRRVhMRRRRQhQ3a3gQxmGayHNtwQ9q4PsXF1RvMTuOYJqt8NTECyhxVrur2oYAggkGCywT4TEgHWDV9qN7RYG5ew727NwWrpgo5UMAQQdQeRiDGsExWXimGtrY7DRw2P4PUrFPOYndSzHtj2RXETdtCL0bTAeOumjefOIPUY9i3u23a24ZGUwUblW98Fx1y4HS/Za1ftNkuqQcsxIKNsykaj1pLj/Zyxi1i8niHs3FgOvoY28jI8qxaDG5qI/pqoGw06x6jl9lPPRtmGeM6+/BYPbxH3lDA9eXpG1O7CWzr456CD/TSrZxT9n16wCbQOI10ywrAb6gnflpPpVJxZdHKurIwOqsCCD6GuxpquCdodG8O8+8bjvWTJE+P6wpQWrQEwx/l0+RrwW0bVND0JqLS6/NiR5muu9G8a+tXBI3ko1JObsRmQfyrPxAJ/OmWIa4N4PWIP6+FIveeNCY8zNcpiWG5kdDr+O1NLweaF6c3mPwr0hhymn3CeD4nFfuLTsuktMKJ82IHwNaD2c/Z3khsXdLmZ7pCcnoxOreggetZlXilLSg/MfryGp8PWysRUskv0jvVO7Jdn8RjX8PgsqYe6eUcl+83yHPodI4l2JsPYS3aHdvbHhfct1z7Fp67g7dKstq2FUKoCqBAAEADoAK6ria7H6molDmHK0bD15rZgo2RtsdSsR4hgr+HbIUAYcmiW5SDsRvB/xTVBCsc0HmsTqf1NbbxPhtq+mS6gYcuo8wdwao/G+w10fuCLi/dMKw/BW+XpWxRYzDOMsnRd9vFRSU7mnTULOyCQYBI6Tz3E9KXwOFLMJIQE7nb31I4jhbW3yOvdkbhlynrzOoNRGD4uZYIBlkgSJ9/r/XyravmGir6DdSd0sA4dZUA7R4iOnlzprg7ZKZpnl7UctP15V2mIzak5dTpGhkb+v9qjr97umFsN4G18XLr6a0oHBJfipJb8Dr8vf+VJDF8iBAj/ABMTO9dLhiRllV9fxnanfDOzd++PqbZcT7ey+cs0D4T6U1zmtF3EAJdb6JNbznRQAAJkwdNqmOzPZ+7jiGMpZBhro+1BghB1/i2HmdKtHBOwCLlbEnvCNe7BlP5iRmuehgeRq9YHBlyEQAADloAP6Vg1WMAn5VKMzjpf05+XarLIP5n6BNOFYO3b7rDWyqToik6mNWOurHmedWHgPZq1hbl66pZ7t5pe5cIJyj2UEAAIvIfGaj+zPZHubzYvEuL2KYFVI0S0k+zbB1EiJY6n8bVWnheG/pQZJDeR25/HrzVWef5mg2CKKKK1lXRRRRQhFFFFCEUUUUISd+0GUqQDPWs7w1zFWbww2LtSzZu6v2VJt3Aok5hqbTgbhtDrBrSKKoV2HQ1jbPGvA8R/jqU0UzozoqVSWJwqXBFxFcdGUH8acdqOE4xbpxGFyXrcAPhmARtJlrb7Zj0bTTcV4tm4EVnttbzKDlaJWRMGCRI23riqzC6miObccx+eS1I52S6fZVvF9h8E5nucv/xuyD4KY+VMW/Ztgj/7v/f/AGq4UVC3FK1osJXeJSmniO7R4KoW/wBm2BG63G9bhH/jFOOIcMwfD8PcxCYW23didQCx1A9p5POrPUX2o4Y2Jwl6whCtcWAW2GoOselOZXzyPa2aR2W4vqdr6oMDGgljRfsUdgO1ocqjWu7bvzZIzyJCZ5UqsER1ilLXbTCMrMHcwUAHdvL5yVQoI8QYggEdKjMD2PuqbZLWlVcSbvd25yqpt93CiBrOuwFN8B2GupadHazcm3btqpDQVQscxPtI5zCCsxHnU7oqEknNy2PXrvfh1pgdLyU83bDCggFn1CGe7aFzsUXNp4fECCDzpvgO2+HYOboa0V70nMrEFbTZWIYLBO2gneKhm7IYpnyvcVh3eGVrzkksbVwu0CZmIEtv1pS52FusmQ3UAK4kSJP75wy8htGtL8igAsX/AH4W7OfsIzzclNHtrhJtgu4Nx2thTbYEOuWVYESp8a79aecK7RYfEXGt2nJZQTqpAYBihKkiGAYESKgeEdkLtq/hrzNaAtXL7siLAi5bW2oUwMxGWSW118qcdk+yj4S67s6MuVlXKviOa4XliROgIXKDGk1DLFRhhyON7adtzptyA8U5rpbi40Vpu2lYQwDDoRI+dQeM7GYK4ZOHVT1tzb/8CKnqKpxVM0P7byOwqVzGu3Cqn/48wfIXR/8AYfzrw/s5wBbM1t2Pncb8iKtlFWP4pWf8h8Uz5EfJRmB7PYWzHd4e0sc8oJ+J1qTpvcx9pbtuy1xBdumEQnVj6dPOnvFOyF6+yL9KNqzH1q2li4x6ByfCsbkCfjU1NQ1le65vbmb2/wA9ya+WOIfhc3OH37llzhwmfKe7NwkKW21gTA8ulP8Asj2WGED3Ll172Jugd7dYmDEwqL7KICTAAnWpjhXDbWGtJYsoEtoIVR8T5kkkkk7k07rs8PwyGjb0dXcT72CzJp3SnXZFFFFaKgRRRRQhFFFFCEUUUUIRRRRQhFFFFCEUw47we1i7LWLwY22icrFTIIIIKkHQgH3U/ooQqhwfsbcsMynF3LtnL4FuqGdTPNxGZY5ET51Eca43awt42sR3lsCIutacWmkTo8ZdJgzGtaNXNy2GBVgCDoQRIPrWTVYJSTm+XKerT7bKxHVSM0vdUq1dDKrKQysAVYGQQdQQRuCOddVZ+JcMS9ZazLW1K5Q1qFZR/CY8PSoDhfY65auS2NvXrUHwXETNPKXVQdN9qwpvhmUftPB7dPVW21zf5gm9Fd9o+G4y2VODs276x4hcu920/wAPgKxHU0twjheIuWg1+2ti5Jm3nDwOuZRGvSqD8Drm/wAl+wj1Uwq4jxTaiotOJYjNlPDsYPFGbKkRMT+8mOe1THHMJesW+8Sy18yBkte1rz8UCBUP8Jrb2+WU79TF/Uk6K44DbxF8kXcJdwy5ZDXWQyZ2hHLA89RyrvifBsf3pXDjDG1A8d5nBnmMqAz65hvUrMDrnfyW7x6ppqohxRXoFTGB4Ee4C32BulSGe1KgEzqgJJEabzqKZ8F7C4bD3Vvl7968klbl+8zEE6GFBCDSRovOr8Pw1Mf3HgdmvoonVzR9IUPxjGPYKL9HxF17k5FtWi0xG59lRqNWIqc7N8NuPaz4u0LVwkxbW5nheWYgAZt5AJHnVkorbpsCpIdSMx6/TbzVSSrkd1KC7OdksLgszWbf1jmXu3GL3G9WaTHlU7RRWyBZVkUUUUIRRRRQhFFFFCEUUUU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xQTEhQTExQWFhUXGBwbGBgWGCAcIBweHh8dHBwfICIbHSggHhwlHhwZITEiJSksLi4uGSIzODMsNyguLisBCgoKDg0OGxAQGywmICQsNC8vNDQvLzQvLzAuLCwsNi0sLCwsLDQtLyw0LCw3LywsLCw3LCw0LDQsNCwsLDQsLP/AABEIANAA8gMBIgACEQEDEQH/xAAbAAABBQEBAAAAAAAAAAAAAAAAAwQFBgcCAf/EAEMQAAIBAgQDBQQHBwMDBAMAAAECEQADBBIhMQVBUQYTImFxMoGRoRQjQlKxwfAHM2KC0eHxFXKiQ5KyFlNzgxckY//EABsBAAEFAQEAAAAAAAAAAAAAAAABAgMEBQYH/8QAOREAAQMCBAIIBQIFBQEAAAAAAQACAwQRBRIhMUFRImFxgZGx0fAGEzKhwRQzFUJScuE0Q1Oi0iP/2gAMAwEAAhEDEQA/ANxooooQiiiihCKKKKEIooppxXHixae6VZ8ik5EALNHJQSJY9JpCQ0XKALp3TfG423ZUvduJbQbs7BR8SYqocO7TY67czXMPZsWYMIzl7pPInLCKN5XU+emrTifCLOIvd/ftrcuAAAvqAB0U+EHXeJrFqsepYTlbdx6tvH0urUdJI4XOitv/AKgsNZ76y63lKkoLZBzxOgO0yI1iq9ge1eNe4ufBW7VonxFsRmcCD9lUyzMfa616qgaDQeVexWOcfrJ35IGC520JPvuVoUcbRdxXPaLE4q+U+j4lsKBOfJbRy8xGrjwkEHbeTXPBbmIsKwfFXb7M05rgXTSIUAAAc4qL4lxZ1JW2mse00x8B/Wq5e41fbe4R5KAv4Ca1IMJxmpbeWXIPv/1H5VZ9TSxnotv761Y8f2eF641xsRi8zEkhcTcUCeQAMAeQp9wLBnCZ+7u32zxPfXWuRExGeY3Mxvp0qrcOx7kkli3mT/Wpi1ijGhPuq074drLW/Vu8D/6TG10R/wBse+5OOI8PxF241xeIYu3mM5UZMo8gCmg99Tg4rfWzkV1a4EgXLizLRGZgpUHqQI91Vz6fcHX3if713h+NgmGX3rr8v71TmwvGYReOXPbr1++/ipG1FK7Rzbe+pTHCe0GOFxUxNrDtb+1dss6kaGItsDOsfa2NSHF+22EwzILzXFVhOcWnZF5eJlBC++omzfVvZYH0/pSlZgx6sgfknYNNwRY++5WP0cTxdhVr4bxG1fti7YuJctnZkYMPiOflTqqZg3NoRa8AkmFAAk6kxESTrTHhOK4hYuqpxCYrDlhm79ct1F55WtgK/owHqK16X4gppdH9A9e3j62VaSje3bVaDRTEcYsZ0t96ge5ORCwDNETAOpiRT6ttrmvGZpuFVIINiiiiinJEUUUUIRRRRQhFFFFCEUUUUIRRRRQhFcXbyrGZgsmBJiT0150liMYiTmYSADE66zGnnB+BrPF4U93EHE4u739xSe5QDLbsjkUST443Yyaza/E4aRvSN3cB72U8MDpDpspftXisTecWsPeFixl+suoPrSZ9lJGVREeLfp1pDA4YWraW1LFUEAuxY9d2M0tRXEVuJVFX+4dOQ299q1YoGR7Ir2vKieL8aW2e7XV+f8P9zTcPoJa6cQx955Dn74ommbCzM5TVtR/alSoqJ4TiA6gz61Kx516XQ4ZDQsyRjXieJ98liyTulNymWOwwOsetVLiPDQoLL10q73LenWovG4UOsbRtWmx9lXe26qvDBuDzqe4faUDaojiNgo0jYcqW4fiyxhqldqLqJpsbFWC/azbVHnhpBJB1qSt3Z2oxF+KiBIUpAKrGPutbMqSGGxH4VLcG48LkJcgPyOwb+h/XlUXxe+reZn4VEbVXr8Lp6+LLKNeB4j3y2SRVL4X3adOXBaNRUF2e4xn+rf2vssTv5HzHzqdrynEKCWhnMMnceBHMLo4JmzMzNTPinCrWITJeQMNwdip6qRqp8waleAY36LY7t3vXgmYhnOd43C9WjYc6bUUUmI1FKf8A5u05cEskLJPqCsHZ7tDYxlvvLDzBh0Ojo3NXU6q3r7qlaomEwdu3iRilQC6FKlgSMymNGjRojQmYqf4Z2ps3sQ+G8Vu8olVuCO8WAS1s7MATB5iNo1rt8OxaKsFho7l6c1lTU7oteCnKKKK1FXRRRRQhFFFFCEUUUUIRUdx/FXLdhzZKd8VIt95OXNynLrA3pPtPxK5h8M9yzbN27oqJyzMYBbogmSegNVDgmBe1bi7de9dZi9x3YmXbfKDoqDYKIECsjFsTFHHZurzsPyVZp4PmHXZccH4QLOa47tev3Nbt5/aY9B91ByQaCpKiiuBllfK8vebkrXa0NFgiiiio05NuJYwWrbOeQ0HU8hWfXbrMxZiSWMk+v62q5do8ObgReQJY/gPz+NVnG4HKK9Q+FaJsFGJCOk/Xu4eveuexKUvly8Au+GY0oYJ09akO2XESOHX4nxpkEc85Cadd6rwNTvCeILlCXADB0zCdeW/410UsdxoqcbrFVjhmJK3cPbR7lvuTjwqnwkQBcQENsYbb4V6nEsTltP8ASLrE/QGIJEE3s+cHwzByjT860bDi2+pRDrPsgmeuo386fmxbj92nKPCOXs8uUmOmtUshHFWL3WL2+L4i6t0HEQxQGXIAVu/ZMgOU5JURr8t6ZNxe5GdL7qBYDqGIBLd+Vg8mIXSRvE1qHHSgYgIoLatoNecnrUXgbdnvO87tA2ULMbAGQOm9TCN+XdRFwuqlh+IX8O7G1cbxXMeSpggm3bzKQI3DQfd0ml8NxTFXe5tfSj4rwGZTnMGyHKklVB110nLm30rS7N61IOVQZJByjnuZjQnSetc4q0krlRYXUQo0J9NpqMRm+6fcWWX8Jx958S4uXJBN0FJkjK8DQL4Y231manhU9jrCu3sgTuQBJ9TzpDiOBAiBA8qtxGwsSoHjW4USjQQQSCNQRyI5/rpV84Vjheth9jswHIj9T76oRH6/Cp3spiCLrIT4XWQP4l/Mqf8AjXP/ABTQCoozKB0o9e7iPz3K3hs2SXLwKtdFFFeWro0U04jw23eyd4DKOHRgSrKw5hhqJ2MbindFPY9zHBzTYhIQCLFTdntPhzetYd3yX7qsUUgw2WJAMQTrMTMVNVnXG+EpibeRiVZSGt3FMNbcey6nkRV44ViQ1tAXzOFAYtAZiAAzQNNSQdNNa7vCMVbVsyP+sffr9VkVNOYzcbJ7RRRW2qqKKKKEIpvxDGpZtPeuNlS2pZieQAk04qucf4ph7pu4I5bjqEN1CpIVW1WZGWTlmJnn0qCpqG08TpX7BPYwvcGhQvDeNX8VbF28gthmLWreuYWz7GfX95G8bU4oorzSpqHVErpX7lbkbAxoaEUUUVAnoooooQuLqSf1+v8ANQHaG0ABpvU5cxKhiCdR19KieOnOuVYmvY8PGWCID+keS5qo1c7tKqFzfypXDYd3nICcupOwUeZOgG+5rnHXbeHkXSGuja1MRz+sMaafZGvUiojF8YuXgGCxDAC2NFEmBlEdY8+tTT1zWaMFz9lXbEeKtmH4xasKcz57g2S3r/yaB8Jpjf7etmYJaSREB3ZpEc8oWI9+1VEi73njthM2s7HXmOpr21hw1yc+pGykb7H/AB61mvqXu1J8FMBbQKxjtVeusBkwpmQMyNvE7i58vKvP9UuDNmt4ckfZtq6GNNZN0/oVXrzJYuAqWaRmKn7JO0bfhTfF8UFwEMsKefP8NNqYJZj9LjZBF1bsJx+2ILjKx2VXmd+q7zHPnVjwHGrFw5RcEmIDDL89ifQ1l9k2ipMFoGxO3U6DprT6zaJBy5QDqNiJk+h1FSCqkbub9qSwC0rEWYMxtXbEMIPSqZwvi5shfGCmoKEkrygidVPLTTXarLw3E2MTIt3IcalDEwNCfNZ5+esVdhqmSabFJbkkcTg1M8qRtWTbu2nXYXFBPkxyn5Mad38O6nfbrST3CAsje5bHxdamqRmge06gtPkms0eD1q20V7XleKLq0UUUUIRUVxzB3Jt4nDQMTYk252cH27TfwsPgQDUrRU0E74JBIw6hNe0OGUq4Ya4WRWIykqCRIMEjaRoY60rVHw/aO5YxmHs3cv0a+DbRo1W9MqCZ9l1kARuPOrxXpNHUtqYWyt4/Y8QsOWMscWlFFFFWlGvDWc8E4e9rvnusGvXrr3LjLMamFUTrlVAoFTnbrjFy0cLh7LZbmIuwzQCRaQFrkSCJPhWeWamtcp8S1RGWAcdT+PytChjGr0UUUVyK0kUUUUIRRRRQhVntPhmV+9GxAnXpp/SorjXHEsLlmLpAnXVFbYg8rkGR09drP2jxgtWe8ILEHwqObcp8hufTzrK8SRdLHJmuMWkg+IliZnNofQenIV6Vh2IGagibxAse7T7hc/UxZJnW46r3CuuYuM1yCTqMxgjpvOupmnlxXIRbaLBA0mDE+Q20nfkfenwpFRCCmV1BnMkweXLUT5+QrrBYtMoLeKX05HmQR5TGlK466BV17dmZ7qWgAZYIA9TrvUcDcDGUUm3oDc9qANfcOlTGNxTKWWCVjVpB31HOTz3218jURa4l9YylRmBIJP4een5UsdyNkqfYS7n0cLoQNQQOR108vlXtjIzZgROUmFWAYmZqP+lBpCQqk+y0gfhrrPOlWL2VzE+CTGmvlJn1oLeCWy4xQt5/AYIA0UaHTaflTdcWjpBHiHMHWNZ8jT5VHhaIOgMCPLXTUeZrpbas6jw5dcxHtTHwOpMz5aU7MAkUcuIDjKIz75iNxER6c/dTxFeyUug675lMZWB5QJ23HODSmJtWVSJzITMajUSOXOOfkK4w8KjD2kOodd1I12O50391GbiELQOzHaFMUCrAC6o8QA0I+8PL9c6Xv4cNesqP/cDH0SW/8go99Z5hHfvLd226hgPCXMEgHUbbHaK0PsziPpJOKEhcvdopHOQbh+IVf5D1pcQxARUMhJ6VrDtOimpo88oCsFFFFeYLoUUUUUIRRRRQheNaRiudFcKytlYAiVMg68watfDeI2r6d5ZcOuZlkfeUww15ggiqrS3Ybh9yzdxkEdxddbiCdVuMIu6RopIU77zXUfDVVlkdATodR2jf7eSoV0dwHK30UUV2KzFWO0F6w94KO7a9ZHi2L2w8EDqoYCY5wKY00tYK4mLx9y4uXvb4Kagyi2raKdNpg6HWndedYzJ8yteeRt4BbVM20QRRRRWWrCKKKSxOJW2pZzAAnqfcBqT5CnsY57g1guTwCQkAXKVr2qZxXtsy/usO5H3n0n0H69Ki34/dvgI64mHIUhCoGpjcJMa9eVdPSfCdXKM0xDB16nw2+6zpcTibo3Xy99yW7c45mxAQMAtoREnVnykzHll09aqOKUS7ZQfGcxQREbkb6RrppU1ins3cVcYDR7smZggeFQI9mABSWKw4R2ZcsNoyzrBmeWm0fCtyBjYGNjbwFvfas2R5e8uPFNBjAyn2wdiATGwOsjY+7rvTS4wHiAB5wfaXrBnaY/zUqVAEqWKFSGUtrPXeYidulQmHs23LoGyyZWRO09fERvU7LalMTwd4xJRiAVk5juZ19Z091PLj5lDsiHLOsbaAbCTGg+HrUXg7c3IVmYhsrnSN40iPzrq1eCkoxOYGSwMjXYdOR2mZ3NK5o4IslFu2srKSSpmSBEdI5e/ypfDYuwIyz5hjI1Okz8+VI4q0LdsKyE6grcI0ynloInem2EuWVzLEwfIaGdPMe7nRlDhxSp2wKnx3CvUxyOv8wGmlKYIqz6sCdRJXwkHnqNd+fWk8Rbt3gIDgHSFO8baHblt5Uz/0u4hJBfRh7QA8J2IikFiLE2KSyeXFfDDVlIC6hl2BJXUHnv66etc4jijMQUgqI06aROvKuEuTOWQ4BEPrImYM89/7Upc4UR3cEKrg6A7HofP5cqOjfpboK9VrjexknX2mAMgkHbSdSZ6U97Mdqb9kvaUK6li3jB0Oxghhpp57VFXrTocq22Y7klSSR/Tlp0p6gItW749nMA6QJ6aHpHLzpkrI3syvAIKkieWuBCveF7YrkzXbZXqVOg9zR+NSnC+0OHvkrbuDMN1YZT057+6ayvGcWgESNeQ13/RqNt3U+8xHQf1j9TWXNglNILgFp6vRaTah43W915WVcC7ZXrDZXbvLQ+y2pUeTbz6yK0XgnGrOKti5ZaRzB9pfJhy/OudrsKmpekdW8/XkrcczX6cVIUUUVlqZFInjNzD4jCKuXu797urkgyJRykEaA5gBrvPvpavPoNq89oXlBVLiXBJIhkMqZB5Gr+GS/Lq43ddvHT8qGduaMhXaiiivSlhqgcP4u2K724yBIvXLYAMyLbFJ9+WnVcrwlMM1y2hYg3HueIzrcOdogDSSa6rzLEP9VL/cfNbsP7bexFFFRnaHi30a0XC53OiIOZ/oNz8OdRU1NJUytijF3FOkkbG0udsE07U9pVwigBTcusDlVdY6M3RZ5bn51Qf9Qxd9+8uBJ5Ndt5QvoYgCnDcaJJN36ShJknIDr6mD7ornF4dLw724w0iDfFzX/b44PoF91er4Vg8OHs6GrzufTkOrxXNVNU6c67cAvMJxHK0veUtt9XbYt/LlXLT/AA/FLS3LbXLuJJzLo9uBM9Qob5/nUTcxOWAmKw9pf/5BlPvJBPzpnd4s4b6u7nI+1lBn4p+INapfpb35qvbVK3+JPnuqwYgM2aAFIAYyD6GPOuL2MzC2WmJ1yMfz959/OuuIRcxNxnzAXVFyB/GoYxpuHJHurzB4ZbQzZgRMgZfgdenlXNPa1ptxVnRCXQ5OXOUH3DrPLTn/AJ9a5xdq2sEAxqCCGLCdZ05aGkuIcSHeTBUkmYOmsER5b/GlcXjHaJJAA3841kfDrNNynRC2XjnDlu4nM6Pc7rCO1u3cX6vP4PZywX/iDExpEUjhuzthLV5nwyoQLxMtnNrKoKhX2A3/AAO1Y8OJ4rMX7/EXAswyu5KaaxLeCefWK9wvaK86ul4ubbnxLmaG9dfF5yDNTO14XTrrWcT2bwrlScEmQWLsI+bOHRU8LLMM28XFadYHWpC32fwwU2BhrXc3cRbZ7ZBygmzqQJ0MqNPUxOtY5Y4tiUbMmIuB8ptozvmXu3glRnkD2VGgGwoHHLqnW7fkGdbjyTAQEnNOYD7XIClzADQIutVw/YvArasxYUkGyS8k5s1zKysxbxqRpkjTfpHPCuA4G8MSRhMoGIuWYkmBbQ+JDmASSJn3dKyvC375RQL13Rs4VbrASeYOb2iSTIg70cLw+JZ7tsXWXNJfNcdTczfe5Md9T1OpmmmRvHgi65w1yBmUZvMgZuW+n62p3xK7ly92HfUEkjl93Ya+XnTG7fuWbhPclF9klfF7J6jlsY0rq7i2uAwCLm8dR+en5VBlub8E2xTy9eLQRoY9ny0nbqI0POorHXDAIaAWEgciCMra+p9/pSV3FNJYW/GN55xrsTGm/urh8VduhVYiC2bXQ6QduW4qRrLJzRqE1u8GJIa605pgxHPnuYp7a4aiAgByOeVhGo5GJPpS9zGAjKAobaR06czrSC3VVDJAjrpp0+PKlzEq7ZcpZA8GVoHLc+dOeGcTNi6LtnwvsT1HQjmD0/A1HWMVp3iggHQEnlz33pviL7BPAviJAGk7aUpbm0KS9luXZvj9vF2yyEZ0OW4oPsn81PI/mKlqw3snirmDvi6CSWI71RrmG5HrzHmK27D31dVdTKsAQfI6iuHxfDhSyZmfQduo8vRaNPLnFjulKhu2eGa5gcSioXZrZCqozEnlAGpM1M024nxVMLabE3AStqGIXcwRoJ0k1nU1/nMt/UPNSyfSexXnCmUXf2RuI5dDqKK7RpAPUTRXqSwFnOAJXGcRtEk5cSHAYzC3LVthHRZzQB51J0+7T4+2t+zZMi5cR2XTQhCJ16jMNPOmNed41GWVr+vXxC2qV14gvayftRx8Xr9xla2UTwKl22NQNCVaZMtJ3GhFaZxbEC3ZuOWywp8XQnQH4kVki8NwqgZsRaf+Eq2b5H8q6P4QpPrqT/aPM/hUMUl2j70wPEZ2W2v+1I/OkRhjcMgMZ6gj8B+oqVtYnAo4hD65mgfE605uccWfq7iCNsxu7DYCGg+ldvoR0ise/IJra7OgD6wqxOwW4ARz1zR8KeNgsJYjNbl+YFxZX3h9DXlztI4A+vtMOSi0dPjsfMMaR+nWHOZ3s6mSHsyR71g/GnAxjayQ3SnFglxFa0dbPI3A5ysZBYrp4Wkb/wDU+EdhLFz2rlwLm1BjMPORyqVfiOHUZQ9oiDKgNqCNV2bLI00I/Oq29l1YFMzIdVaNo1gxpI5/H0y62KzszSNVNGbiynMZbCBQbaO1uW01mddB020PSlTiUC95lyyYIInlMxqpFRwxALKSRrpppIjQeg2pzhcUD9WB4SSSdJOm3vMmKzC021UiWweJutnABA2UhfDB0G8eXX0pLG8MzI73L0ONWV1OpBjTUabUqCitpccmPAHAADeZJkTqNQNetM+I8YclbVy2py6LKgnf5yddOtAzF3RQkuHWLiki0Q51joZAjc7a7etdcV4osPbyguvhV1M5ROsHzjy2pOzjCjs0KpJ6R+ta7xyLcJcQQRLBJ3PMwPERrv51JbpXchGFw0DwuCw9oHY6SIif10qfu4Us1prpBBtwJbUMCSskHUDbfSarl2yVAzXDmAE5RsNhvEEbEb761w9y5kUCdDIkdeYPzPWKa5hcbgpFI43G93duIFIUCUVVyxJGYHrrm2FNO+LhiJZ9CABII+IykfiBSeLxTOyumZmgkt5QNNT8/Ou0R2BuoCFMawQCTvzidNtdqVrQALpbpE4kBhJ1OhBhpB86QcS7kMIBhckAEcztzP4UYxu7fIqBHJOZwdImJA5HTlStzBCBlYQNI/vT9Apom8U0w2CRWDSzE7iYH9TUmmGtqAVtrn5yCSPWdxTZ2AgEGBoCdCR06x51615DGjKYGsz5c+cUm6n2Sz3lIAYSSfSPcIrtEtyfBGWNSWMHWRqecDemeIFtjmzaERoIk9SZkUhaP1iKvsnWB5Rr8KWyS6l71xQRl08UtETt5GtC7AY/NaazztEEf7Wk/iD8azW+ZJ23mQN+XXSAKtHYLFlcWqn/AKqsPh4hMf7fnWbikAlpX9Qv4a+qlhdleFplIY/goxltsMWyi5EmJ0BDHSecR76XpmmMuf6hgrFtiMxuXLsRrbRCADI2LsnwrkMLiMlZG3rv4a/hX6h2WNxWggUUUV6UsNV3tdwBsQ2Gu22Cvh7hfUE5kZSrpoRBPhP8tRlXRhIImPOs07P4q59dh8Qc2Iw9wo7QBnU+K3cAHJlI94Ncr8S0pIbOOGh/C0KGQC7Cm3b5owF7f7Gxg+2tZF3ROrFfVmBPwHirbO0eC77C3rcxmQwfMeIfMViKWLROmIT+YMPnEVqfCkgNG5vEOP3AVXEhaUHqXrG1MEj1VSR8yD8Jr1MOn2CreRIWf+4g0o92wgIbLeP8DMI+UGku9tE/Vo5P+6fdEfnXTm1+Czkr9BJMtktL1Zv6Sx9KRe3rlEN0IGp+OvupUYkLobRK9HQfIiGHxr3/AFC2sRhwPMs5+Wag5UuqLPCrjR9W0dCpHzOlS+C4aqA5rgtowhg2s/AnX05GoW7xVzMG2s/wyf8AlNMi5cksxLc5/XypCY7WtdJ0rqW/09GcoHG8I4Mj8JGp5idPSnXCcQFRrbQrK8h4/dkSCepBE+kjaKgbWYGQ2U+6nCORMgMTOoIA1+AjyrOlpnG9tlICrJisETc+tuDKwBJHizDbfrOonrUXxDEBCtsHRZE5eRII1MkkAxtpFNmvA5cwC/eg6yIAPu0p136FRmYMsRB30Mgz/u15RVMRlh6Scm+GxUlisuDMgiYHLTbr86975rTG5lOU9RA1nYbdK5xSlCXsxEeyu8+le4N3a3O4J15wPOdIqSwtdKmV66wzGT4jpJkQdfPnPzpaziiQC3iA0g6+6nV/h2gjKCxESCY0MwJ11EeVMrmWyuXMGY7ZdCOsg8qcCCNEW5JbAYpPaVRmLQPEfCBJPr/iucfjrubu1eQTOWIA9R6cudM8NhyAJ8Os6b/Hl7qcm3EwNd9d586QgXUzIjuUjbtgNLjOdtTPP56/CpUEQPvbkxv5dKbKmwAkx7+fT0+VKfRiz6RB1GugppI4qcCy8vbz7XqCJHwphiiAVjUHLr5c/wAj7jUpfwhtgsx300PX9bVH4lAJIMkgLl5jnPSKGkIdsi4kEQPD5DlzpbABO8zcsrGI5eZ56wKZtezc51+P+PypNFIe3EgHQjyPlz69NKeRcWTL2KlFu5VJnXz5ennU12FT/wDcw7aalvX92+tQuMtnNtIM6/rnVs/ZxgZxTuf+nb+BfQf8Q1U654ZTSE/0nyspIxd47VpdTHZV7NxGu28ruGa2zgagqdUkiYB6aTUO1i44ZbOXvCpyZpyhoMEwCYmp7slwUYPCWcPOZkXxt95z4nbXXViTWF8NUt3unPDQdvH31qxXSaBil6KKK7BZqKr3bC9Zw9lsTcGWGQM4WTBIUZiPsiZk7VYaRxmFS7be3cUMjqVZTsQRBB91Q1EDJ43Rv2Kcx5Y4OCqANYX2u7PNh8XctoPAfHb/ANrcvQGV/lrdcP2fbB2ktd411FkKzgSFnwqY3hYE84qvds+AfSrPg0vW/Eh2zaaoT0PyIHnXJYVP/DK10E/0nS/kez3wWhVR/qIQ5u492WOcL4Hdu3rdpQMzuqAn2QWYKCSAdJPSrNjOw2JtW85W2VDXgxtsZUWWyXGOYL4Z2jXyFNOzuOvWsZh7l45Et3kNyRBCqwzSNyRB0AmtHu9r7OJv4YNdGTPi1vNcHdKLNzMLerhVJy5NAc2mutd+4Fp6INusLEYBbVU3hnYXFXbhXu3XKSC10+AEDNlJGbWOgidCQaaXOyeLLC2MLeFwqWCNbSYEa50MbsNzV3wn7QcCHJu32UpisQwAtOwZHDLbIKAiII8/LnSFv9omDOOxL3MRc+jvbw4tE27hCm02ZxljMpY84gx6Uz57+SkyN5rPrXZjGMucYa8Uz5JyAeLNkiCQ3teGToDpNPsH+z/HuzKbJtkW3cd5oGyEBlXLm8ckQDE9au2E7bYK8QWvXMxxOa0rIyG2rYgO03FhDZZQjMjkmVM7CHfFu12DVMRaW49wsmMAZLTlc15gUAZQQQfvAxpy2puZ54eaMreay1uyGOm6DhL02v3kAeHw5uRObQzCyda7TshjpRPol0tcUsgEeJQASZzQB4l3j2gN9K1Q/tHwIa4e8ue2HX6hpb6kWyq5l8DZhu0CDvrUba/aHhfpHiuHuPoQtB2tuypdnxAoRqpgSwBmBypRm5IytCybFK9p2ttbe26mGV+RHIiKbnygemn9hVj7X49MVjcRft5ilxwVJiSAqrOm05dqjrWDVhErI6nX8NqkETnKM6KK71x9oj4f0ruzeuAEBzB5ECPwqVfgbMPA6sfug6j9etMruCdX7tzBiTEE+Q01k/GmPhDBdw0SNzONgV1hbpcgXCxOoToBA1gcj6c6XGCUHOAojl09a4NtgZIjSB5D3+6nVm0xgERpr+vnWa4rRY2wsnvCeGtcs4jEI6ZMOEN0GZ+sLBY0htQZBiBzqZb9nePDnKUcF0RpJgZwCDrbzZQGEnl5027O3bFrCcSw+IvG19IWyLbC21z2GuMdEGgkqNSN/Krpie3eAe4frmX6/D3hNm54lthQ40SQQVO4A2p7Q06pCXbKpf8ApPGWrgt/RnZ5cDKJDhGyswJjTUGTBgjrTdeB4tVuOMNdKISpOUHKQRIOaDAnUgQJM1dsL23wSIVe66hmxpLdzcgC9iDdtmMsmVOwkjnFcYrtngrwxAa9c8bsbSG2y5WIUAi4sAW2AJdXOskbaUny280uZ21lT8L2Jxz3O6OHa2WDQ14wsqJgFAxzEajTWD0qDtdiuI3HZLmHugooZlUCYOx0Oxg7SdDppWw3+2eBS7dAxAfNedy1tGZRmsqgAZZDajddtQYikuH9usGgRTcYZbVjxC2WlkDBlGmh2httTrTrNCTM5ZXhuyeMHdlcJci6B3ZAHiBBaZnoJ8W06xTLiGGuWrjJdUo6EDK240n8NvjWmntxh+/sMbrdyMG9ppRmVLrEalIhxAgkTVS7ccTt4rGXLtli1shRmYQSFUKToNNflTXWte6UdiquMvO2ULJ1kknQAAz8q1z9nvCzZwiu4+sveNpnb7A128MGOrGqb2P7PfSbwYiLNlgWJHtsIITpHNvLTnpqNniNsYuxhSGZ7stlQTlRRJZ9fCk+GeZOlc9i8zp3NoodXE3PZvr5q3AA28jtguuxmLu4jGX3QxhLA7qcoPe3SQWIbcLbAy6RJY7xV6ri1aVRCgKNTAEb6nau66ClpmU0TYmbD79aoSPL3FxRRRRVhMRRRRQhQ3a3gQxmGayHNtwQ9q4PsXF1RvMTuOYJqt8NTECyhxVrur2oYAggkGCywT4TEgHWDV9qN7RYG5ew727NwWrpgo5UMAQQdQeRiDGsExWXimGtrY7DRw2P4PUrFPOYndSzHtj2RXETdtCL0bTAeOumjefOIPUY9i3u23a24ZGUwUblW98Fx1y4HS/Za1ftNkuqQcsxIKNsykaj1pLj/Zyxi1i8niHs3FgOvoY28jI8qxaDG5qI/pqoGw06x6jl9lPPRtmGeM6+/BYPbxH3lDA9eXpG1O7CWzr456CD/TSrZxT9n16wCbQOI10ywrAb6gnflpPpVJxZdHKurIwOqsCCD6GuxpquCdodG8O8+8bjvWTJE+P6wpQWrQEwx/l0+RrwW0bVND0JqLS6/NiR5muu9G8a+tXBI3ko1JObsRmQfyrPxAJ/OmWIa4N4PWIP6+FIveeNCY8zNcpiWG5kdDr+O1NLweaF6c3mPwr0hhymn3CeD4nFfuLTsuktMKJ82IHwNaD2c/Z3khsXdLmZ7pCcnoxOreggetZlXilLSg/MfryGp8PWysRUskv0jvVO7Jdn8RjX8PgsqYe6eUcl+83yHPodI4l2JsPYS3aHdvbHhfct1z7Fp67g7dKstq2FUKoCqBAAEADoAK6ria7H6molDmHK0bD15rZgo2RtsdSsR4hgr+HbIUAYcmiW5SDsRvB/xTVBCsc0HmsTqf1NbbxPhtq+mS6gYcuo8wdwao/G+w10fuCLi/dMKw/BW+XpWxRYzDOMsnRd9vFRSU7mnTULOyCQYBI6Tz3E9KXwOFLMJIQE7nb31I4jhbW3yOvdkbhlynrzOoNRGD4uZYIBlkgSJ9/r/XyravmGir6DdSd0sA4dZUA7R4iOnlzprg7ZKZpnl7UctP15V2mIzak5dTpGhkb+v9qjr97umFsN4G18XLr6a0oHBJfipJb8Dr8vf+VJDF8iBAj/ABMTO9dLhiRllV9fxnanfDOzd++PqbZcT7ey+cs0D4T6U1zmtF3EAJdb6JNbznRQAAJkwdNqmOzPZ+7jiGMpZBhro+1BghB1/i2HmdKtHBOwCLlbEnvCNe7BlP5iRmuehgeRq9YHBlyEQAADloAP6Vg1WMAn5VKMzjpf05+XarLIP5n6BNOFYO3b7rDWyqToik6mNWOurHmedWHgPZq1hbl66pZ7t5pe5cIJyj2UEAAIvIfGaj+zPZHubzYvEuL2KYFVI0S0k+zbB1EiJY6n8bVWnheG/pQZJDeR25/HrzVWef5mg2CKKKK1lXRRRRQhFFFFCEUUUUISd+0GUqQDPWs7w1zFWbww2LtSzZu6v2VJt3Aok5hqbTgbhtDrBrSKKoV2HQ1jbPGvA8R/jqU0UzozoqVSWJwqXBFxFcdGUH8acdqOE4xbpxGFyXrcAPhmARtJlrb7Zj0bTTcV4tm4EVnttbzKDlaJWRMGCRI23riqzC6miObccx+eS1I52S6fZVvF9h8E5nucv/xuyD4KY+VMW/Ztgj/7v/f/AGq4UVC3FK1osJXeJSmniO7R4KoW/wBm2BG63G9bhH/jFOOIcMwfD8PcxCYW23didQCx1A9p5POrPUX2o4Y2Jwl6whCtcWAW2GoOselOZXzyPa2aR2W4vqdr6oMDGgljRfsUdgO1ocqjWu7bvzZIzyJCZ5UqsER1ilLXbTCMrMHcwUAHdvL5yVQoI8QYggEdKjMD2PuqbZLWlVcSbvd25yqpt93CiBrOuwFN8B2GupadHazcm3btqpDQVQscxPtI5zCCsxHnU7oqEknNy2PXrvfh1pgdLyU83bDCggFn1CGe7aFzsUXNp4fECCDzpvgO2+HYOboa0V70nMrEFbTZWIYLBO2gneKhm7IYpnyvcVh3eGVrzkksbVwu0CZmIEtv1pS52FusmQ3UAK4kSJP75wy8htGtL8igAsX/AH4W7OfsIzzclNHtrhJtgu4Nx2thTbYEOuWVYESp8a79aecK7RYfEXGt2nJZQTqpAYBihKkiGAYESKgeEdkLtq/hrzNaAtXL7siLAi5bW2oUwMxGWSW118qcdk+yj4S67s6MuVlXKviOa4XliROgIXKDGk1DLFRhhyON7adtzptyA8U5rpbi40Vpu2lYQwDDoRI+dQeM7GYK4ZOHVT1tzb/8CKnqKpxVM0P7byOwqVzGu3Cqn/48wfIXR/8AYfzrw/s5wBbM1t2Pncb8iKtlFWP4pWf8h8Uz5EfJRmB7PYWzHd4e0sc8oJ+J1qTpvcx9pbtuy1xBdumEQnVj6dPOnvFOyF6+yL9KNqzH1q2li4x6ByfCsbkCfjU1NQ1le65vbmb2/wA9ya+WOIfhc3OH37llzhwmfKe7NwkKW21gTA8ulP8Asj2WGED3Ll172Jugd7dYmDEwqL7KICTAAnWpjhXDbWGtJYsoEtoIVR8T5kkkkk7k07rs8PwyGjb0dXcT72CzJp3SnXZFFFFaKgRRRRQhFFFFCEUUUUIRRRRQhFFFFCEUw47we1i7LWLwY22icrFTIIIIKkHQgH3U/ooQqhwfsbcsMynF3LtnL4FuqGdTPNxGZY5ET51Eca43awt42sR3lsCIutacWmkTo8ZdJgzGtaNXNy2GBVgCDoQRIPrWTVYJSTm+XKerT7bKxHVSM0vdUq1dDKrKQysAVYGQQdQQRuCOddVZ+JcMS9ZazLW1K5Q1qFZR/CY8PSoDhfY65auS2NvXrUHwXETNPKXVQdN9qwpvhmUftPB7dPVW21zf5gm9Fd9o+G4y2VODs276x4hcu920/wAPgKxHU0twjheIuWg1+2ti5Jm3nDwOuZRGvSqD8Drm/wAl+wj1Uwq4jxTaiotOJYjNlPDsYPFGbKkRMT+8mOe1THHMJesW+8Sy18yBkte1rz8UCBUP8Jrb2+WU79TF/Uk6K44DbxF8kXcJdwy5ZDXWQyZ2hHLA89RyrvifBsf3pXDjDG1A8d5nBnmMqAz65hvUrMDrnfyW7x6ppqohxRXoFTGB4Ee4C32BulSGe1KgEzqgJJEabzqKZ8F7C4bD3Vvl7968klbl+8zEE6GFBCDSRovOr8Pw1Mf3HgdmvoonVzR9IUPxjGPYKL9HxF17k5FtWi0xG59lRqNWIqc7N8NuPaz4u0LVwkxbW5nheWYgAZt5AJHnVkorbpsCpIdSMx6/TbzVSSrkd1KC7OdksLgszWbf1jmXu3GL3G9WaTHlU7RRWyBZVkUUUUIRRRRQhFFFFCEUUUUI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www.ucar.edu/communications/gcip/images/biogeo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3323615" cy="3124200"/>
          </a:xfrm>
          <a:prstGeom prst="rect">
            <a:avLst/>
          </a:prstGeom>
          <a:noFill/>
        </p:spPr>
      </p:pic>
      <p:pic>
        <p:nvPicPr>
          <p:cNvPr id="14344" name="Picture 8" descr="http://www.gov.mb.ca/conservation/sustain/images/fwcl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BIOGEOCHEMICAL CYCLES</a:t>
            </a:r>
          </a:p>
        </p:txBody>
      </p:sp>
      <p:pic>
        <p:nvPicPr>
          <p:cNvPr id="12291" name="Picture 4" descr="http://www.dpc.ucar.edu/globalChange/images/biogeo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29418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web.britannica.com/eb-media/00/63000-004-121F4C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477000" cy="653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663</Words>
  <Application>Microsoft Office PowerPoint</Application>
  <PresentationFormat>On-screen Show (4:3)</PresentationFormat>
  <Paragraphs>112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PTT    28SEP2015</vt:lpstr>
      <vt:lpstr>Slide 2</vt:lpstr>
      <vt:lpstr>What is your identity?</vt:lpstr>
      <vt:lpstr>Slide 4</vt:lpstr>
      <vt:lpstr>Slide 5</vt:lpstr>
      <vt:lpstr>PTT    29SEP2015</vt:lpstr>
      <vt:lpstr>Slide 7</vt:lpstr>
      <vt:lpstr>BIOGEOCHEMICAL CYCLES</vt:lpstr>
      <vt:lpstr>Slide 9</vt:lpstr>
      <vt:lpstr>Slide 10</vt:lpstr>
      <vt:lpstr>ALL living things need Nitrogen</vt:lpstr>
      <vt:lpstr>Slide 12</vt:lpstr>
      <vt:lpstr>Slide 13</vt:lpstr>
      <vt:lpstr>Slide 14</vt:lpstr>
      <vt:lpstr>Lightning</vt:lpstr>
      <vt:lpstr>Nitrogen Fixing Bacteria</vt:lpstr>
      <vt:lpstr>Clovers and Pea Plants</vt:lpstr>
      <vt:lpstr>Clover and Pea Plants</vt:lpstr>
      <vt:lpstr>Slide 19</vt:lpstr>
      <vt:lpstr>Industrial Processes</vt:lpstr>
      <vt:lpstr>Nitrogen is an essential element for plant growth</vt:lpstr>
      <vt:lpstr>3 ways to replenish Nitrogen in soil</vt:lpstr>
      <vt:lpstr>Fertilizers contain nutrients for plants</vt:lpstr>
      <vt:lpstr>Slide 24</vt:lpstr>
      <vt:lpstr>Slide 25</vt:lpstr>
      <vt:lpstr>Excess Nitrogen</vt:lpstr>
      <vt:lpstr>Open to page 720:</vt:lpstr>
      <vt:lpstr>Open to page 722:</vt:lpstr>
      <vt:lpstr>Slide 29</vt:lpstr>
      <vt:lpstr>PTT    30SEP2015</vt:lpstr>
      <vt:lpstr>BIOGEOCHEMICAL CYCLES</vt:lpstr>
      <vt:lpstr>Slide 32</vt:lpstr>
      <vt:lpstr>Slide 33</vt:lpstr>
      <vt:lpstr>In Your Lab Notebook!</vt:lpstr>
      <vt:lpstr>Design: </vt:lpstr>
      <vt:lpstr>Slide 36</vt:lpstr>
      <vt:lpstr>PTT    01OCT2015</vt:lpstr>
      <vt:lpstr>Slide 38</vt:lpstr>
      <vt:lpstr>Slide 39</vt:lpstr>
      <vt:lpstr>Slide 40</vt:lpstr>
      <vt:lpstr>Slide 41</vt:lpstr>
      <vt:lpstr>Conclusion Questions</vt:lpstr>
      <vt:lpstr>Slide 43</vt:lpstr>
      <vt:lpstr>Slide 44</vt:lpstr>
      <vt:lpstr>Carbon Cycle</vt:lpstr>
      <vt:lpstr>Carbon Cycle</vt:lpstr>
      <vt:lpstr>Fossil Fuels</vt:lpstr>
      <vt:lpstr>Carbon Cycle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28SEP2015</dc:title>
  <dc:creator>Mandi Leigh</dc:creator>
  <cp:lastModifiedBy>mandi leigh</cp:lastModifiedBy>
  <cp:revision>10</cp:revision>
  <dcterms:created xsi:type="dcterms:W3CDTF">2006-08-16T00:00:00Z</dcterms:created>
  <dcterms:modified xsi:type="dcterms:W3CDTF">2015-10-01T18:06:39Z</dcterms:modified>
</cp:coreProperties>
</file>