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2"/>
  </p:handout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67" r:id="rId21"/>
    <p:sldId id="269" r:id="rId22"/>
    <p:sldId id="256" r:id="rId23"/>
    <p:sldId id="275" r:id="rId24"/>
    <p:sldId id="257" r:id="rId25"/>
    <p:sldId id="276" r:id="rId26"/>
    <p:sldId id="258" r:id="rId27"/>
    <p:sldId id="259" r:id="rId28"/>
    <p:sldId id="260" r:id="rId29"/>
    <p:sldId id="277" r:id="rId30"/>
    <p:sldId id="261" r:id="rId31"/>
    <p:sldId id="262" r:id="rId32"/>
    <p:sldId id="263" r:id="rId33"/>
    <p:sldId id="264" r:id="rId34"/>
    <p:sldId id="278" r:id="rId35"/>
    <p:sldId id="265" r:id="rId36"/>
    <p:sldId id="279" r:id="rId37"/>
    <p:sldId id="266" r:id="rId38"/>
    <p:sldId id="271" r:id="rId39"/>
    <p:sldId id="272" r:id="rId40"/>
    <p:sldId id="273"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6" d="100"/>
          <a:sy n="76" d="100"/>
        </p:scale>
        <p:origin x="-82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C1562B1-9A73-4042-AC69-ED6E0943B4F4}" type="datetimeFigureOut">
              <a:rPr lang="en-US" smtClean="0"/>
              <a:pPr/>
              <a:t>9/24/2015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7A67A36-6665-4D29-806E-1487D754070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Warm-Up			</a:t>
            </a:r>
            <a:r>
              <a:rPr lang="en-US" dirty="0" smtClean="0"/>
              <a:t>24SEP2014</a:t>
            </a:r>
            <a:endParaRPr lang="en-US" dirty="0" smtClean="0"/>
          </a:p>
        </p:txBody>
      </p:sp>
      <p:sp>
        <p:nvSpPr>
          <p:cNvPr id="35843" name="Content Placeholder 2"/>
          <p:cNvSpPr>
            <a:spLocks noGrp="1"/>
          </p:cNvSpPr>
          <p:nvPr>
            <p:ph idx="1"/>
          </p:nvPr>
        </p:nvSpPr>
        <p:spPr/>
        <p:txBody>
          <a:bodyPr>
            <a:normAutofit lnSpcReduction="10000"/>
          </a:bodyPr>
          <a:lstStyle/>
          <a:p>
            <a:pPr marL="522368" indent="-522368">
              <a:buFont typeface="Lucida Grande" charset="0"/>
              <a:buAutoNum type="arabicPeriod"/>
            </a:pPr>
            <a:r>
              <a:rPr lang="en-US" dirty="0" smtClean="0"/>
              <a:t>What are the three things that will contribute to the unequal heating of the Earth </a:t>
            </a:r>
            <a:r>
              <a:rPr lang="en-US" dirty="0" smtClean="0"/>
              <a:t>surface</a:t>
            </a:r>
            <a:r>
              <a:rPr lang="en-US" dirty="0" smtClean="0"/>
              <a:t>?</a:t>
            </a:r>
            <a:endParaRPr lang="en-US" dirty="0" smtClean="0"/>
          </a:p>
          <a:p>
            <a:pPr marL="522368" indent="-522368">
              <a:buFont typeface="Lucida Grande" charset="0"/>
              <a:buAutoNum type="arabicPeriod"/>
            </a:pPr>
            <a:endParaRPr lang="en-US" dirty="0" smtClean="0"/>
          </a:p>
          <a:p>
            <a:pPr marL="522368" indent="-522368">
              <a:buFont typeface="Lucida Grande" charset="0"/>
              <a:buAutoNum type="arabicPeriod"/>
            </a:pPr>
            <a:endParaRPr lang="en-US" dirty="0" smtClean="0"/>
          </a:p>
          <a:p>
            <a:pPr marL="522368" indent="-522368"/>
            <a:r>
              <a:rPr lang="en-US" dirty="0" smtClean="0"/>
              <a:t>Logistics: </a:t>
            </a:r>
          </a:p>
          <a:p>
            <a:pPr marL="922418" lvl="1" indent="-522368"/>
            <a:r>
              <a:rPr lang="en-US" dirty="0" smtClean="0"/>
              <a:t>F</a:t>
            </a:r>
            <a:r>
              <a:rPr lang="en-US" dirty="0" smtClean="0"/>
              <a:t>inish reading chapter 4</a:t>
            </a:r>
          </a:p>
          <a:p>
            <a:pPr marL="922418" lvl="1" indent="-522368"/>
            <a:r>
              <a:rPr lang="en-US" dirty="0" smtClean="0"/>
              <a:t>Atmosphere activity is due today with Warm-Ups</a:t>
            </a:r>
          </a:p>
          <a:p>
            <a:pPr marL="922418" lvl="1" indent="-522368"/>
            <a:r>
              <a:rPr lang="en-US" dirty="0" smtClean="0"/>
              <a:t>Biome Presentations are next week Tues-Thursday (one Friday)</a:t>
            </a:r>
          </a:p>
          <a:p>
            <a:pPr marL="922418" lvl="1" indent="-522368">
              <a:buFont typeface="Lucida Grande" charset="0"/>
              <a:buAutoNum type="arabicPeriod"/>
            </a:pPr>
            <a:endParaRPr lang="en-US" dirty="0" smtClean="0"/>
          </a:p>
          <a:p>
            <a:pPr marL="522368" indent="-522368">
              <a:buNone/>
            </a:pPr>
            <a:endParaRPr lang="en-US"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892969" y="178594"/>
            <a:ext cx="7429500" cy="1053703"/>
          </a:xfrm>
        </p:spPr>
        <p:txBody>
          <a:bodyPr/>
          <a:lstStyle/>
          <a:p>
            <a:pPr eaLnBrk="1" hangingPunct="1"/>
            <a:r>
              <a:rPr lang="en-US" sz="3400" b="1" dirty="0" smtClean="0">
                <a:latin typeface="Book Antiqua" pitchFamily="18" charset="0"/>
              </a:rPr>
              <a:t>Formation of Convection Currents</a:t>
            </a:r>
          </a:p>
        </p:txBody>
      </p:sp>
      <p:sp>
        <p:nvSpPr>
          <p:cNvPr id="43011" name="Rectangle 2"/>
          <p:cNvSpPr>
            <a:spLocks noGrp="1" noChangeArrowheads="1"/>
          </p:cNvSpPr>
          <p:nvPr>
            <p:ph type="body" idx="1"/>
          </p:nvPr>
        </p:nvSpPr>
        <p:spPr>
          <a:xfrm>
            <a:off x="304800" y="1447800"/>
            <a:ext cx="7358063" cy="4018359"/>
          </a:xfrm>
        </p:spPr>
        <p:txBody>
          <a:bodyPr/>
          <a:lstStyle/>
          <a:p>
            <a:pPr>
              <a:spcBef>
                <a:spcPts val="2092"/>
              </a:spcBef>
            </a:pPr>
            <a:r>
              <a:rPr lang="en-US" dirty="0" smtClean="0">
                <a:latin typeface="Book Antiqua" pitchFamily="18" charset="0"/>
              </a:rPr>
              <a:t>Hadley cells-  the convection currents that cycle between the equator and 30˚ north and south.</a:t>
            </a:r>
          </a:p>
        </p:txBody>
      </p:sp>
      <p:pic>
        <p:nvPicPr>
          <p:cNvPr id="43012" name="Picture 6"/>
          <p:cNvPicPr>
            <a:picLocks noChangeAspect="1" noChangeArrowheads="1"/>
          </p:cNvPicPr>
          <p:nvPr/>
        </p:nvPicPr>
        <p:blipFill>
          <a:blip r:embed="rId2" cstate="email"/>
          <a:srcRect/>
          <a:stretch>
            <a:fillRect/>
          </a:stretch>
        </p:blipFill>
        <p:spPr bwMode="auto">
          <a:xfrm>
            <a:off x="4411266" y="2839641"/>
            <a:ext cx="3233663" cy="3484811"/>
          </a:xfrm>
          <a:prstGeom prst="rect">
            <a:avLst/>
          </a:prstGeom>
          <a:noFill/>
          <a:ln w="9525">
            <a:noFill/>
            <a:miter lim="800000"/>
            <a:headEnd/>
            <a:tailEnd/>
          </a:ln>
        </p:spPr>
      </p:pic>
      <p:sp>
        <p:nvSpPr>
          <p:cNvPr id="43013" name="Right Arrow 4"/>
          <p:cNvSpPr>
            <a:spLocks noChangeArrowheads="1"/>
          </p:cNvSpPr>
          <p:nvPr/>
        </p:nvSpPr>
        <p:spPr bwMode="auto">
          <a:xfrm>
            <a:off x="3768328" y="4554140"/>
            <a:ext cx="687586" cy="340445"/>
          </a:xfrm>
          <a:prstGeom prst="rightArrow">
            <a:avLst>
              <a:gd name="adj1" fmla="val 50000"/>
              <a:gd name="adj2" fmla="val 50024"/>
            </a:avLst>
          </a:prstGeom>
          <a:gradFill rotWithShape="0">
            <a:gsLst>
              <a:gs pos="0">
                <a:srgbClr val="074EB3"/>
              </a:gs>
              <a:gs pos="100000">
                <a:srgbClr val="0B3280"/>
              </a:gs>
            </a:gsLst>
            <a:lin ang="5400000" scaled="1"/>
          </a:gradFill>
          <a:ln w="12700" algn="ctr">
            <a:noFill/>
            <a:round/>
            <a:headEnd/>
            <a:tailEnd/>
          </a:ln>
        </p:spPr>
        <p:txBody>
          <a:bodyPr lIns="64291" tIns="32146" rIns="64291" bIns="32146"/>
          <a:lstStyle/>
          <a:p>
            <a:endParaRPr lang="en-US"/>
          </a:p>
        </p:txBody>
      </p:sp>
      <p:sp>
        <p:nvSpPr>
          <p:cNvPr id="43014" name="Right Arrow 5"/>
          <p:cNvSpPr>
            <a:spLocks noChangeArrowheads="1"/>
          </p:cNvSpPr>
          <p:nvPr/>
        </p:nvSpPr>
        <p:spPr bwMode="auto">
          <a:xfrm>
            <a:off x="3607594" y="3964781"/>
            <a:ext cx="687586" cy="340445"/>
          </a:xfrm>
          <a:prstGeom prst="rightArrow">
            <a:avLst>
              <a:gd name="adj1" fmla="val 50000"/>
              <a:gd name="adj2" fmla="val 50024"/>
            </a:avLst>
          </a:prstGeom>
          <a:gradFill rotWithShape="0">
            <a:gsLst>
              <a:gs pos="0">
                <a:srgbClr val="074EB3"/>
              </a:gs>
              <a:gs pos="100000">
                <a:srgbClr val="0B3280"/>
              </a:gs>
            </a:gsLst>
            <a:lin ang="5400000" scaled="1"/>
          </a:gradFill>
          <a:ln w="12700" algn="ctr">
            <a:noFill/>
            <a:round/>
            <a:headEnd/>
            <a:tailEnd/>
          </a:ln>
        </p:spPr>
        <p:txBody>
          <a:bodyPr lIns="64291" tIns="32146" rIns="64291" bIns="32146"/>
          <a:lstStyle/>
          <a:p>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660797" y="4446984"/>
            <a:ext cx="7983141" cy="618918"/>
          </a:xfrm>
          <a:prstGeom prst="rect">
            <a:avLst/>
          </a:prstGeom>
          <a:noFill/>
          <a:ln w="9525">
            <a:noFill/>
            <a:miter lim="800000"/>
            <a:headEnd/>
            <a:tailEnd/>
          </a:ln>
        </p:spPr>
        <p:txBody>
          <a:bodyPr lIns="64291" tIns="32146" rIns="64291" bIns="32146">
            <a:spAutoFit/>
          </a:bodyPr>
          <a:lstStyle/>
          <a:p>
            <a:pPr>
              <a:spcBef>
                <a:spcPts val="2092"/>
              </a:spcBef>
            </a:pPr>
            <a:r>
              <a:rPr lang="en-US" dirty="0" err="1">
                <a:latin typeface="Book Antiqua" pitchFamily="18" charset="0"/>
              </a:rPr>
              <a:t>Intertropical</a:t>
            </a:r>
            <a:r>
              <a:rPr lang="en-US" dirty="0">
                <a:latin typeface="Book Antiqua" pitchFamily="18" charset="0"/>
              </a:rPr>
              <a:t> convergence- the area of Earth that receives the most intense sunlight and where the ascending branches of the two Hadley cells converge.  </a:t>
            </a:r>
          </a:p>
        </p:txBody>
      </p:sp>
      <p:sp>
        <p:nvSpPr>
          <p:cNvPr id="3" name="Rectangle 1"/>
          <p:cNvSpPr txBox="1">
            <a:spLocks noChangeArrowheads="1"/>
          </p:cNvSpPr>
          <p:nvPr/>
        </p:nvSpPr>
        <p:spPr>
          <a:xfrm>
            <a:off x="5214938" y="589359"/>
            <a:ext cx="3571875" cy="1053703"/>
          </a:xfrm>
          <a:prstGeom prst="rect">
            <a:avLst/>
          </a:prstGeom>
        </p:spPr>
        <p:txBody>
          <a:bodyPr lIns="64291" tIns="32146" rIns="64291" bIns="32146"/>
          <a:lstStyle/>
          <a:p>
            <a:pPr>
              <a:defRPr/>
            </a:pPr>
            <a:r>
              <a:rPr lang="en-US" sz="3400" b="1" kern="0" dirty="0">
                <a:latin typeface="Book Antiqua" pitchFamily="18" charset="0"/>
                <a:ea typeface="+mj-ea"/>
                <a:cs typeface="+mj-cs"/>
              </a:rPr>
              <a:t>Formation of Convection Currents</a:t>
            </a:r>
          </a:p>
        </p:txBody>
      </p:sp>
      <p:pic>
        <p:nvPicPr>
          <p:cNvPr id="44036" name="Picture 6"/>
          <p:cNvPicPr>
            <a:picLocks noChangeAspect="1" noChangeArrowheads="1"/>
          </p:cNvPicPr>
          <p:nvPr/>
        </p:nvPicPr>
        <p:blipFill>
          <a:blip r:embed="rId2" cstate="email"/>
          <a:srcRect/>
          <a:stretch>
            <a:fillRect/>
          </a:stretch>
        </p:blipFill>
        <p:spPr bwMode="auto">
          <a:xfrm>
            <a:off x="821531" y="375047"/>
            <a:ext cx="3555132" cy="3831953"/>
          </a:xfrm>
          <a:prstGeom prst="rect">
            <a:avLst/>
          </a:prstGeom>
          <a:noFill/>
          <a:ln w="9525">
            <a:noFill/>
            <a:miter lim="800000"/>
            <a:headEnd/>
            <a:tailEnd/>
          </a:ln>
        </p:spPr>
      </p:pic>
      <p:sp>
        <p:nvSpPr>
          <p:cNvPr id="44037" name="Left Arrow 5"/>
          <p:cNvSpPr>
            <a:spLocks noChangeArrowheads="1"/>
          </p:cNvSpPr>
          <p:nvPr/>
        </p:nvSpPr>
        <p:spPr bwMode="auto">
          <a:xfrm>
            <a:off x="3875484" y="1071562"/>
            <a:ext cx="687586" cy="340445"/>
          </a:xfrm>
          <a:prstGeom prst="leftArrow">
            <a:avLst>
              <a:gd name="adj1" fmla="val 50000"/>
              <a:gd name="adj2" fmla="val 50024"/>
            </a:avLst>
          </a:prstGeom>
          <a:gradFill rotWithShape="0">
            <a:gsLst>
              <a:gs pos="0">
                <a:srgbClr val="074EB3"/>
              </a:gs>
              <a:gs pos="100000">
                <a:srgbClr val="0B3280"/>
              </a:gs>
            </a:gsLst>
            <a:lin ang="5400000" scaled="1"/>
          </a:gradFill>
          <a:ln w="12700" algn="ctr">
            <a:noFill/>
            <a:round/>
            <a:headEnd/>
            <a:tailEnd/>
          </a:ln>
        </p:spPr>
        <p:txBody>
          <a:bodyPr lIns="64291" tIns="32146" rIns="64291" bIns="32146"/>
          <a:lstStyle/>
          <a:p>
            <a:endParaRPr lang="en-US"/>
          </a:p>
        </p:txBody>
      </p:sp>
      <p:sp>
        <p:nvSpPr>
          <p:cNvPr id="44038" name="Left Arrow 6"/>
          <p:cNvSpPr>
            <a:spLocks noChangeArrowheads="1"/>
          </p:cNvSpPr>
          <p:nvPr/>
        </p:nvSpPr>
        <p:spPr bwMode="auto">
          <a:xfrm>
            <a:off x="3875484" y="2839640"/>
            <a:ext cx="687586" cy="340445"/>
          </a:xfrm>
          <a:prstGeom prst="leftArrow">
            <a:avLst>
              <a:gd name="adj1" fmla="val 50000"/>
              <a:gd name="adj2" fmla="val 50024"/>
            </a:avLst>
          </a:prstGeom>
          <a:gradFill rotWithShape="0">
            <a:gsLst>
              <a:gs pos="0">
                <a:srgbClr val="074EB3"/>
              </a:gs>
              <a:gs pos="100000">
                <a:srgbClr val="0B3280"/>
              </a:gs>
            </a:gsLst>
            <a:lin ang="5400000" scaled="1"/>
          </a:gradFill>
          <a:ln w="12700" algn="ctr">
            <a:noFill/>
            <a:round/>
            <a:headEnd/>
            <a:tailEnd/>
          </a:ln>
        </p:spPr>
        <p:txBody>
          <a:bodyPr lIns="64291" tIns="32146" rIns="64291" bIns="32146"/>
          <a:lstStyle/>
          <a:p>
            <a:endParaRPr lang="en-US"/>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ChangeArrowheads="1"/>
          </p:cNvSpPr>
          <p:nvPr/>
        </p:nvSpPr>
        <p:spPr bwMode="auto">
          <a:xfrm>
            <a:off x="607219" y="4982766"/>
            <a:ext cx="7983141" cy="726639"/>
          </a:xfrm>
          <a:prstGeom prst="rect">
            <a:avLst/>
          </a:prstGeom>
          <a:noFill/>
          <a:ln w="9525">
            <a:noFill/>
            <a:miter lim="800000"/>
            <a:headEnd/>
            <a:tailEnd/>
          </a:ln>
        </p:spPr>
        <p:txBody>
          <a:bodyPr lIns="64291" tIns="32146" rIns="64291" bIns="32146">
            <a:spAutoFit/>
          </a:bodyPr>
          <a:lstStyle/>
          <a:p>
            <a:pPr>
              <a:spcBef>
                <a:spcPts val="2092"/>
              </a:spcBef>
            </a:pPr>
            <a:r>
              <a:rPr lang="en-US" dirty="0">
                <a:latin typeface="Book Antiqua" pitchFamily="18" charset="0"/>
              </a:rPr>
              <a:t>Polar cells-  the convection currents that are formed by air that rises </a:t>
            </a:r>
            <a:r>
              <a:rPr lang="en-US" dirty="0">
                <a:solidFill>
                  <a:schemeClr val="bg1"/>
                </a:solidFill>
                <a:latin typeface="Book Antiqua" pitchFamily="18" charset="0"/>
              </a:rPr>
              <a:t>at 60˚ </a:t>
            </a:r>
            <a:r>
              <a:rPr lang="en-US" dirty="0">
                <a:latin typeface="Book Antiqua" pitchFamily="18" charset="0"/>
              </a:rPr>
              <a:t>north and south and sinks at the poles (90˚ north and south)</a:t>
            </a:r>
            <a:r>
              <a:rPr lang="en-US" sz="2500" dirty="0">
                <a:latin typeface="Book Antiqua" pitchFamily="18" charset="0"/>
              </a:rPr>
              <a:t>   </a:t>
            </a:r>
          </a:p>
        </p:txBody>
      </p:sp>
      <p:sp>
        <p:nvSpPr>
          <p:cNvPr id="3" name="Rectangle 1"/>
          <p:cNvSpPr txBox="1">
            <a:spLocks noChangeArrowheads="1"/>
          </p:cNvSpPr>
          <p:nvPr/>
        </p:nvSpPr>
        <p:spPr>
          <a:xfrm>
            <a:off x="392906" y="2035969"/>
            <a:ext cx="3571875" cy="1053703"/>
          </a:xfrm>
          <a:prstGeom prst="rect">
            <a:avLst/>
          </a:prstGeom>
        </p:spPr>
        <p:txBody>
          <a:bodyPr lIns="64291" tIns="32146" rIns="64291" bIns="32146"/>
          <a:lstStyle/>
          <a:p>
            <a:pPr>
              <a:defRPr/>
            </a:pPr>
            <a:r>
              <a:rPr lang="en-US" sz="3400" b="1" kern="0" dirty="0">
                <a:latin typeface="Book Antiqua" pitchFamily="18" charset="0"/>
                <a:ea typeface="+mj-ea"/>
                <a:cs typeface="+mj-cs"/>
              </a:rPr>
              <a:t>Formation of Convection Currents</a:t>
            </a:r>
          </a:p>
        </p:txBody>
      </p:sp>
      <p:pic>
        <p:nvPicPr>
          <p:cNvPr id="45060" name="Picture 6"/>
          <p:cNvPicPr>
            <a:picLocks noChangeAspect="1" noChangeArrowheads="1"/>
          </p:cNvPicPr>
          <p:nvPr/>
        </p:nvPicPr>
        <p:blipFill>
          <a:blip r:embed="rId2" cstate="email"/>
          <a:srcRect/>
          <a:stretch>
            <a:fillRect/>
          </a:stretch>
        </p:blipFill>
        <p:spPr bwMode="auto">
          <a:xfrm>
            <a:off x="4357688" y="337096"/>
            <a:ext cx="3983757" cy="4292947"/>
          </a:xfrm>
          <a:prstGeom prst="rect">
            <a:avLst/>
          </a:prstGeom>
          <a:noFill/>
          <a:ln w="9525">
            <a:noFill/>
            <a:miter lim="800000"/>
            <a:headEnd/>
            <a:tailEnd/>
          </a:ln>
        </p:spPr>
      </p:pic>
      <p:sp>
        <p:nvSpPr>
          <p:cNvPr id="45061" name="Right Arrow 4"/>
          <p:cNvSpPr>
            <a:spLocks noChangeArrowheads="1"/>
          </p:cNvSpPr>
          <p:nvPr/>
        </p:nvSpPr>
        <p:spPr bwMode="auto">
          <a:xfrm>
            <a:off x="4839891" y="535781"/>
            <a:ext cx="687586" cy="340445"/>
          </a:xfrm>
          <a:prstGeom prst="rightArrow">
            <a:avLst>
              <a:gd name="adj1" fmla="val 50000"/>
              <a:gd name="adj2" fmla="val 50024"/>
            </a:avLst>
          </a:prstGeom>
          <a:gradFill rotWithShape="0">
            <a:gsLst>
              <a:gs pos="0">
                <a:srgbClr val="074EB3"/>
              </a:gs>
              <a:gs pos="100000">
                <a:srgbClr val="0B3280"/>
              </a:gs>
            </a:gsLst>
            <a:lin ang="5400000" scaled="1"/>
          </a:gradFill>
          <a:ln w="12700" algn="ctr">
            <a:noFill/>
            <a:round/>
            <a:headEnd/>
            <a:tailEnd/>
          </a:ln>
        </p:spPr>
        <p:txBody>
          <a:bodyPr lIns="64291" tIns="32146" rIns="64291" bIns="32146"/>
          <a:lstStyle/>
          <a:p>
            <a:endParaRPr lang="en-US"/>
          </a:p>
        </p:txBody>
      </p:sp>
      <p:sp>
        <p:nvSpPr>
          <p:cNvPr id="45062" name="Right Arrow 5"/>
          <p:cNvSpPr>
            <a:spLocks noChangeArrowheads="1"/>
          </p:cNvSpPr>
          <p:nvPr/>
        </p:nvSpPr>
        <p:spPr bwMode="auto">
          <a:xfrm>
            <a:off x="4732734" y="3750469"/>
            <a:ext cx="687586" cy="340445"/>
          </a:xfrm>
          <a:prstGeom prst="rightArrow">
            <a:avLst>
              <a:gd name="adj1" fmla="val 50000"/>
              <a:gd name="adj2" fmla="val 50024"/>
            </a:avLst>
          </a:prstGeom>
          <a:gradFill rotWithShape="0">
            <a:gsLst>
              <a:gs pos="0">
                <a:srgbClr val="074EB3"/>
              </a:gs>
              <a:gs pos="100000">
                <a:srgbClr val="0B3280"/>
              </a:gs>
            </a:gsLst>
            <a:lin ang="5400000" scaled="1"/>
          </a:gradFill>
          <a:ln w="12700" algn="ctr">
            <a:noFill/>
            <a:round/>
            <a:headEnd/>
            <a:tailEnd/>
          </a:ln>
        </p:spPr>
        <p:txBody>
          <a:bodyPr lIns="64291" tIns="32146" rIns="64291" bIns="32146"/>
          <a:lstStyle/>
          <a:p>
            <a:endParaRPr lang="en-US"/>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
          <p:cNvSpPr>
            <a:spLocks noGrp="1" noChangeArrowheads="1"/>
          </p:cNvSpPr>
          <p:nvPr>
            <p:ph type="title"/>
          </p:nvPr>
        </p:nvSpPr>
        <p:spPr>
          <a:xfrm>
            <a:off x="714375" y="214312"/>
            <a:ext cx="7804547" cy="1214438"/>
          </a:xfrm>
        </p:spPr>
        <p:txBody>
          <a:bodyPr/>
          <a:lstStyle/>
          <a:p>
            <a:pPr eaLnBrk="1" hangingPunct="1"/>
            <a:r>
              <a:rPr lang="en-US" sz="3400" b="1" dirty="0" smtClean="0">
                <a:latin typeface="Book Antiqua" pitchFamily="18" charset="0"/>
              </a:rPr>
              <a:t>Earth's Rotation and the </a:t>
            </a:r>
            <a:r>
              <a:rPr lang="en-US" sz="3400" b="1" dirty="0" err="1" smtClean="0">
                <a:latin typeface="Book Antiqua" pitchFamily="18" charset="0"/>
              </a:rPr>
              <a:t>Coriolis</a:t>
            </a:r>
            <a:r>
              <a:rPr lang="en-US" sz="3400" b="1" dirty="0" smtClean="0">
                <a:latin typeface="Book Antiqua" pitchFamily="18" charset="0"/>
              </a:rPr>
              <a:t> Effect</a:t>
            </a:r>
          </a:p>
        </p:txBody>
      </p:sp>
      <p:sp>
        <p:nvSpPr>
          <p:cNvPr id="46083" name="Rectangle 2"/>
          <p:cNvSpPr>
            <a:spLocks noGrp="1" noChangeArrowheads="1"/>
          </p:cNvSpPr>
          <p:nvPr>
            <p:ph type="body" idx="1"/>
          </p:nvPr>
        </p:nvSpPr>
        <p:spPr>
          <a:xfrm>
            <a:off x="875109" y="1446609"/>
            <a:ext cx="7661672" cy="3696891"/>
          </a:xfrm>
        </p:spPr>
        <p:txBody>
          <a:bodyPr/>
          <a:lstStyle/>
          <a:p>
            <a:pPr eaLnBrk="1" hangingPunct="1"/>
            <a:r>
              <a:rPr lang="en-US" sz="2800" dirty="0" smtClean="0">
                <a:latin typeface="Book Antiqua" pitchFamily="18" charset="0"/>
              </a:rPr>
              <a:t>As Earth rotates, its surface moves much faster at the equator than in mid-latitude and polar regions.  </a:t>
            </a:r>
            <a:endParaRPr lang="en-US" sz="2800" dirty="0" smtClean="0">
              <a:latin typeface="Book Antiqua" pitchFamily="18" charset="0"/>
            </a:endParaRPr>
          </a:p>
          <a:p>
            <a:pPr eaLnBrk="1" hangingPunct="1">
              <a:buNone/>
            </a:pPr>
            <a:endParaRPr lang="en-US" sz="2800" dirty="0" smtClean="0">
              <a:latin typeface="Book Antiqua" pitchFamily="18" charset="0"/>
            </a:endParaRPr>
          </a:p>
          <a:p>
            <a:pPr eaLnBrk="1" hangingPunct="1"/>
            <a:r>
              <a:rPr lang="en-US" sz="2800" dirty="0" smtClean="0">
                <a:latin typeface="Book Antiqua" pitchFamily="18" charset="0"/>
              </a:rPr>
              <a:t>The faster rotation speeds closer to the equator cause a deflection of objects that are moving directly north or south.</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6"/>
          <p:cNvPicPr>
            <a:picLocks noChangeAspect="1" noChangeArrowheads="1"/>
          </p:cNvPicPr>
          <p:nvPr/>
        </p:nvPicPr>
        <p:blipFill>
          <a:blip r:embed="rId2" cstate="email"/>
          <a:srcRect/>
          <a:stretch>
            <a:fillRect/>
          </a:stretch>
        </p:blipFill>
        <p:spPr bwMode="auto">
          <a:xfrm>
            <a:off x="553641" y="964406"/>
            <a:ext cx="8054578" cy="4434706"/>
          </a:xfrm>
          <a:prstGeom prst="rect">
            <a:avLst/>
          </a:prstGeom>
          <a:noFill/>
          <a:ln w="9525">
            <a:noFill/>
            <a:miter lim="800000"/>
            <a:headEnd/>
            <a:tailEnd/>
          </a:ln>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660797" y="214313"/>
            <a:ext cx="7911703" cy="1107281"/>
          </a:xfrm>
        </p:spPr>
        <p:txBody>
          <a:bodyPr/>
          <a:lstStyle/>
          <a:p>
            <a:pPr eaLnBrk="1" hangingPunct="1"/>
            <a:r>
              <a:rPr lang="en-US" sz="3400" b="1" dirty="0" smtClean="0">
                <a:latin typeface="Book Antiqua" pitchFamily="18" charset="0"/>
              </a:rPr>
              <a:t>Earth's Rotation and the </a:t>
            </a:r>
            <a:r>
              <a:rPr lang="en-US" sz="3400" b="1" dirty="0" err="1" smtClean="0">
                <a:latin typeface="Book Antiqua" pitchFamily="18" charset="0"/>
              </a:rPr>
              <a:t>Coriolis</a:t>
            </a:r>
            <a:r>
              <a:rPr lang="en-US" sz="3400" b="1" dirty="0" smtClean="0">
                <a:latin typeface="Book Antiqua" pitchFamily="18" charset="0"/>
              </a:rPr>
              <a:t> Effect</a:t>
            </a:r>
          </a:p>
        </p:txBody>
      </p:sp>
      <p:sp>
        <p:nvSpPr>
          <p:cNvPr id="48131" name="Rectangle 2"/>
          <p:cNvSpPr>
            <a:spLocks noGrp="1" noChangeArrowheads="1"/>
          </p:cNvSpPr>
          <p:nvPr>
            <p:ph type="body" idx="1"/>
          </p:nvPr>
        </p:nvSpPr>
        <p:spPr>
          <a:xfrm>
            <a:off x="875109" y="1446610"/>
            <a:ext cx="7358063" cy="4018359"/>
          </a:xfrm>
        </p:spPr>
        <p:txBody>
          <a:bodyPr/>
          <a:lstStyle/>
          <a:p>
            <a:pPr eaLnBrk="1" hangingPunct="1"/>
            <a:r>
              <a:rPr lang="en-US" sz="2800" dirty="0" err="1" smtClean="0">
                <a:latin typeface="Book Antiqua" pitchFamily="18" charset="0"/>
              </a:rPr>
              <a:t>Coriolis</a:t>
            </a:r>
            <a:r>
              <a:rPr lang="en-US" sz="2800" dirty="0" smtClean="0">
                <a:latin typeface="Book Antiqua" pitchFamily="18" charset="0"/>
              </a:rPr>
              <a:t> Effect-  the deflection of an object's path due to Earth's rotation</a:t>
            </a:r>
            <a:r>
              <a:rPr lang="en-US" sz="2800" dirty="0" smtClean="0">
                <a:latin typeface="Book Antiqua" pitchFamily="18" charset="0"/>
              </a:rPr>
              <a:t>.</a:t>
            </a:r>
          </a:p>
          <a:p>
            <a:pPr eaLnBrk="1" hangingPunct="1">
              <a:buNone/>
            </a:pPr>
            <a:endParaRPr lang="en-US" sz="2800" dirty="0" smtClean="0">
              <a:latin typeface="Book Antiqua" pitchFamily="18" charset="0"/>
            </a:endParaRPr>
          </a:p>
          <a:p>
            <a:pPr eaLnBrk="1" hangingPunct="1"/>
            <a:r>
              <a:rPr lang="en-US" sz="2800" dirty="0" smtClean="0">
                <a:latin typeface="Book Antiqua" pitchFamily="18" charset="0"/>
              </a:rPr>
              <a:t>The prevailing winds of the world are produced by a combination of atmospheric convection currents and the </a:t>
            </a:r>
            <a:r>
              <a:rPr lang="en-US" sz="2800" dirty="0" err="1" smtClean="0">
                <a:latin typeface="Book Antiqua" pitchFamily="18" charset="0"/>
              </a:rPr>
              <a:t>Coriolis</a:t>
            </a:r>
            <a:r>
              <a:rPr lang="en-US" sz="2800" dirty="0" smtClean="0">
                <a:latin typeface="Book Antiqua" pitchFamily="18" charset="0"/>
              </a:rPr>
              <a:t> effect.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6"/>
          <p:cNvPicPr>
            <a:picLocks noChangeAspect="1" noChangeArrowheads="1"/>
          </p:cNvPicPr>
          <p:nvPr/>
        </p:nvPicPr>
        <p:blipFill>
          <a:blip r:embed="rId2" cstate="email"/>
          <a:srcRect/>
          <a:stretch>
            <a:fillRect/>
          </a:stretch>
        </p:blipFill>
        <p:spPr bwMode="auto">
          <a:xfrm>
            <a:off x="1678781" y="267891"/>
            <a:ext cx="5698257" cy="6141393"/>
          </a:xfrm>
          <a:prstGeom prst="rect">
            <a:avLst/>
          </a:prstGeom>
          <a:noFill/>
          <a:ln w="9525">
            <a:noFill/>
            <a:miter lim="800000"/>
            <a:headEnd/>
            <a:tailEnd/>
          </a:ln>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http://www.nasa.gov/sites/default/files/odile-goes-9-18-14.jpg"/>
          <p:cNvPicPr>
            <a:picLocks noChangeAspect="1" noChangeArrowheads="1"/>
          </p:cNvPicPr>
          <p:nvPr/>
        </p:nvPicPr>
        <p:blipFill>
          <a:blip r:embed="rId2" cstate="email"/>
          <a:srcRect/>
          <a:stretch>
            <a:fillRect/>
          </a:stretch>
        </p:blipFill>
        <p:spPr bwMode="auto">
          <a:xfrm>
            <a:off x="1600201" y="4033201"/>
            <a:ext cx="3197274" cy="2664065"/>
          </a:xfrm>
          <a:prstGeom prst="rect">
            <a:avLst/>
          </a:prstGeom>
          <a:noFill/>
          <a:ln w="9525">
            <a:noFill/>
            <a:miter lim="800000"/>
            <a:headEnd/>
            <a:tailEnd/>
          </a:ln>
        </p:spPr>
      </p:pic>
      <p:sp>
        <p:nvSpPr>
          <p:cNvPr id="16387" name="Title 1"/>
          <p:cNvSpPr>
            <a:spLocks noGrp="1"/>
          </p:cNvSpPr>
          <p:nvPr>
            <p:ph type="title"/>
          </p:nvPr>
        </p:nvSpPr>
        <p:spPr/>
        <p:txBody>
          <a:bodyPr/>
          <a:lstStyle/>
          <a:p>
            <a:r>
              <a:rPr lang="en-US" dirty="0" smtClean="0"/>
              <a:t>Climate Factors</a:t>
            </a:r>
          </a:p>
        </p:txBody>
      </p:sp>
      <p:sp>
        <p:nvSpPr>
          <p:cNvPr id="16388" name="Content Placeholder 2"/>
          <p:cNvSpPr>
            <a:spLocks noGrp="1"/>
          </p:cNvSpPr>
          <p:nvPr>
            <p:ph sz="half" idx="1"/>
          </p:nvPr>
        </p:nvSpPr>
        <p:spPr>
          <a:xfrm>
            <a:off x="0" y="990600"/>
            <a:ext cx="5197078" cy="4018359"/>
          </a:xfrm>
        </p:spPr>
        <p:txBody>
          <a:bodyPr/>
          <a:lstStyle/>
          <a:p>
            <a:pPr algn="ctr">
              <a:spcBef>
                <a:spcPct val="0"/>
              </a:spcBef>
              <a:buFont typeface="Lucida Grande" charset="0"/>
              <a:buNone/>
            </a:pPr>
            <a:r>
              <a:rPr lang="en-US" sz="2500" u="sng" dirty="0" smtClean="0"/>
              <a:t>TEMPERATURE</a:t>
            </a:r>
          </a:p>
          <a:p>
            <a:pPr algn="ctr">
              <a:spcBef>
                <a:spcPct val="0"/>
              </a:spcBef>
              <a:buFont typeface="Lucida Grande" charset="0"/>
              <a:buNone/>
            </a:pPr>
            <a:endParaRPr lang="en-US" dirty="0" smtClean="0"/>
          </a:p>
          <a:p>
            <a:pPr>
              <a:spcBef>
                <a:spcPct val="0"/>
              </a:spcBef>
            </a:pPr>
            <a:r>
              <a:rPr lang="en-US" dirty="0" smtClean="0"/>
              <a:t>Latitude (distance from the equator)</a:t>
            </a:r>
          </a:p>
          <a:p>
            <a:pPr>
              <a:spcBef>
                <a:spcPct val="0"/>
              </a:spcBef>
            </a:pPr>
            <a:r>
              <a:rPr lang="en-US" dirty="0" smtClean="0"/>
              <a:t>Altitude (elevation above sea level)</a:t>
            </a:r>
          </a:p>
          <a:p>
            <a:pPr>
              <a:spcBef>
                <a:spcPct val="0"/>
              </a:spcBef>
            </a:pPr>
            <a:r>
              <a:rPr lang="en-US" dirty="0" smtClean="0"/>
              <a:t>Distance from the ocean</a:t>
            </a:r>
          </a:p>
        </p:txBody>
      </p:sp>
      <p:pic>
        <p:nvPicPr>
          <p:cNvPr id="16389" name="Picture 4" descr="http://thumbs.dreamstime.com/x/diagram-atmospheric-pressure-vs-altitude-12436225.jpg"/>
          <p:cNvPicPr>
            <a:picLocks noChangeAspect="1" noChangeArrowheads="1"/>
          </p:cNvPicPr>
          <p:nvPr/>
        </p:nvPicPr>
        <p:blipFill>
          <a:blip r:embed="rId3" cstate="email"/>
          <a:srcRect/>
          <a:stretch>
            <a:fillRect/>
          </a:stretch>
        </p:blipFill>
        <p:spPr bwMode="auto">
          <a:xfrm>
            <a:off x="5107781" y="3268266"/>
            <a:ext cx="2678906" cy="2759273"/>
          </a:xfrm>
          <a:prstGeom prst="rect">
            <a:avLst/>
          </a:prstGeom>
          <a:noFill/>
          <a:ln w="9525">
            <a:noFill/>
            <a:miter lim="800000"/>
            <a:headEnd/>
            <a:tailEnd/>
          </a:ln>
        </p:spPr>
      </p:pic>
      <p:pic>
        <p:nvPicPr>
          <p:cNvPr id="16390" name="Picture 2" descr="http://upload.wikimedia.org/wikipedia/commons/thumb/1/13/Latitude_(PSF).png/741px-Latitude_(PSF).png"/>
          <p:cNvPicPr>
            <a:picLocks noChangeAspect="1" noChangeArrowheads="1"/>
          </p:cNvPicPr>
          <p:nvPr/>
        </p:nvPicPr>
        <p:blipFill>
          <a:blip r:embed="rId4" cstate="email"/>
          <a:srcRect/>
          <a:stretch>
            <a:fillRect/>
          </a:stretch>
        </p:blipFill>
        <p:spPr bwMode="auto">
          <a:xfrm>
            <a:off x="6286500" y="1339453"/>
            <a:ext cx="2687836" cy="27860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Climate Factors</a:t>
            </a:r>
          </a:p>
        </p:txBody>
      </p:sp>
      <p:sp>
        <p:nvSpPr>
          <p:cNvPr id="17411" name="Content Placeholder 3"/>
          <p:cNvSpPr>
            <a:spLocks noGrp="1"/>
          </p:cNvSpPr>
          <p:nvPr>
            <p:ph sz="half" idx="2"/>
          </p:nvPr>
        </p:nvSpPr>
        <p:spPr>
          <a:xfrm>
            <a:off x="3053953" y="1875235"/>
            <a:ext cx="6090047" cy="4018359"/>
          </a:xfrm>
        </p:spPr>
        <p:txBody>
          <a:bodyPr/>
          <a:lstStyle/>
          <a:p>
            <a:pPr algn="ctr">
              <a:buFont typeface="Lucida Grande" charset="0"/>
              <a:buNone/>
            </a:pPr>
            <a:r>
              <a:rPr lang="en-US" sz="2500" u="sng" dirty="0" smtClean="0"/>
              <a:t>PRECIPITATION</a:t>
            </a:r>
          </a:p>
          <a:p>
            <a:r>
              <a:rPr lang="en-US" dirty="0" smtClean="0"/>
              <a:t>Prevailing Winds (most common wind direction)</a:t>
            </a:r>
          </a:p>
          <a:p>
            <a:r>
              <a:rPr lang="en-US" dirty="0" smtClean="0"/>
              <a:t>Topography (proximity to the mountains: windward or leeward side of the mountains)</a:t>
            </a:r>
          </a:p>
          <a:p>
            <a:endParaRPr lang="en-US" dirty="0" smtClean="0"/>
          </a:p>
        </p:txBody>
      </p:sp>
      <p:pic>
        <p:nvPicPr>
          <p:cNvPr id="17412" name="Picture 2" descr="http://o.quizlet.com/eAIrbJGLLxhPbrpNOQ6jfw_m.jpg"/>
          <p:cNvPicPr>
            <a:picLocks noChangeAspect="1" noChangeArrowheads="1"/>
          </p:cNvPicPr>
          <p:nvPr/>
        </p:nvPicPr>
        <p:blipFill>
          <a:blip r:embed="rId2" cstate="email"/>
          <a:srcRect/>
          <a:stretch>
            <a:fillRect/>
          </a:stretch>
        </p:blipFill>
        <p:spPr bwMode="auto">
          <a:xfrm>
            <a:off x="285750" y="1446609"/>
            <a:ext cx="2411016" cy="2059410"/>
          </a:xfrm>
          <a:prstGeom prst="rect">
            <a:avLst/>
          </a:prstGeom>
          <a:noFill/>
          <a:ln w="9525">
            <a:noFill/>
            <a:miter lim="800000"/>
            <a:headEnd/>
            <a:tailEnd/>
          </a:ln>
        </p:spPr>
      </p:pic>
      <p:pic>
        <p:nvPicPr>
          <p:cNvPr id="17413" name="Picture 6" descr="http://www.geography.hunter.cuny.edu/~tbw/wc.notes/15.climates.veg/climate/B/rain.shadow.deserts.diagram.jpg"/>
          <p:cNvPicPr>
            <a:picLocks noChangeAspect="1" noChangeArrowheads="1"/>
          </p:cNvPicPr>
          <p:nvPr/>
        </p:nvPicPr>
        <p:blipFill>
          <a:blip r:embed="rId3" cstate="email"/>
          <a:srcRect/>
          <a:stretch>
            <a:fillRect/>
          </a:stretch>
        </p:blipFill>
        <p:spPr bwMode="auto">
          <a:xfrm>
            <a:off x="500063" y="3750469"/>
            <a:ext cx="8251031" cy="288875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821531" y="910828"/>
            <a:ext cx="7358063" cy="4018359"/>
          </a:xfrm>
        </p:spPr>
        <p:txBody>
          <a:bodyPr/>
          <a:lstStyle/>
          <a:p>
            <a:pPr marL="522368" indent="-522368">
              <a:buFont typeface="Lucida Grande" charset="0"/>
              <a:buAutoNum type="arabicPeriod"/>
            </a:pPr>
            <a:r>
              <a:rPr lang="en-US" dirty="0" smtClean="0"/>
              <a:t>What are the three things that will contribute to the unequal heating of the Earth surface.</a:t>
            </a:r>
          </a:p>
          <a:p>
            <a:pPr marL="1022413" lvl="2" indent="-522368">
              <a:buNone/>
            </a:pPr>
            <a:r>
              <a:rPr lang="en-US" sz="2200" dirty="0" smtClean="0"/>
              <a:t>The angle of the sun’s rays as they strike the earth</a:t>
            </a:r>
          </a:p>
          <a:p>
            <a:pPr marL="1022413" lvl="2" indent="-522368">
              <a:buNone/>
            </a:pPr>
            <a:r>
              <a:rPr lang="en-US" sz="2200" dirty="0" smtClean="0"/>
              <a:t>The amount of surface area which the sun’s rays are distributed</a:t>
            </a:r>
          </a:p>
          <a:p>
            <a:pPr marL="1022413" lvl="2" indent="-522368">
              <a:buNone/>
            </a:pPr>
            <a:r>
              <a:rPr lang="en-US" sz="2200" dirty="0" smtClean="0"/>
              <a:t>The </a:t>
            </a:r>
            <a:r>
              <a:rPr lang="en-US" sz="2200" dirty="0" err="1" smtClean="0"/>
              <a:t>albedo</a:t>
            </a:r>
            <a:r>
              <a:rPr lang="en-US" sz="2200" dirty="0" smtClean="0"/>
              <a:t> effect (the amount of energy absorbed or reflected from the sun’s rays)</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892969" y="178594"/>
            <a:ext cx="7483078" cy="1482328"/>
          </a:xfrm>
        </p:spPr>
        <p:txBody>
          <a:bodyPr>
            <a:normAutofit fontScale="90000"/>
          </a:bodyPr>
          <a:lstStyle/>
          <a:p>
            <a:pPr eaLnBrk="1" hangingPunct="1"/>
            <a:r>
              <a:rPr lang="en-US" sz="3400" b="1" dirty="0" smtClean="0">
                <a:latin typeface="Book Antiqua" pitchFamily="18" charset="0"/>
              </a:rPr>
              <a:t>Variations in Climate Determine the Dominant Plant Growth Forms of Terrestrial Biomes</a:t>
            </a:r>
          </a:p>
        </p:txBody>
      </p:sp>
      <p:sp>
        <p:nvSpPr>
          <p:cNvPr id="68611" name="Rectangle 2"/>
          <p:cNvSpPr>
            <a:spLocks noGrp="1" noChangeArrowheads="1"/>
          </p:cNvSpPr>
          <p:nvPr>
            <p:ph type="body" idx="1"/>
          </p:nvPr>
        </p:nvSpPr>
        <p:spPr>
          <a:xfrm>
            <a:off x="982265" y="2089547"/>
            <a:ext cx="7358063" cy="4018359"/>
          </a:xfrm>
        </p:spPr>
        <p:txBody>
          <a:bodyPr>
            <a:normAutofit lnSpcReduction="10000"/>
          </a:bodyPr>
          <a:lstStyle/>
          <a:p>
            <a:pPr eaLnBrk="1" hangingPunct="1"/>
            <a:r>
              <a:rPr lang="en-US" sz="2800" dirty="0" smtClean="0">
                <a:latin typeface="Book Antiqua" pitchFamily="18" charset="0"/>
              </a:rPr>
              <a:t>Climate affects the distribution of species around the globe. </a:t>
            </a:r>
          </a:p>
          <a:p>
            <a:pPr>
              <a:spcBef>
                <a:spcPts val="2918"/>
              </a:spcBef>
            </a:pPr>
            <a:r>
              <a:rPr lang="en-US" sz="2800" dirty="0" smtClean="0">
                <a:latin typeface="Book Antiqua" pitchFamily="18" charset="0"/>
              </a:rPr>
              <a:t>Organisms possess distinct growth forms due to adaptations to local temperature and precipitin patterns.  </a:t>
            </a:r>
          </a:p>
          <a:p>
            <a:pPr>
              <a:spcBef>
                <a:spcPts val="2918"/>
              </a:spcBef>
            </a:pPr>
            <a:r>
              <a:rPr lang="en-US" sz="2800" dirty="0" smtClean="0">
                <a:latin typeface="Book Antiqua" pitchFamily="18" charset="0"/>
              </a:rPr>
              <a:t>Biomes- The presence of similar plant growth forms in areas possessing similar temperature and precipitation patterns</a:t>
            </a:r>
            <a:r>
              <a:rPr lang="en-US" sz="2800" dirty="0" smtClean="0">
                <a:solidFill>
                  <a:schemeClr val="bg1"/>
                </a:solidFill>
                <a:latin typeface="Book Antiqua" pitchFamily="18" charset="0"/>
              </a:rPr>
              <a:t>.</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ao.org/docrep/w5183e/w5183e05.jpg"/>
          <p:cNvPicPr>
            <a:picLocks noChangeAspect="1" noChangeArrowheads="1"/>
          </p:cNvPicPr>
          <p:nvPr/>
        </p:nvPicPr>
        <p:blipFill>
          <a:blip r:embed="rId2" cstate="email"/>
          <a:srcRect/>
          <a:stretch>
            <a:fillRect/>
          </a:stretch>
        </p:blipFill>
        <p:spPr bwMode="auto">
          <a:xfrm>
            <a:off x="228600" y="1295400"/>
            <a:ext cx="8715375" cy="422910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Grp="1" noChangeArrowheads="1"/>
          </p:cNvSpPr>
          <p:nvPr>
            <p:ph type="title"/>
          </p:nvPr>
        </p:nvSpPr>
        <p:spPr>
          <a:xfrm>
            <a:off x="892969" y="178594"/>
            <a:ext cx="7375922" cy="946547"/>
          </a:xfrm>
        </p:spPr>
        <p:txBody>
          <a:bodyPr/>
          <a:lstStyle/>
          <a:p>
            <a:pPr eaLnBrk="1" hangingPunct="1"/>
            <a:r>
              <a:rPr lang="en-US" sz="3400" b="1" dirty="0" smtClean="0">
                <a:latin typeface="Book Antiqua" pitchFamily="18" charset="0"/>
              </a:rPr>
              <a:t>Ocean Currents</a:t>
            </a:r>
          </a:p>
        </p:txBody>
      </p:sp>
      <p:sp>
        <p:nvSpPr>
          <p:cNvPr id="57347" name="Rectangle 2"/>
          <p:cNvSpPr>
            <a:spLocks noGrp="1" noChangeArrowheads="1"/>
          </p:cNvSpPr>
          <p:nvPr>
            <p:ph type="body" idx="1"/>
          </p:nvPr>
        </p:nvSpPr>
        <p:spPr>
          <a:xfrm>
            <a:off x="1035844" y="1393031"/>
            <a:ext cx="7358063" cy="4018359"/>
          </a:xfrm>
        </p:spPr>
        <p:txBody>
          <a:bodyPr>
            <a:normAutofit/>
          </a:bodyPr>
          <a:lstStyle/>
          <a:p>
            <a:pPr eaLnBrk="1" hangingPunct="1"/>
            <a:r>
              <a:rPr lang="en-US" sz="2500" dirty="0" smtClean="0">
                <a:latin typeface="Book Antiqua" pitchFamily="18" charset="0"/>
              </a:rPr>
              <a:t>Ocean currents are driven by a combination of temperature, gravity, prevailing winds, the </a:t>
            </a:r>
            <a:r>
              <a:rPr lang="en-US" sz="2500" dirty="0" err="1" smtClean="0">
                <a:latin typeface="Book Antiqua" pitchFamily="18" charset="0"/>
              </a:rPr>
              <a:t>Coriolis</a:t>
            </a:r>
            <a:r>
              <a:rPr lang="en-US" sz="2500" dirty="0" smtClean="0">
                <a:latin typeface="Book Antiqua" pitchFamily="18" charset="0"/>
              </a:rPr>
              <a:t> effect, and the locations of continents.</a:t>
            </a:r>
          </a:p>
          <a:p>
            <a:pPr>
              <a:spcBef>
                <a:spcPts val="2654"/>
              </a:spcBef>
            </a:pPr>
            <a:r>
              <a:rPr lang="en-US" sz="2500" dirty="0" smtClean="0">
                <a:latin typeface="Book Antiqua" pitchFamily="18" charset="0"/>
              </a:rPr>
              <a:t>Warm water, like warm air, expands and rises.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sciencelearn.org.nz/var/sciencelearn/storage/images/contexts/the-ocean-in-action/sci-media/images/map-of-ocean-gyres/245686-1-eng-NZ/Map-of-ocean-gyres.jpg"/>
          <p:cNvPicPr>
            <a:picLocks noChangeAspect="1" noChangeArrowheads="1"/>
          </p:cNvPicPr>
          <p:nvPr/>
        </p:nvPicPr>
        <p:blipFill>
          <a:blip r:embed="rId2" cstate="email"/>
          <a:srcRect/>
          <a:stretch>
            <a:fillRect/>
          </a:stretch>
        </p:blipFill>
        <p:spPr bwMode="auto">
          <a:xfrm>
            <a:off x="1295400" y="1828800"/>
            <a:ext cx="7143750" cy="4762500"/>
          </a:xfrm>
          <a:prstGeom prst="rect">
            <a:avLst/>
          </a:prstGeom>
          <a:noFill/>
        </p:spPr>
      </p:pic>
      <p:sp>
        <p:nvSpPr>
          <p:cNvPr id="3" name="Rectangle 2"/>
          <p:cNvSpPr/>
          <p:nvPr/>
        </p:nvSpPr>
        <p:spPr>
          <a:xfrm>
            <a:off x="304800" y="304800"/>
            <a:ext cx="7162800" cy="1323439"/>
          </a:xfrm>
          <a:prstGeom prst="rect">
            <a:avLst/>
          </a:prstGeom>
        </p:spPr>
        <p:txBody>
          <a:bodyPr wrap="square">
            <a:spAutoFit/>
          </a:bodyPr>
          <a:lstStyle/>
          <a:p>
            <a:pPr>
              <a:spcBef>
                <a:spcPts val="2654"/>
              </a:spcBef>
            </a:pPr>
            <a:r>
              <a:rPr lang="en-US" sz="2000" dirty="0" smtClean="0">
                <a:latin typeface="Book Antiqua" pitchFamily="18" charset="0"/>
              </a:rPr>
              <a:t>Gyres- the large-scale patterns of water circulation.  The ocean surface currents rotate in a clockwise direction in the Northern Hemisphere and a counterclockwise direction in the Southern Hemisphere.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Grp="1" noChangeArrowheads="1"/>
          </p:cNvSpPr>
          <p:nvPr>
            <p:ph type="title"/>
          </p:nvPr>
        </p:nvSpPr>
        <p:spPr>
          <a:xfrm>
            <a:off x="892969" y="178594"/>
            <a:ext cx="7268766" cy="946547"/>
          </a:xfrm>
        </p:spPr>
        <p:txBody>
          <a:bodyPr/>
          <a:lstStyle/>
          <a:p>
            <a:pPr eaLnBrk="1" hangingPunct="1"/>
            <a:r>
              <a:rPr lang="en-US" sz="3400" b="1" dirty="0" smtClean="0">
                <a:latin typeface="Book Antiqua" pitchFamily="18" charset="0"/>
              </a:rPr>
              <a:t>Upwelling</a:t>
            </a:r>
          </a:p>
        </p:txBody>
      </p:sp>
      <p:sp>
        <p:nvSpPr>
          <p:cNvPr id="58371" name="Rectangle 2"/>
          <p:cNvSpPr>
            <a:spLocks noGrp="1" noChangeArrowheads="1"/>
          </p:cNvSpPr>
          <p:nvPr>
            <p:ph type="body" idx="1"/>
          </p:nvPr>
        </p:nvSpPr>
        <p:spPr>
          <a:xfrm>
            <a:off x="928687" y="1660922"/>
            <a:ext cx="7358063" cy="4018359"/>
          </a:xfrm>
        </p:spPr>
        <p:txBody>
          <a:bodyPr/>
          <a:lstStyle/>
          <a:p>
            <a:pPr eaLnBrk="1" hangingPunct="1"/>
            <a:r>
              <a:rPr lang="en-US" sz="2800" dirty="0" smtClean="0">
                <a:latin typeface="Book Antiqua" pitchFamily="18" charset="0"/>
              </a:rPr>
              <a:t>Upwelling- as the surface currents separate from one another, deeper waters rise and replace the water that has moved away.  </a:t>
            </a:r>
          </a:p>
          <a:p>
            <a:pPr>
              <a:spcBef>
                <a:spcPts val="2918"/>
              </a:spcBef>
            </a:pPr>
            <a:r>
              <a:rPr lang="en-US" sz="2800" dirty="0" smtClean="0">
                <a:latin typeface="Book Antiqua" pitchFamily="18" charset="0"/>
              </a:rPr>
              <a:t>This upward movement of water brings nutrients from the ocean bottom that supports the large populations of producers, which in turn support large populations of fish.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nwfsc.noaa.gov/research/divisions/fe/estuarine/oeip/figures/Figure_CU-01.JPG"/>
          <p:cNvPicPr>
            <a:picLocks noChangeAspect="1" noChangeArrowheads="1"/>
          </p:cNvPicPr>
          <p:nvPr/>
        </p:nvPicPr>
        <p:blipFill>
          <a:blip r:embed="rId2" cstate="email"/>
          <a:srcRect/>
          <a:stretch>
            <a:fillRect/>
          </a:stretch>
        </p:blipFill>
        <p:spPr bwMode="auto">
          <a:xfrm>
            <a:off x="4343400" y="4262125"/>
            <a:ext cx="4591050" cy="2595875"/>
          </a:xfrm>
          <a:prstGeom prst="rect">
            <a:avLst/>
          </a:prstGeom>
          <a:noFill/>
        </p:spPr>
      </p:pic>
      <p:pic>
        <p:nvPicPr>
          <p:cNvPr id="33796" name="Picture 4" descr="http://centerforoceansolutions.org/climate/wp-content/uploads/2009/12/Upwelling.jpg"/>
          <p:cNvPicPr>
            <a:picLocks noChangeAspect="1" noChangeArrowheads="1"/>
          </p:cNvPicPr>
          <p:nvPr/>
        </p:nvPicPr>
        <p:blipFill>
          <a:blip r:embed="rId3" cstate="email"/>
          <a:srcRect/>
          <a:stretch>
            <a:fillRect/>
          </a:stretch>
        </p:blipFill>
        <p:spPr bwMode="auto">
          <a:xfrm>
            <a:off x="0" y="0"/>
            <a:ext cx="7362825" cy="409575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Grp="1" noChangeArrowheads="1"/>
          </p:cNvSpPr>
          <p:nvPr>
            <p:ph type="title"/>
          </p:nvPr>
        </p:nvSpPr>
        <p:spPr>
          <a:xfrm>
            <a:off x="892969" y="178594"/>
            <a:ext cx="7375922" cy="892969"/>
          </a:xfrm>
        </p:spPr>
        <p:txBody>
          <a:bodyPr/>
          <a:lstStyle/>
          <a:p>
            <a:pPr eaLnBrk="1" hangingPunct="1"/>
            <a:r>
              <a:rPr lang="en-US" sz="3400" b="1" dirty="0" err="1" smtClean="0">
                <a:latin typeface="Book Antiqua" pitchFamily="18" charset="0"/>
              </a:rPr>
              <a:t>Thermohaline</a:t>
            </a:r>
            <a:r>
              <a:rPr lang="en-US" sz="3400" b="1" dirty="0" smtClean="0">
                <a:latin typeface="Book Antiqua" pitchFamily="18" charset="0"/>
              </a:rPr>
              <a:t> Circulation</a:t>
            </a:r>
          </a:p>
        </p:txBody>
      </p:sp>
      <p:sp>
        <p:nvSpPr>
          <p:cNvPr id="59395" name="Rectangle 2"/>
          <p:cNvSpPr>
            <a:spLocks noGrp="1" noChangeArrowheads="1"/>
          </p:cNvSpPr>
          <p:nvPr>
            <p:ph type="body" idx="1"/>
          </p:nvPr>
        </p:nvSpPr>
        <p:spPr>
          <a:xfrm>
            <a:off x="982265" y="1500188"/>
            <a:ext cx="7358063" cy="4018359"/>
          </a:xfrm>
        </p:spPr>
        <p:txBody>
          <a:bodyPr>
            <a:normAutofit fontScale="92500"/>
          </a:bodyPr>
          <a:lstStyle/>
          <a:p>
            <a:pPr eaLnBrk="1" hangingPunct="1"/>
            <a:r>
              <a:rPr lang="en-US" sz="2800" dirty="0" err="1" smtClean="0">
                <a:latin typeface="Book Antiqua" pitchFamily="18" charset="0"/>
              </a:rPr>
              <a:t>Thermohaline</a:t>
            </a:r>
            <a:r>
              <a:rPr lang="en-US" sz="2800" dirty="0" smtClean="0">
                <a:latin typeface="Book Antiqua" pitchFamily="18" charset="0"/>
              </a:rPr>
              <a:t> circulation- another oceanic circulation that drives the mixing of surface water and deep water.  </a:t>
            </a:r>
          </a:p>
          <a:p>
            <a:pPr>
              <a:spcBef>
                <a:spcPts val="2769"/>
              </a:spcBef>
            </a:pPr>
            <a:r>
              <a:rPr lang="en-US" sz="2800" dirty="0" smtClean="0">
                <a:latin typeface="Book Antiqua" pitchFamily="18" charset="0"/>
              </a:rPr>
              <a:t>Scientists believe this process is crucial for moving heat and nutrients around the globe.  </a:t>
            </a:r>
          </a:p>
          <a:p>
            <a:pPr>
              <a:spcBef>
                <a:spcPts val="2769"/>
              </a:spcBef>
            </a:pPr>
            <a:r>
              <a:rPr lang="en-US" sz="2800" dirty="0" err="1" smtClean="0">
                <a:latin typeface="Book Antiqua" pitchFamily="18" charset="0"/>
              </a:rPr>
              <a:t>Thermohaline</a:t>
            </a:r>
            <a:r>
              <a:rPr lang="en-US" sz="2800" dirty="0" smtClean="0">
                <a:latin typeface="Book Antiqua" pitchFamily="18" charset="0"/>
              </a:rPr>
              <a:t> circulation appears to be driven by surface waters that contain unusually large amounts of salt.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Grp="1" noChangeArrowheads="1"/>
          </p:cNvSpPr>
          <p:nvPr>
            <p:ph type="title"/>
          </p:nvPr>
        </p:nvSpPr>
        <p:spPr>
          <a:xfrm>
            <a:off x="892969" y="178594"/>
            <a:ext cx="7268766" cy="892969"/>
          </a:xfrm>
        </p:spPr>
        <p:txBody>
          <a:bodyPr/>
          <a:lstStyle/>
          <a:p>
            <a:pPr eaLnBrk="1" hangingPunct="1"/>
            <a:r>
              <a:rPr lang="en-US" sz="3400" b="1" dirty="0" err="1" smtClean="0">
                <a:latin typeface="Book Antiqua" pitchFamily="18" charset="0"/>
              </a:rPr>
              <a:t>Thermohaline</a:t>
            </a:r>
            <a:r>
              <a:rPr lang="en-US" sz="3400" b="1" dirty="0" smtClean="0">
                <a:latin typeface="Book Antiqua" pitchFamily="18" charset="0"/>
              </a:rPr>
              <a:t> Circulation</a:t>
            </a:r>
          </a:p>
        </p:txBody>
      </p:sp>
      <p:pic>
        <p:nvPicPr>
          <p:cNvPr id="60419" name="Picture 7"/>
          <p:cNvPicPr>
            <a:picLocks noChangeAspect="1" noChangeArrowheads="1"/>
          </p:cNvPicPr>
          <p:nvPr/>
        </p:nvPicPr>
        <p:blipFill>
          <a:blip r:embed="rId2" cstate="email"/>
          <a:srcRect/>
          <a:stretch>
            <a:fillRect/>
          </a:stretch>
        </p:blipFill>
        <p:spPr bwMode="auto">
          <a:xfrm>
            <a:off x="982266" y="1446609"/>
            <a:ext cx="7206258" cy="4746129"/>
          </a:xfrm>
          <a:prstGeom prst="rect">
            <a:avLst/>
          </a:prstGeom>
          <a:noFill/>
          <a:ln w="9525">
            <a:noFill/>
            <a:miter lim="800000"/>
            <a:headEnd/>
            <a:tailEnd/>
          </a:ln>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p:cNvSpPr>
            <a:spLocks noGrp="1" noChangeArrowheads="1"/>
          </p:cNvSpPr>
          <p:nvPr>
            <p:ph type="title"/>
          </p:nvPr>
        </p:nvSpPr>
        <p:spPr>
          <a:xfrm>
            <a:off x="892969" y="178594"/>
            <a:ext cx="7161609" cy="1214438"/>
          </a:xfrm>
        </p:spPr>
        <p:txBody>
          <a:bodyPr/>
          <a:lstStyle/>
          <a:p>
            <a:pPr eaLnBrk="1" hangingPunct="1"/>
            <a:r>
              <a:rPr lang="en-US" sz="3400" b="1" dirty="0" err="1" smtClean="0">
                <a:latin typeface="Book Antiqua" pitchFamily="18" charset="0"/>
              </a:rPr>
              <a:t>Thermohaline</a:t>
            </a:r>
            <a:r>
              <a:rPr lang="en-US" sz="3400" b="1" dirty="0" smtClean="0">
                <a:latin typeface="Book Antiqua" pitchFamily="18" charset="0"/>
              </a:rPr>
              <a:t> Circulation</a:t>
            </a:r>
          </a:p>
        </p:txBody>
      </p:sp>
      <p:sp>
        <p:nvSpPr>
          <p:cNvPr id="61443" name="Rectangle 2"/>
          <p:cNvSpPr>
            <a:spLocks noGrp="1" noChangeArrowheads="1"/>
          </p:cNvSpPr>
          <p:nvPr>
            <p:ph type="body" idx="1"/>
          </p:nvPr>
        </p:nvSpPr>
        <p:spPr>
          <a:xfrm>
            <a:off x="982265" y="1875235"/>
            <a:ext cx="7358063" cy="4018359"/>
          </a:xfrm>
        </p:spPr>
        <p:txBody>
          <a:bodyPr>
            <a:normAutofit fontScale="92500" lnSpcReduction="20000"/>
          </a:bodyPr>
          <a:lstStyle/>
          <a:p>
            <a:pPr eaLnBrk="1" hangingPunct="1"/>
            <a:r>
              <a:rPr lang="en-US" sz="2500" dirty="0" smtClean="0">
                <a:latin typeface="Book Antiqua" pitchFamily="18" charset="0"/>
              </a:rPr>
              <a:t>Some of the water that flows from the Gulf of Mexico to the North Atlantic freezes or evaporates, and the salt that remains behind increases the salt concentration of the water.</a:t>
            </a:r>
          </a:p>
          <a:p>
            <a:pPr>
              <a:spcBef>
                <a:spcPts val="2267"/>
              </a:spcBef>
            </a:pPr>
            <a:r>
              <a:rPr lang="en-US" sz="2500" dirty="0" smtClean="0">
                <a:latin typeface="Book Antiqua" pitchFamily="18" charset="0"/>
              </a:rPr>
              <a:t>This cold, salty water is relatively dense, so it sinks to the bottom of the ocean, mixing with deeper ocean waters.  </a:t>
            </a:r>
          </a:p>
          <a:p>
            <a:pPr>
              <a:spcBef>
                <a:spcPts val="2267"/>
              </a:spcBef>
            </a:pPr>
            <a:r>
              <a:rPr lang="en-US" sz="2500" dirty="0" smtClean="0">
                <a:latin typeface="Book Antiqua" pitchFamily="18" charset="0"/>
              </a:rPr>
              <a:t>These two processes create the movement necessary to drive a deep, cold current that slowly moves past Antarctica and northward to the northern Pacific Ocean.  </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Climate Factors</a:t>
            </a:r>
          </a:p>
        </p:txBody>
      </p:sp>
      <p:sp>
        <p:nvSpPr>
          <p:cNvPr id="36867" name="Content Placeholder 2"/>
          <p:cNvSpPr>
            <a:spLocks noGrp="1"/>
          </p:cNvSpPr>
          <p:nvPr>
            <p:ph sz="half" idx="1"/>
          </p:nvPr>
        </p:nvSpPr>
        <p:spPr/>
        <p:txBody>
          <a:bodyPr lIns="64291" tIns="32146" rIns="64291" bIns="32146" anchor="t"/>
          <a:lstStyle/>
          <a:p>
            <a:pPr>
              <a:buFont typeface="Lucida Grande" charset="0"/>
              <a:buNone/>
            </a:pPr>
            <a:r>
              <a:rPr lang="en-US" dirty="0" smtClean="0"/>
              <a:t>TEMPERATURE</a:t>
            </a:r>
          </a:p>
          <a:p>
            <a:r>
              <a:rPr lang="en-US" dirty="0" smtClean="0"/>
              <a:t>Latitude (distance from the equator)</a:t>
            </a:r>
          </a:p>
          <a:p>
            <a:r>
              <a:rPr lang="en-US" dirty="0" smtClean="0"/>
              <a:t>Altitude (elevation above sea level)</a:t>
            </a:r>
          </a:p>
          <a:p>
            <a:r>
              <a:rPr lang="en-US" dirty="0" smtClean="0"/>
              <a:t>Distance from the ocean</a:t>
            </a:r>
          </a:p>
        </p:txBody>
      </p:sp>
      <p:sp>
        <p:nvSpPr>
          <p:cNvPr id="36868" name="Content Placeholder 3"/>
          <p:cNvSpPr>
            <a:spLocks noGrp="1"/>
          </p:cNvSpPr>
          <p:nvPr>
            <p:ph sz="half" idx="2"/>
          </p:nvPr>
        </p:nvSpPr>
        <p:spPr/>
        <p:txBody>
          <a:bodyPr lIns="64291" tIns="32146" rIns="64291" bIns="32146" anchor="t"/>
          <a:lstStyle/>
          <a:p>
            <a:pPr>
              <a:buFont typeface="Lucida Grande" charset="0"/>
              <a:buNone/>
            </a:pPr>
            <a:r>
              <a:rPr lang="en-US" dirty="0" smtClean="0"/>
              <a:t>PRECIPITATION</a:t>
            </a:r>
          </a:p>
          <a:p>
            <a:r>
              <a:rPr lang="en-US" dirty="0" smtClean="0"/>
              <a:t>Prevailing Winds (most common wind direction)</a:t>
            </a:r>
          </a:p>
          <a:p>
            <a:r>
              <a:rPr lang="en-US" dirty="0" smtClean="0"/>
              <a:t>Topography (proximity to the mountains: windward or leeward side of the mountains)</a:t>
            </a:r>
          </a:p>
          <a:p>
            <a:endParaRPr lang="en-US"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inforse.org/europe/dieret/Solar/asolarirrad.gif"/>
          <p:cNvPicPr>
            <a:picLocks noChangeAspect="1" noChangeArrowheads="1"/>
          </p:cNvPicPr>
          <p:nvPr/>
        </p:nvPicPr>
        <p:blipFill>
          <a:blip r:embed="rId2" cstate="email"/>
          <a:srcRect/>
          <a:stretch>
            <a:fillRect/>
          </a:stretch>
        </p:blipFill>
        <p:spPr bwMode="auto">
          <a:xfrm>
            <a:off x="660797" y="910828"/>
            <a:ext cx="7886031" cy="466129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1"/>
          <p:cNvSpPr>
            <a:spLocks noGrp="1" noChangeArrowheads="1"/>
          </p:cNvSpPr>
          <p:nvPr>
            <p:ph type="title"/>
          </p:nvPr>
        </p:nvSpPr>
        <p:spPr>
          <a:xfrm>
            <a:off x="892969" y="178594"/>
            <a:ext cx="7375922" cy="839391"/>
          </a:xfrm>
        </p:spPr>
        <p:txBody>
          <a:bodyPr/>
          <a:lstStyle/>
          <a:p>
            <a:pPr eaLnBrk="1" hangingPunct="1"/>
            <a:r>
              <a:rPr lang="en-US" sz="3400" b="1" dirty="0" smtClean="0">
                <a:latin typeface="Book Antiqua" pitchFamily="18" charset="0"/>
              </a:rPr>
              <a:t>Heat Transport</a:t>
            </a:r>
          </a:p>
        </p:txBody>
      </p:sp>
      <p:sp>
        <p:nvSpPr>
          <p:cNvPr id="62467" name="Rectangle 2"/>
          <p:cNvSpPr>
            <a:spLocks noGrp="1" noChangeArrowheads="1"/>
          </p:cNvSpPr>
          <p:nvPr>
            <p:ph type="body" idx="1"/>
          </p:nvPr>
        </p:nvSpPr>
        <p:spPr>
          <a:xfrm>
            <a:off x="1089422" y="1446610"/>
            <a:ext cx="7358063" cy="4018359"/>
          </a:xfrm>
        </p:spPr>
        <p:txBody>
          <a:bodyPr/>
          <a:lstStyle/>
          <a:p>
            <a:pPr eaLnBrk="1" hangingPunct="1"/>
            <a:r>
              <a:rPr lang="en-US" sz="2800" dirty="0" smtClean="0">
                <a:latin typeface="Book Antiqua" pitchFamily="18" charset="0"/>
              </a:rPr>
              <a:t>Ocean currents can affect the temperature of nearby landmasses.</a:t>
            </a:r>
          </a:p>
          <a:p>
            <a:pPr eaLnBrk="1" hangingPunct="1"/>
            <a:r>
              <a:rPr lang="en-US" sz="2800" dirty="0" smtClean="0">
                <a:latin typeface="Book Antiqua" pitchFamily="18" charset="0"/>
              </a:rPr>
              <a:t>For example, England's average winter temperature is approximately 20 ˚ C (36˚F) warmer than Newfoundland, Canada, which is located at a similar latitude</a:t>
            </a:r>
            <a:r>
              <a:rPr lang="en-US" sz="2800" dirty="0" smtClean="0">
                <a:solidFill>
                  <a:schemeClr val="bg1"/>
                </a:solidFill>
                <a:latin typeface="Book Antiqua" pitchFamily="18" charset="0"/>
              </a:rPr>
              <a:t>.</a:t>
            </a:r>
            <a:r>
              <a:rPr lang="en-US" sz="2800" dirty="0" smtClean="0">
                <a:latin typeface="Book Antiqua" pitchFamily="18" charset="0"/>
              </a:rPr>
              <a:t>  </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p:cNvPicPr>
            <a:picLocks noChangeAspect="1" noChangeArrowheads="1"/>
          </p:cNvPicPr>
          <p:nvPr/>
        </p:nvPicPr>
        <p:blipFill>
          <a:blip r:embed="rId2" cstate="email"/>
          <a:srcRect/>
          <a:stretch>
            <a:fillRect/>
          </a:stretch>
        </p:blipFill>
        <p:spPr bwMode="auto">
          <a:xfrm>
            <a:off x="767953" y="267891"/>
            <a:ext cx="7715250" cy="5807646"/>
          </a:xfrm>
          <a:prstGeom prst="rect">
            <a:avLst/>
          </a:prstGeom>
          <a:noFill/>
          <a:ln w="9525">
            <a:noFill/>
            <a:miter lim="800000"/>
            <a:headEnd/>
            <a:tailEnd/>
          </a:ln>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
          <p:cNvSpPr>
            <a:spLocks noGrp="1" noChangeArrowheads="1"/>
          </p:cNvSpPr>
          <p:nvPr>
            <p:ph type="title"/>
          </p:nvPr>
        </p:nvSpPr>
        <p:spPr>
          <a:xfrm>
            <a:off x="892969" y="178594"/>
            <a:ext cx="7322344" cy="1000125"/>
          </a:xfrm>
        </p:spPr>
        <p:txBody>
          <a:bodyPr/>
          <a:lstStyle/>
          <a:p>
            <a:pPr eaLnBrk="1" hangingPunct="1"/>
            <a:r>
              <a:rPr lang="en-US" sz="3400" b="1" dirty="0" smtClean="0">
                <a:solidFill>
                  <a:schemeClr val="bg2"/>
                </a:solidFill>
                <a:latin typeface="Book Antiqua" pitchFamily="18" charset="0"/>
              </a:rPr>
              <a:t>El Nino-Southern Oscillation</a:t>
            </a:r>
            <a:r>
              <a:rPr lang="en-US" sz="5400" dirty="0" smtClean="0">
                <a:solidFill>
                  <a:schemeClr val="bg2"/>
                </a:solidFill>
                <a:latin typeface="Book Antiqua" pitchFamily="18" charset="0"/>
              </a:rPr>
              <a:t> </a:t>
            </a:r>
          </a:p>
        </p:txBody>
      </p:sp>
      <p:sp>
        <p:nvSpPr>
          <p:cNvPr id="64515" name="Rectangle 2"/>
          <p:cNvSpPr>
            <a:spLocks noGrp="1" noChangeArrowheads="1"/>
          </p:cNvSpPr>
          <p:nvPr>
            <p:ph type="body" idx="1"/>
          </p:nvPr>
        </p:nvSpPr>
        <p:spPr>
          <a:xfrm>
            <a:off x="914400" y="762000"/>
            <a:ext cx="7393781" cy="2464594"/>
          </a:xfrm>
        </p:spPr>
        <p:txBody>
          <a:bodyPr/>
          <a:lstStyle/>
          <a:p>
            <a:pPr eaLnBrk="1" hangingPunct="1"/>
            <a:r>
              <a:rPr lang="en-US" sz="2800" dirty="0" smtClean="0">
                <a:latin typeface="Book Antiqua" pitchFamily="18" charset="0"/>
              </a:rPr>
              <a:t>Every 3 to 7 years, the interaction of the Earth's atmosphere and ocean cause surface currents in the tropical Pacific Ocean to reverse direction.</a:t>
            </a:r>
            <a:r>
              <a:rPr lang="en-US" dirty="0" smtClean="0">
                <a:latin typeface="Book Antiqua" pitchFamily="18" charset="0"/>
              </a:rPr>
              <a:t>  </a:t>
            </a:r>
          </a:p>
        </p:txBody>
      </p:sp>
      <p:pic>
        <p:nvPicPr>
          <p:cNvPr id="64516" name="Picture 6"/>
          <p:cNvPicPr>
            <a:picLocks noChangeAspect="1" noChangeArrowheads="1"/>
          </p:cNvPicPr>
          <p:nvPr/>
        </p:nvPicPr>
        <p:blipFill>
          <a:blip r:embed="rId2" cstate="email"/>
          <a:srcRect/>
          <a:stretch>
            <a:fillRect/>
          </a:stretch>
        </p:blipFill>
        <p:spPr bwMode="auto">
          <a:xfrm>
            <a:off x="4732734" y="3214688"/>
            <a:ext cx="4125516" cy="3368725"/>
          </a:xfrm>
          <a:prstGeom prst="rect">
            <a:avLst/>
          </a:prstGeom>
          <a:noFill/>
          <a:ln w="9525">
            <a:noFill/>
            <a:miter lim="800000"/>
            <a:headEnd/>
            <a:tailEnd/>
          </a:ln>
        </p:spPr>
      </p:pic>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noGrp="1" noChangeArrowheads="1"/>
          </p:cNvSpPr>
          <p:nvPr>
            <p:ph type="title"/>
          </p:nvPr>
        </p:nvSpPr>
        <p:spPr>
          <a:xfrm>
            <a:off x="767953" y="0"/>
            <a:ext cx="7375922" cy="1160859"/>
          </a:xfrm>
        </p:spPr>
        <p:txBody>
          <a:bodyPr/>
          <a:lstStyle/>
          <a:p>
            <a:pPr eaLnBrk="1" hangingPunct="1"/>
            <a:r>
              <a:rPr lang="en-US" sz="3400" b="1" dirty="0" smtClean="0">
                <a:solidFill>
                  <a:schemeClr val="bg2"/>
                </a:solidFill>
                <a:latin typeface="Book Antiqua" pitchFamily="18" charset="0"/>
              </a:rPr>
              <a:t>El Nino-Southern Oscillation</a:t>
            </a:r>
            <a:r>
              <a:rPr lang="en-US" sz="2500" dirty="0" smtClean="0">
                <a:solidFill>
                  <a:schemeClr val="bg2"/>
                </a:solidFill>
                <a:latin typeface="Book Antiqua" pitchFamily="18" charset="0"/>
              </a:rPr>
              <a:t> </a:t>
            </a:r>
          </a:p>
        </p:txBody>
      </p:sp>
      <p:sp>
        <p:nvSpPr>
          <p:cNvPr id="65539" name="Rectangle 2"/>
          <p:cNvSpPr>
            <a:spLocks noGrp="1" noChangeArrowheads="1"/>
          </p:cNvSpPr>
          <p:nvPr>
            <p:ph type="body" idx="1"/>
          </p:nvPr>
        </p:nvSpPr>
        <p:spPr>
          <a:xfrm>
            <a:off x="982265" y="1714500"/>
            <a:ext cx="7358063" cy="4018359"/>
          </a:xfrm>
        </p:spPr>
        <p:txBody>
          <a:bodyPr>
            <a:normAutofit fontScale="70000" lnSpcReduction="20000"/>
          </a:bodyPr>
          <a:lstStyle/>
          <a:p>
            <a:pPr eaLnBrk="1" hangingPunct="1"/>
            <a:r>
              <a:rPr lang="en-US" dirty="0" smtClean="0">
                <a:latin typeface="Book Antiqua" pitchFamily="18" charset="0"/>
              </a:rPr>
              <a:t>First, the trade winds near South America weaken.</a:t>
            </a:r>
          </a:p>
          <a:p>
            <a:pPr>
              <a:spcBef>
                <a:spcPts val="2092"/>
              </a:spcBef>
            </a:pPr>
            <a:r>
              <a:rPr lang="en-US" dirty="0" smtClean="0">
                <a:latin typeface="Book Antiqua" pitchFamily="18" charset="0"/>
              </a:rPr>
              <a:t>This weakening allows warm equatorial water from the western Pacific to move eastward toward the west coast of South America.</a:t>
            </a:r>
          </a:p>
          <a:p>
            <a:pPr>
              <a:spcBef>
                <a:spcPts val="2092"/>
              </a:spcBef>
            </a:pPr>
            <a:r>
              <a:rPr lang="en-US" dirty="0" smtClean="0">
                <a:latin typeface="Book Antiqua" pitchFamily="18" charset="0"/>
              </a:rPr>
              <a:t>The movement of warm water and air toward South America suppresses upwelling off the coast of Peru and decreases productivity there, reducing fish populations near the coast.  </a:t>
            </a:r>
          </a:p>
          <a:p>
            <a:pPr>
              <a:spcBef>
                <a:spcPts val="2092"/>
              </a:spcBef>
            </a:pPr>
            <a:r>
              <a:rPr lang="en-US" dirty="0" smtClean="0">
                <a:latin typeface="Book Antiqua" pitchFamily="18" charset="0"/>
              </a:rPr>
              <a:t>These periodic changes in wind and ocean currents are collectively called the EL Nino-Southern Oscillation, or ENSO.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34818" name="AutoShape 2" descr="data:image/jpeg;base64,/9j/4AAQSkZJRgABAQAAAQABAAD/2wCEAAkGBhQSERUUExQUFBUVGR0XFxgYFBwcGBgbGBcYGhYcGBwXHCggHBwjGRkcHy8gIygpLSwsHR4xNTAqNSYrLykBCQoKDgwOGg8PGjIhHyQpKSwuLS4xLSwsLDAtKSwpLyw1LDYwLDQtKSwtKSksKSwpLCksLCwsKSwsLCkpKSksKf/AABEIAKUBMgMBIgACEQEDEQH/xAAcAAACAgMBAQAAAAAAAAAAAAAABQQGAQMHAgj/xABDEAACAQMCBAMEBgcHBAIDAAABAgMABBESIQUTIjEGQVEHFGFxIzJCgZGTFRYzUlSh0xckYpKxwdJDU3LRgpQ0Y4P/xAAaAQEAAwEBAQAAAAAAAAAAAAAAAgMEBQEG/8QANBEBAAIBAgMEBgoDAQAAAAAAAAECAwQREiExBSJBUQYTFDJxkTNSU2GBobHB0eEj8PEW/9oADAMBAAIRAxEAPwDuNFFFBF4m8ojJgWNpNtIkcqh3GcsqsRtnsDviql4Y8fSTQLc3aQwQySciMo8jsZOaY8OOWAqlhs2fTOM1djVIufBRh4NPZrquHIlePSAjGRpGlixlsAq5XfPlQNbr2gWcZw0pzzJIdopGzJCoaVRpQ5wCNxtnbuDWo+OoOaPpYeQbU3XMLOG08wJnGjRp3x9bVnbT51WpfBF0g4UsLaZITPJcTlVcJJNES7MpYasyMRtUtvZBCUWPnOES091HSNWoXC3AlyTj9ov1MY+NBYT49tBEJdcmjUU//Hm1Aqqscry9QAVgdRGMHOa0cN8Xc/iDQR8t4PdUuUkXOW1yFfXGnA9M1E4t4JublIxLfamVnLf3YCJ1eNUAMYfBZcFgxJwWO3bGzwn4C9ylSTnczRapa45enOiRn151Hvqxj+dBEvfaI6W17NyVJtLz3ULrOHBeJdRONj9J2+Fb7Lx601/JbJHABFKYmV7nRcHABMiRFMNHvt1ZPevN97OOZJKBcFba4nW5mg5QJaRSh6ZCcqjFASMH4EVtu/AbTXcc01wJEim58a+7osqkElUMwOoxjP1cZOBkmg9eMPE93aSQCKG3kjuJUt0LzOrCSTVjUFjI0bdwSfhU9vF8MTxwXEiJcOEDKmtkVpDhQX0YUMwIXXpLelbPE3h33s2v0mj3a5jufq51cvV09xjOrvv8qT8W9nSy3rXSvGDJy+YstssuTFspjLEctsbHZhsDjNBLT2l2BOBPv14HKlyTEcSBejqYfujJxvjFbLr2h2Maxs0/TLGZkIjkYGNThm6UOMeYOMb+lLOGezjlPatz9Xu0l1J+zxr97Vhj6+2nV33z8KRP7NbhHtbeKUiKOznt5LjlKf2smSoQvkEqTg5OMUF4n8a2iSxxGZdcmjTgMV+l/ZanC6V1/Z1EZ8q1L49tCJCJHblOY30wSsQ6tpKgLGdRyOwz69qSN7K41mWSF0C6YVZZbdZj/d1CIY2YjQ2lQCcHtnFb29nzi3khjumQyXb3eoR5U621GKRdY1p67jPpQerj2pWwubWKPVKlyrnmKkh0FDpClRGSSWBBG2jGWwCKZr47syEIl2kMwTofc2wLT/Z20gHv38s0h4X7MWtzbPFdYkt5Z3B93GlluSutdGvYgLgMD91eIvZWVdMXRMURujGhhGVF5GysC+vLaS2c43xjbvQPG9otiIlm5x0PnSeVLkgKrMwXRq0KrglsYGdzVhhnV1DKQysAykdiCMgj4EVSL32Xq8NmolTmWkPI1SW4kjkQhQdUbMMHpyCG2ye9O/DnC54nlEjjlIsUNuiqqqFjiUO+lNlLOSAvkFFAgX2jzC5dWgiMK3vuOVmPO1HGlxGUwV6hnDZ7+lPV9oFkVdhKSI35bfRSZL6mXQg0Zd8qelcnbPbetfAfA0NvcXFwyxyTTTvMshiGuMOFGhWJJxkE5GO52pZL7Mla1EBmyyXT3cbmIFQzsx0vGzYdcMQdxn4UDifx9ZLHFIZgVmDGPSjsxCHDkqqllCnYkgY86jfr7BG8omkRVSdYE0LKzFni5gDjl7MQCRp1D452qHB7PniMUkFykE8cbwsyWiCJo5JOYQsWrCsG3DZOfPNLfEHgacTJJbvqaW/iuWbQMQqkDxliC41jODgY70DPjXtMhhjSaMpNE8M0ygc0SOYcDSoERCjWdLFyCvfBANSrf2k2ht4p5GkjEi6jmCYhNhq1MI8BQTjWcKe4NLI/ZYgSJDOxCwXUUh0AM7XmeY46sLgk4XB8t/XVxP2YzzwRwvfZVIGt8G2GjTtocJzMCUAAa98jtpoJM3tSi5l9Eq6TaKCrusvKfo1OWKRHQo7Dvr2K5FO4/G1rzUgaVRK+kYCvo1uoZU1ldIYg5CkhiMbUiufZoxW6RLrSl3BHDKphB6oYREjq2sYGBkrv862j2bjmj+8HkGeO6eHljLTRKgBEmrKoSgJXB+BFA3sPHdnNMII5cyMzoFKOMtETzFDMoUkYJxntvW/ivi+2tpBHNIUZtO5jkKDUcLqkClFydhqIpJw72d8qW3k5+rkXNxc45eNXvII0/W2057759BWrxn7OXv5HPvRRHVF5bRawhjfVqjOsadXZtsn18qBzF47s2n93Ev0vNaDBRwOYoyU1FdOcdt9/LNLYPaBHPxC3trcrLHKkxd9LjBiC6eWxAV1JJBIyNu9am9m+WJM2x4gb8jl+qFDFnX8fr/yo8Pezp7ae2drrmR2iSxQoYAp0S4+s4fqIx3wM+goJ/EPE80PEre2eOLk3IlKSCRta8mIO+tSmkDJAGGO2TtULjftWtIbaWeImcxaOgK6ahI2FZWaPBQ4bDjKkjGckVMvfBbXF2J7mfmRxrMkMSxBNC3CBJNThiX6RgbCkkPsjUW01sZk0SRCJXW1RJgEdHQyOGzJgoNukHfzoL1wziSTxLLHq0t21IyHYkbq4DDceYqVUXhkMiRKssglkA6nCaAxz5Lk42wO5qVQFFFFAUUUUBRVYi9odoc4aTCuyMxibSpTGdRxgZztn0Pamo8RW+2qaNCc4DyKp2JGcMc4yDQMqKXfrFa/xEH5yf8qP1itv4iD85P8AlQS7pyEYgqCASC31QQPP4etckXxPewQ3Ime6W9FrLMBKYjbNoKlpbdo0ONC5IRtjkAnzrp0vHbRgVNxbkEYIMqYIOxB6qS8P4VwmDmcv3NeapR/pVOUPdOpjhP8ACMD4UC7hnjW6DWkMsELPNbe8O4mbZFKBmwIt3KsW0AAZ2zjevPCfafJNFJM1ryYRDzopZHdYmGsJokdodIc5DdGseQJIptwux4XbsjQvbo0asiEXAOlXIZgNTnYkD5eVR14FwccwAWYEylXHNXSQWDEBdeF6gD0gbgGgWW3tOmeRIFtU55na3ZWmdUyIearAvCHAPYgpn0zmpfhf2jvdS2qvbiNLuOVo2E2ohrdtMgZdAwuc4Oc+oFSrDg/CYXV4zbKyPzFIuOz6NGreTc6Tjf8A1rfYWfC4TCY3tlNuHEX046BKcyYy++o+uaCq+NeK3X6Smht5bwOtqjwRwIGQzM7gc7UpAQ4GSSBTjiPtAlgnjhaKGTVJDbuySvlJpkBGscrQq6j216sb48qfR3diJ2uBNb810EbPz1yVUkqMasdyfKl13wnhMk/vDm1M2tJNfPAOuP6jYDgZGBvjfzzQUm28a8VNtayfQHmcQ931czDP9JIOUy8nCx9OOYCWwAcb1bLH2gSyXnu4tHZEl93mlTmMI5dAZj+yCcoMdOS4Y7HSBUiXgnCGEqn3TEziRxzgMuCSGGH6WyxOVx3NbBw3hQmScG1EqadLCZfsABCRrwxAAAJBO1AmsPaVcS29pMLSIe+TcmNfeG7jm5LHldIyg9e5rx/aw/Kt5PdlRZNfNkklYQxtHK0RXmJE2CSuoFwox55p/b2fDEjgjV7YJbOZIRzx0OdRJGX3+se+e9RTwDg/QCLQhM6QZgR1OzkHL9Q1szYbIBNAx8SeJnhlt7eCITTXOsrqk0IFiUM5LBWOcEYAFUbwd7Q5Y7GNZFM7pYXF6ZHkYsxiuJECHIO2AOrO3pV34yOHXYQTvbScs6kzMoKnscFWBwRsR2PnS6Xw9wYxJGwtNESuiAzjpSQkuM684JYnc7HcYoFd77QZpYb3TCEW2topmkWcrIOfbmVQgMZGQ22T5b4Patn9pckbsptw0cL2kTyGc8z+9xIwbTy8MQW33GcfHZvFDwnROFktdE6JFNi4XDJEmiNSde2lNtsVk2HCmDddsRIYnb+8DqMACwnZ/sgAbffmggWXtElluLdRboLe5uJbeOQzHmfQh9TNHowAShwNWaX+LLy6fi/u8LXrRi0WXl2ssMZDGV1LMZ9iMYGBv2rNpwCxj4gLp76yykjyqicuNi0gK5kPNIOAx+qq5O5yaecZ4Twq7l5s727yBQmr3kqdIJIHRINskmg8+ELuRuIcTjeR3WKSBUDMTpBtwWwOwydzjua5xwnxzfLFapNPI3vV5GYZPMxpcNDcQscfBGHwY11ixnsIXkeKW3VpdJkPPUltC6Ezlz2UYqCbDhKxwwlrUJDLzYVM46ZNRYspL5zqJOM4+FBV28WzSTCCMSs7X17EubvQP7tFlRkQn6PqJCYOCoyWqTYe08i1jaG3aRYrRbmcy3B1hNTR4Vih5smUZiTpH3naxQ2fC0kEqvbB1klmDe8DaSddMzfXx1KN/L0xUc8C4OyRKRZlYRpjBmU4UsW0k6+pdRJw2Rmg3eLuNNDHZ3aOywiePnDsDDOCmXH+FmQ1R+B+Lr2Vlt5ZXWS8uYJ4CD1LaSmR3UbbBUh0/wDz+NdI4pd2FzC0E0ttJE4wymZcEAgjs2RggHb0rQE4bzoptdrzIE5cTc5comMaR1YxjI39TQVWx9oUylY44uc8st7gy3GNItSDgFYvqkEgLjbGM+deeG+0O5kummKILMWKXbR68ui5cuy4j6pMqV0khcAHO+KssXD+FqysGtgVMrKeeNjcft/t/a/l5YrzFwvhKtCwNqGgTlxnnDKpv0nL9S9R2bPc0CZfajN7pJcPZMmnkNHlpBHItw6rgO8S9S6hnSCpzsSKZHx1Kl9HazW8cOoopkaV9Du4zpgbk6XI2BDMjE9h6+ouBcHVHRfdQkhUsonGOhg6AdfSAwB0jA+FSpLXhbXHvLNamYENrMq/WUBVbGrTqCgANjIHnQWcGs0uHiK1/iIPzk/5UfrFbfxEH5yf8qBjRS0+JbXIHvNvk9vpk8u/2qz+sVt/EQfnJ/yoGNFLv1itv4iD85P+VH6xW38RB+cn/KgY0VHTiEbAEOhBGQQ4IIPYg57UUFai4Nw3WMGMtqO3PJ36QQV146dsKRtnbGaYrbxpJarFjQDKBg5A6TkZ+ea08Q8FxTMGdnPU7HZcsHOSpbGoKBgYB7KvoK8nh0dtLbZfccxS7tgnKlt+y5ySdhQWPFGKxHIGAIIIO4IOQa9UGMUYrNFBjFGKxrHavVBjFGKzRQYxRis0UHiRwoJPYbn7qrE/tAg0lowWUKW1Myxr22wHOs/cppzx/iHJgd8lSBhSFzhmOlTvtjURknYDc0ovH0Q8ya8fJTVpXk4bYZVFKfSajsB55HbNApHtBluGRLSNGDAs8oWaZIwpxpdEjRtZPYZ8j6YpfNxa9WR3fiEYTWqrGsWqTrcafo2hRuodOCxAJOW2o4XYSXRJitIxayAozSSLC7AalBRbTO2n98A7gjanNv4eZoxHNBPKigpolvFYEZHcqAzqcfb8u4FBr8Z3Kz2pEby8+P7CSyQT9syEKgOogDONLDAOKgxkSKUt7mQyhFcare4Z1VxsXAk0urYPdCDTDi1myQvL7pCAq6NM0rOcOdDsSpKpHpOSRk6c7DtWu8t1heOEWsNtCg6rjR9H+zBGkxspAyCp5hH2e+1Ao4ldXtqEmheOWJptFzEbd4lQkMcFW1FUwVXOM4Kk5yTUnw94mkijkWRkt0jLOFNtPJoV2dt20xDRqyFI1DsM+VMeIR3CxRx2ohlZrh1LBAyKOQ7IXzq0dYRTkk42B3AHiXi90tykcdoY0SVUd44jvEudslcaGJLDSenGDgmgq6zR3d373d3ESW6plNQxKQ4Gr6gxCAFUd2OCerPbosXjW0JAEucjY6Hx8vq9z6Un4Rxmed0U2CRhmfW8iMoCosDAgFPrHmuuCcZjO9Wx+GRMMGOMg9wUXH+lAj4XdXV2shYe6pqKIDGxlK4/aKzFQM5yMocfGl/iHw5LCRJZxhsAKI0SNZB2yRLIcjOME9xserGKuoFBNBTOF39rNCHuC8cjdLQyXErOuTjSUOkknPbSQRjBIp6nH7ZAF1iNQMDUjIgAGwBZQo2Hb4U2oIoNcFwrjKMGHqpBH4itmKr3H4ltFN1Hpi0leaMYWRWZUwwBHUMgq252xg5xTm14hHISEdX07NpYHHnvjttQSMUYrNFBjFGKzRQYxUTifEFgjLsrsAQMIhZjkgDAHz3PYDepZNVHjfiaV51tLX6KZ8/SzRPpUJ1MVVk0yqVBGVcYLLQSPCkJdpJpI8uzHTM2MlCzYjVSzGMIAFIzucnvmrNilPAPDaWofSzu0jand2JJP3k+p/E03oMYoIrNYNBztBsPlRWU7CigbXnhKVnVo5eV1OzEO+RqPSFGdJ6QM58wcDevN7wZsW6z/wB5IEpMXSEZtLHILjOcHHUcfAVDEvFjqH1WMkgXCR8sJ9gkltRA8tstkk4xUu8t7qdrQM5tmLO5K4MgwGOggdGnGnzOcdt6Bzw7isK6YQjW+3SjRcseWykDQe/ZSabK4PY5pLdW9wNmWK6iOMoVCMCD3AbKP8iV7d6SWl7BBdjnSi1kbKrbohWJgxHLDuF5ckmDnpOQWI3AoHnHOPtAwURZUjPNdisSnVjDlUYjbByQBv3749R8DMgBmmlkJwWVXKRZwMhVTBK57BiT6k0rvrGZGkaeXXET0MbprcJq2KkIMHGwBzvvkZ7ng28UPJDHFpTHM1CcSrrLFXXpGhewOF9TnBzQOD4atv8Asx5znOnqz66vreXrWDwCIAhTKgOfq3EqgfEAPgU0NcX8ceIpnupohK4iRtIUHSNgM5xud896ha3DDodn6C+uyerrO20bzLpMnLQ//nOuM5DSxN+IdDjFarbiOskQ38Mh2wHRGOfT6Nk2PyzXEsUYqn10+T6X/wAvTb6Tn8P7d3L3rdIFsn/7CXcH0xH0kH1y5A+Ne34XcPu10yHOwiiQKMZ78wOzeWdwNu1cOtuJyx/s5ZE8ulyP9DTu09od7Gf22sejqD/pg1OM0eLFl9Gc9fctE/k6rJwedc8q6Yag2TKgkIY7hkxpwAdtG64OwFaYeBSodaG0Dnvi00g99tSyavv3qocN9rrbCeEH/FGd/wDKx/3q28I8dWlwQFkCMfsydJ+7Ox+41OL1nxcjUdmarT870nbzjnH5K54n4XdRHnRoQh3litbidWdyQNQEceRtnOxGQM+tMuE+JOVGEWO4lwCzu8jyYzuAHKl+2dmVSPSrirZrNTc5ynxf48vfcTPHbRRxNJyjzCZHO7BsoVAC7AA75z8q2eA/EjzxLLJPoCKQYWeQiSRcqMtIpCIV0nCliCc7ZxV78V8DF3aSwHGXXpJ8mG6H7mArj3sw8Ttw+7e1uMokjaGyccuVdgT8D2J+RrZjxRkwzw+9H6K5tw2h2DwrPI9uGljSJizYRANAUHCld9wQM5IUn0FY8R28riIQ6wwmiZmV9ICLIhlDdQLBo9S4wfu704U1hpQCASMntv3+VY1im2NvxEyQNO+AsrGVI+WoKGNh+8daB8HfDAE7EgYuanaqv4h8ItcXAlWTQDGYn88qVlA0jHSdUmdSsvbBztiDF4NuBEUF5IrBYVVUmk0qkYjEo3yQXKHqwcaiPXIXfNabu0SVSrqGU9wfgcj+dVCXwletKpN6/KGgMoeQFggj7lcYY6XywI1atwMU68OcPmto2FxPzidGGYnYiJFk3c/alV3x5aqCLbPNb3Lroka10Jyz1yMGwdWCSTp+BOdhjvTuw4pFMMxOr474O6n0YHdT8CKrHF+MJNMRb3OmaEFWhLNGXIORpWTCOSdtwQQwwy9y04RY81o7qRkd9J0FIygAbbct1k4HY7DJ2OxoHcqZGNvvGRVD4dwJluEaKON2t2EbTBCobOOYGJn3wrt2Q9Z27EVf6SzubecHflTththhJcDSc9wHAx5jUB21Ggcis1gGlviLiZggd0MfMxiJXJ0vIfqJ07nJ223oGeagXnGUjcR4d3IzpRGYgHO5wMKNjuSM4qOnD53QCS4IyOrlxqpz56WJbAz8M/GplhwuOEEICNR1MSxZmOMZZmJLHAA3PlQKeLvJcxNELecK+xYzLDt81LOAe31exNRvDfg0wSGR5nYZLRwBjyYmKlWZc4JYqSCcAdTYUE1aapPEIrtb9maWUQMPojEjyBMBciSNU04Jz31NnfIG1Bds1nNVHmRMoUTX9w2M4QurHOcaiioqH4Er2FN/D9tKisshbTq+jEja5Qvch3BIbqJAOScYyaBvWDWaxQc8TsKKE7Cigkf2hynIW26tboqFmDHQcDcKVyMgsCdsinUHFedLaty3UHmEEjC7KwA3OdWBnBFRW8fRL3jnChmUkoRjSekkEZ616lHmPwqYvFUlnttOf+oexxgKVyG+qe2e9BYKwVrNFBV7+aZ7lW91lMdvqIJMZV9WFLRBXLa1XOAy7hmHScZn2HieF2ZGbkupA5cpCPhlDKQpPYg/iCDuDU+/4jHCmuV1Re2WPmewHqT6Deqvd+IHulZLazeVXAzLNEFhZcAglZCpbvkDHrt6haLi/RI2lZhoRSxYbgBRknb0ArhPjUsL53CMscuJVypywcd8nAHrjJxkZ32HUU8FSSW3KmnOcliqDEeWbXIGC6deSWH2QM7AEZphwnwrBbW3Jb6VdRdjL1ZZjlj1Z0jPYeXx71C9eKNm7Q6ydJl44/FwVXfGSoPyO/8APb+dZa4x3Vvw/wDRrulx4JsZhnkpvvlCV3G32DSHiHskiIJhldD5BgGH+xqicMvrMPpBp7crTavxiJctVwRkHIrNbvFPg64tz1LoOraQbo2/qPP5jNLbK91dLbMDjfbJx5f+qr4dnaw66t7beE9JjpP8SmUVkCgKfTyz92cZ+Wahu3zavSTngvjC5tcCOQlB9hupfu8x9xroHAPahDLhZxyH9e8Z+/y+/wDGuUcls4wc/KvLLjORjGx+HzqyuWa+LkazsrSannMcM+ccv+vo2KYMAVIIPYg5B+RFcz9q/s7acG7t1zKo+lQd5FA2KjzYAdvMfEVU+D+JLizb6NyozujbqfmD2+YxXTPDftFgucJJ9DIdgGPSx/wt/sa26fU8FotD4zX9h5tPHFHer5x4fgpngj2t6IDBdHLop5Mh7MQDpSQ+Rzgavx9a6ZwnhMY+lcrNO2NcuAdwOyd9CjfCj798mqV499lC3Oqe00pMd3QnCSbeXkrZ+4+eKoPh/wAZ3nC3NuwKoGBaNoxqXsOnONiB9+xzXRthrn7+Hr4w4EWmnKz6KxSeTwtAOeY15UlwCJJUOJd/MMc4wdwO3wpD4c9pUVxgHqO2SncZA+tEx1jGcHRrGx3pZ4x9pjWV1HoHOheMlo2BjZWDEAqWXODkZyCNtsGscYrzbh25rOKNtz3hPC4pLm4yTKsfLVHEjZUrHokjLgglgV1MASOoZAOam3fhsqcwvgblopgZombHScO2pGB81O+TkHbEDwjxJLl1uIUQCSL6cxtmPmhgQAcDWwDNlsbbAkmrdVcxtySU1LSzSCG5eMFsKqxLIWUSOADGiO2nIJxjAxjJA07Wbhd+sibDSVOlk80I+yfu3HqCD51lODwiXmiNBJjTq0jVjfz+OTn1pbxiJop47lEYgBkmCDLMmMx9JI1aGJO2WAJx3NeB9Wq5tlkRkdQysCGUjIIPcEVpseKxTZ5bqxU4YA7qfRlO6nY9xUugSrDdQqQmidV+rrYrIVz9XIBUkDYMe+2fM1m2R5rhZnjaNI0Kor6dWtyNZIUkYCqoBz5tTmjFAUUUUBWMVmigxis0UUEW9sVkKai40MHGl2XJH72gjUv+E5FbhIM4yMjy8/hVU9oTRSW0icyQSwjnIIiQQ6gmPWQCoBIP1vn5Ck3BZoFmiubbojfQtyyzL0Y1RIrRAkaTJuZSWPx8wGxBsPlRWId1BG4IH+lFA5SThYZSFtwQ8gVuXgaw2JerGM6h67427UwxGJLYRBQgMuAowB0nOB/5ZqN+pdqDuCctkqX2YgDAI7EAeXx3zW1OExwzWoRRkcxdR3cjSTgudzuSd6BzBKxLArpAOFOQdQx3wO2+29eeI2zSRsiSGJmGA4GWXPcjO2cdvSpNFAr4Z4fjhQrmSXLay00hkYtjAPXsNvJQBTPTWaKAqBxz9hJ8v9xU+oXGUJgkwCTpJAG5ON8AeZONqCt+A5mM16CxIWSIKCThc28ZOB5ZJztVxxXKeG+JJ4GkaPh/EQZSrP8A3XO6oEGMtt0gV0bgF+89vHLJE0LuuWjb6ynJ2Ow38/voN19YJMhSRQ6t3BG1cN8aeB/cp+gkwydUZO5VhnKn1wD3713ylnHuCJdQtE/Y9j5gjsR8jUL14odDs/WezZYm3OvjH7vne1v1LDqAdW7Z/dO+PUEA0xF3/h2GAoz2QYOn8QD+PrUfxN4aaCR45AA675H1WHcEevw8x2qHw1GCYY6vQ5zkeVYrY6z1fe4p9dkjijiiY3i0eX3m0l/qzlRlhg+n1sitfvbBmYbFsfEbDA2PpsR6YrRRVcY6x4OhOnxzymHuaXUcnvgA/HCgZ/lUW9D6fo8ah5EDf4b9q30VZERHRO2KJx+rjlG23I38G+0u5gKo5M0WkYVjllwSCA3de3Y5FdG974dxZNEiqX8lfplX/wAGG5+4muQqoHYAVrnuSmMAk+RGdvTcDb7qupmtWd4fOarsHBbFvadrecR+y38f9iTx5ktrhNC74l6SoHnrG22++B2rmN+7B8GXmKpxsSVPxXVg4+6r7Ze0qZU5dzi5hwVaKVAC47g6sEnceea6F4S4hwu6XTDBbo/cxmOPVv5jvq7dxXYw9ozttfnL4nVdmZMHPrHnH+8nGPCHjS44e+YmyhPVEx6G9O3ZsdiP59q7n4R9o1tfAKp5c3nE56tv3T2b7t/hTv8AV+2/h4PyU/8AVV3xD4Ps4o9cdgssoIEawroOo9izKV0qO5Ynb515mzYsvWu0+bHWtq+K23F2kYy7Kg7ZZgBn5k1ri4nE+dMiMRudLqcD7jVOk8M3Sw895PeLsJgJq0RR9I1LEdDMe2M7F/M+dQeAvwpV5onW4kUaZA3UNWTqblHITdGbPYKD5ViWmPFvEEXvET28MjSyOic5cIjoJFDg5Yc0adQXpPmV2BIu61Sruydo3lurVbgGUMnKk1MiBwsPK0KG2HWSCD1P5Uw8F3U7G5WZJkRZTyTMSX0HupJJzhgSCCRpZdyQaCzUVivMkoAJJwB3J7UHuitcE6uoZSGU9iCCD8iK2UBRRRQFYbtWaKCjcK8OyLayW3u6xCbVzZGlGQHdiApTLy6VY4Llc5xsDgafDHiCF55zOcPllUlomiWPmdMatGdyGyTkeR32NX1lzVJv+GSoQkziC3aVQGtwECAEGLUQAyE45ZbLDqGw8ggWSqI0CY0BQFx204GnHwxRRbJpRV3OFAyxyxwO7E7k+prNA3n8BBmzzm3kaQsV+k6woIDqVGMrnJUnONxjeZbcKMMtqGkaRhzAT2UkqzE6ckA5NLrzhPEWZgJsBnYh0kwEUhcDQQc75wPLffemNqk4kteeV1fSalAyQxUn6+cEacDGkfOgsdFYzRmgzRWM1nNAUVis0BiiiigKxRmqn4j9oUVjMI7iKdVYZSVVDI2242bIIO2MfHzqVazedq83kzEdWzx74ejuLZnbKtECysBk9jkH/D5n5ZrnvEPZpdw7IomUdihGcD1U4/lmrx/aFw+7heNblEMiFAJAUwXUgfWwNvnUbgntXspNMbMYmACksMIGAwQCCdsjYnyqF8E784mJdLR9sZtHERSYmPKXMbzhssRxJHIh/wASkf61GBr6FteIQzA8uSOUeel1b8cE1puPDttJnVBEc7E8tc/jiqJwfe+gxelG8f5MfylwCiu3Tez6xb/oAY/dZh/oahP7KrMnP0w+Ak7fiKj6mzdX0l0s+9W0fhH8uPUV1/8Asps/Wb8wf8ajXPsmttyJZlA8sqf9VrycVo5rI9I9HPLn8v7cgSxMsugAuWwNI3OAufwya2vwh7Z9UmhGiOrCODINJBC9OrSRjbP3bCrzw26htVYxK+WOBrWMu2HK5yrjA2Oxx50xhuUeRDyCrTEEFY11MpHVzGO64xvjvtjNZfX7Ts5Op1sZLTwRG3Pr1ndZeEcSvp2idoUhhbLMG/aBdHSNnOGLEE5UYA9abcc4pyI9fTksqDU2lcuwGWbyAGSflSXxf4wPD1t1WEzPM/LA1aRsucasHrY9Kr5n0xXvgngWFAJLhTcXBwzvM5lAcEt9GH6UAJIBUDYCupHON3yc9Xnjfh24ni6p9TnAKKzwR4Jy4zGS+ewySekEAKWyNnD/AAFAja5AJH2z0hVOkEDUB1P3P7RmJzuasuahcT45BbrqmljiH+JgM/Idz91SiJnlDzolnCr8APIeX3VQeJ+2mziJVUndxkEcvRgjyOsgj8Kjcc9t1tGCLeN528ieiP47nqP4ffXOr2a+4zMXEQbSO6IFRAN+pz3+8k1v0+k3niyxtHx2UXyeFVn4r7dZWBEECRnOzOxc4/8AEYGfvNbfCvhy94s63HEJZDbfWVM6RLv2CrgBMjvjJ8qrHs18FG/uNTj+7xYMh/ePdUHz7n4fOvoiOMAYAwBsPh6VZqbY8HcxRz8Z6vKRa/OzFvAqKFUBVUYAAwAB2AA7CtlFFctoFFFFAUUVhqBU/E5TK6RxKyx4DFpdJJZQw0gK3Tg9zjft2qNxA3UycrkIgkOln5wbSueptOgZyAQB6kZrfwiQma5LAqwkC4/wiNdDf/LJPw7d80xurtY0LuwVV3JJwAPnQUFBsKK18PlLxRuRgsisR6EqCRvg/iKKCfccfvea4jjkZdbBFaBl2AXZm5eMA6hnO+QQWwaqni7xHxf3iPlQyoACY9NvqY5BD5yrbgDGPv8AMVcbnx6ElZBEsgVtIKTAswwCpRdAydyCAdsfHZjbcVE8tsyq2G5hDY6CMFRhvMnGcVZivFLbzG/xRtG7lf60cf8A3br/AOkP6VY/Wjj/AO7df/SH9Ku76aNNava4+zqh6ufNwn9aOP8A7t1/9If0q8/2g8ahOJFkydxzLTBx8NKrtXeNNJ4PFVu0ssWshotWvKkDoKhyD2OC6j7xT2qs9ccHq583IB7W+KJ1OiaR3DW7KD8M5GK2/wBud7/2bf8Ayv8A8667N4itsLmWNtWggBgciRgqHv2J7VC4V4ss50VlZF1gFA4UMwYuFwMk76GOO+2+KRqMPjjj5vOC31nL/wC3O9/7Nv8A5X/50f253v8A2bf/ACv/AM67aLZP3V/yis+6p+6v+UU9owfZ/m94LebhUntY4pJkoqhWzjTblsfInOcfHNK/EVxxa5iLXaXBii6yXhEar5Z+quTvj76+jFQDYbfKkfi7wyb6EQGQxxlw0mFyzKu4UE7L1YOcHtUqaulbRMUiEZxzMdXzfwng01zII4I2kb0A7D1Y9gPiaY8S8HS20/LmXqJAwD079mDHuu+Cfh8K+iuCeHYLSPlwRrGvc47sfVidyfnS/wAZeE0vIcdpEB5bfE+R+B2+Xeo6rXZMn0fJRlwW4O71cUt4pYBqjDR7Nur6WwrBSDjfdiMD76sdj4y4jA6xl9ffpkGQdIycMVBOwO4NVnjdzPE0iSDSSQHUjsy9u3kR+OxrEXFWduZ0awTuFwG1AjOPipr57izb7zLm8Vcccdd/mv1r7WLgnHu8cnbGgt9/kf8AarFbe0I/9S0nT1K4fH3Agn8Kp1jiKGIwJq5n123OCFzvpGe+3wr3JxecZxATuR2bsHVQe2+VJb7q7eLSzNd5s8pq80c93UuHcYinGY3Deo7MP/JTuPvFSZ49Sketcsu+KiMlpOiNDnWdS4AGQc+fVtj/AFpfc+06GIZE7SkDbRqBO/owCjbfv91StpZ6N+LXWtG/C6EvhRAxIjiBOCTjc4OR2HkaJora0IkmZFbJ0gDLEnvpA3OcdgK5Pf8AtilYDlo+PIu+e+Psp/7qvycSvr44zKwYlTjpH1dWCf8AxycZ7VVj7IrE8Uz822+vy2jbbZ1ninji1uJIW1iOK3l5rSSoBqKqyqsKnqZjkjUB0g+pGI3GfbhbpkW8TzH95uhP55Y/gKqHhX2ZPds8byiNIsayqBjqYbqDkDYee/btXRuDeyOxgA1RmdvWU5H3KML/AK1p4dNj96ZtP3Ksd75K7w5zce0Tit+dFuGUHbTbxkn73OSPnkVJ4X7HL25bmXUixZ3JZjJKf5/6nzrtttZJGoVEVFHYKAB+ArcBSdZNeWKsV/VZGP607qNwX2PWMGC6tcMPOQ9P+RcD8c1cfcVEZRAEXBUBQABkY2A2qTRWS+S953tO62KxHQr8N+H47K3SCMbINz5sftMfiT/68qaUUVGZmZ3l6KKKK8BRRRQFBrBNeDMN9xt337fP0oKz4ksbct0KnvkhXQygGVTqQcz/AMUCgkttgY88H1Bwa6GnUY3YEEu1xMyFg2dQhwFHqEzscb7Zqf4aiDRtN3M7tIW36l1ERYz9kRhcfj504oOdQg6Rnc4GT2ycenlWaynYVigsT+MrVHKMHRlLA6oiuNIBJ6gM5BB2ztv5GtzcRjkuLbQyk/SHTkasBSucd8ZHetKWViWA1RsdbEKZy3WD19Jc5IJ3GNifKt62scclqsQUIvMCgbgDQcjPzzQPKKKKBRxfxLFbOizalV1d+ZtoURLqfVvq7HbAPpSK1ksJ2nijV25w96kdUfqIlIxqIzkSQ/UO22MHJFWS+4DDMSZYxISpTqJICsMMAM4GR3I3qNPw1ImRooNbn6ItrxiMtli5duoAkkDc5J7ZoKdwy+4ZoiKiZI9Ik7llUWPLlUy8stpZdY2OD5EdszrReFrJHy5GSWCJdG8gZY4lkAHUu+Ud9iMkYI8jTWx4VY3CELGCSGLq+oS4lXltzAx14ZYwu+xCDHYYZ3XhuCRmZ41YuAH3PVp+rkA4yPJu49aCCnj6xI2nBGM50SYAwGOTowMKcn0HfGDVhBpGvgqzCleQmk5yN99S6Wzk+a7U8FBmiiigKwRWaKCh+0vwpBLC9y8otzGvU+jUG7BQR3JzgDHrXC4uIAE4zkb48j6j7+49Dn1r6l4rwuO4iaGVQ8bjDA+fmO3Yg75FUviXsWsJE+jV4nByGDu3zBBbcfh/tU61wzHfid2XJp62np1cm4Z41eHGgZTuVY7fHHoa3XHiq6n2jl0Zz0gBMDH75OP5iurcU8AWULRlbdOXI6xyIAc6mOI5EPcEMcMAQCpJ+yK1cQ9kcJGYZXjPo2GX/Yj8a111VcVdsdPnLHbSWpHcrEuMycNeRyZpSxGD3L4ySWGScZHfbI371Ki4VCPra5PgSFH8snt8RV9sPZazTyxGdQUKsfozurr0su+CNSsvwKn4U6b2VW0SapbiXAxnAUA5OAANJO/bbJrNbW6m3Tkpti1VunKHO7K9SL9nBAMeZTU3+Zjmn0l6rktGWYzGMooBJSWMjC4HbUuT8g29Wa18D8Pd9K+8s4TmBG1IWUEDbWi9ycdxUbw/aX0EjtHYQwIABj68jZwwBYyjVjUQSh2KnpORiFMuXfvTunh0Wbi788ll8Fh0EkTRRLpYlnjmD5kZiWVxpVlYLp9RggZq1VU+BcagEkjvG1vJMyh9Rbls65UbkDQ+TghgpO3fvVjtb9JC4U55baG2OzAAkbjcjI7VF161isREJNFFFEhRRRQFFFFAUUUUBRRRQQ+K8OE8ZQvImcHVG5RwQcjBHx8u1IOEcFS4MrtqaB5AwBfPPaPoaSUDYodC6U+rgZx1Ypt4gkbSkSkgzuItQbSVBDM7A/vaFbGPMimFtbrGiooCqoCqB2AAwAPkKD2iADAGAOwFZNZrBoOeJ2FFCdhRQOpfAcTsS7s2pi7YRF1E9tRC5wB0jGNsDyqRBwdYJrUAsxAkXUzHJ6S2SB05ye4FROK+FJpCAkpQa5SW5r6gsjFtIGO4zscjTjA27J73jbwtCJZJhJG0qMESNhkJq1AyDIVtYUZPljFB0WikfDYZZolk94mXUN1McOVIJBBwhBwQRkHFSv0ZL/FS/lxf06BlWMUsfh0oGfeZT/8Azh/p1Up/Frgga7lWA1MrR2/lzNaBsAal06j3z2G5GAtl74fWS5huNcivCGUBWwrhsbOPMDH86a1UvDfFjeh2iuJwqHSS0UI6t9Sjo7rjf5j1p1+jJf4qX8uL+nQM6KWHhsv8VJ+XF/TqsXniR00YmuNTKz6DFAGISURFckABixz3IAU58qC9UVUuAcXN28qR3E6mEgPqihGCd1+x5jP4Gnf6Ml/ipfy4v6dAyopYeGy/xUv5cX9Oq3xDjssfaS5+syfs7fqZJNGkDG2s7Bj0jUue9Bd6Kp3h/jvvkjpHcTgoAzao4dsnA7IfPP4U+/Rkv8VL+XF/ToN/EuHCZQMlWVg6MACVYdiAwIPcjB8iaXx8YkgwLpABj9tHkxZH74xqiyN98r36qknhkv8AFS/lxf06rXFOPyRDAluS2qRB9Fb9420jIIGznZTnbIJxQWG6hMume2eMuFKgnqjkUnOliu43GQRnBzse1aTY3MroZmiWNHD6IwxYlclQzuBkZwThVO2O1Vngpt7y4eNdYkQapNVvBgHUQNWlCrNuSDv371aLLw68S6UuZQuchdERC/BcpsPh2Hlig9cGYyTXEuBp1iFCN9Swg5Y7f9x3XHbp+NOMVW4/BKLssrgZJwFjAGTk4ATAGfIbUn4jxN7Nvdlmu5GVAysY4GG7fV1Mq5Kp1bnsO5NA0ueBNLdu0trAY2TRzRM4dlXdFkQAZGonbcDY5PYKLfw9eqxJiRdQVI1iv7gJBoABOCoGkqowApwcgjDHDHwzxo33MMVxcARkKS0UI3xkjZPLtTz9GS/xUn5cX9OggcP9/jESSLFNviSXmYbGe+AgBbG+AAOw+NP+YBgEgE9hnv8AKl/6Ml/ipPy4v6dVzxJfNBKqmSaSUIWiYQ25Cs+UVQWUYLYbzGynegu1FVDw9xk3byIlxODEAW1RQj62dGOjzAJ+GKe/oyX+Kl/Li/p0DKilv6Ml/ipfy4v6dJfEHFjaFFe5mLSBtIEcO5UbDdBuThR88nABNBbKKpfhzjzXTmIXEwkjXMmY4AAcLnGFPm3qe3erF+jJf4qX8uL+nQMqKW/oyX+Kl/Li/p0n49fyWujM1w+vV9SODbQhbcFQcHHfsPPFA18RqeTlWIZXQrj7TCRdKkeYJ2xTQVQuFcY99l93aa4EkWmSTMcAVXRiPsqc9a5G5G6771a/0ZL/ABUn5cX9OgZ1g0u/Rkv8VL+XF/TrVcWciKzNdS4UFj9HF2Ayf+n6UFSTsKK0QGXSv0ErbDfVEM7d9pMb0UHSiKg3HA4JDqkhjc5JyyAnLLpbuPNdqzRQSbW2WNFRFCIoCqoGAAOwAFbaKKApfJwK3YktDESdjlAcjXrwcjfr6vnWaKCRa2SR6uWipqJZtIxknuTjzNb6KKDBqHc8HhkTQ8SOhyNLKCOpgzbH1YA/MUUUG22sY4yxRFUt9YgAE7k7477sfxNSKKKDBqBPwKByS8SNqBVsjZg2dQYdiDqPf1NZooN1pw2KLJjRUyADpAGQowo29BsKk0UUBUGfgkEhBeGNiNRBZAcaxh+4+0O/rRRQe7XhUURzHGiHAXKqBsoAUbeQAA+4VLoooCoN3wSCVi8kMTsV0EsgJKg6gNx21b/OiigkW9miZ0KFz3wMZ3J/1J/Gt1FFAVCv+DQTftYo5MqU6kB6WxkbjscdqKKDbb2EaMWRFUtjUQACcZxnHpk/jUiiigK03Vokg0yKHXcYYZG6lTsfVSR8iaKKDxbcNijJKRohIAOlQNlGFG3kBUmiigKi3XDY5CDIisVBAyM7N9YY7EHHY0UUBa8Lijxy40TAwNKgbYUY28sIo+4VKoooCsEUUUCv9VLP+Fg/KX/1RRRQ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0" name="Picture 4" descr="http://www.crh.noaa.gov/images/gjt/Stories/Joe_Season_Outlook/image004.gif"/>
          <p:cNvPicPr>
            <a:picLocks noChangeAspect="1" noChangeArrowheads="1"/>
          </p:cNvPicPr>
          <p:nvPr/>
        </p:nvPicPr>
        <p:blipFill>
          <a:blip r:embed="rId2" cstate="email"/>
          <a:srcRect/>
          <a:stretch>
            <a:fillRect/>
          </a:stretch>
        </p:blipFill>
        <p:spPr bwMode="auto">
          <a:xfrm>
            <a:off x="1066800" y="1371600"/>
            <a:ext cx="6304011" cy="471487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
          <p:cNvSpPr>
            <a:spLocks noGrp="1" noChangeArrowheads="1"/>
          </p:cNvSpPr>
          <p:nvPr>
            <p:ph type="title"/>
          </p:nvPr>
        </p:nvSpPr>
        <p:spPr>
          <a:xfrm>
            <a:off x="892969" y="178594"/>
            <a:ext cx="7322344" cy="892969"/>
          </a:xfrm>
        </p:spPr>
        <p:txBody>
          <a:bodyPr/>
          <a:lstStyle/>
          <a:p>
            <a:pPr eaLnBrk="1" hangingPunct="1"/>
            <a:r>
              <a:rPr lang="en-US" sz="3400" b="1" dirty="0" smtClean="0">
                <a:latin typeface="Book Antiqua" pitchFamily="18" charset="0"/>
              </a:rPr>
              <a:t>Rain Shadows</a:t>
            </a:r>
          </a:p>
        </p:txBody>
      </p:sp>
      <p:pic>
        <p:nvPicPr>
          <p:cNvPr id="66563" name="Picture 7"/>
          <p:cNvPicPr>
            <a:picLocks noChangeAspect="1" noChangeArrowheads="1"/>
          </p:cNvPicPr>
          <p:nvPr/>
        </p:nvPicPr>
        <p:blipFill>
          <a:blip r:embed="rId2" cstate="email"/>
          <a:srcRect/>
          <a:stretch>
            <a:fillRect/>
          </a:stretch>
        </p:blipFill>
        <p:spPr bwMode="auto">
          <a:xfrm>
            <a:off x="1196578" y="1553766"/>
            <a:ext cx="6563320" cy="4316388"/>
          </a:xfrm>
          <a:prstGeom prst="rect">
            <a:avLst/>
          </a:prstGeom>
          <a:noFill/>
          <a:ln w="9525">
            <a:noFill/>
            <a:miter lim="800000"/>
            <a:headEnd/>
            <a:tailEnd/>
          </a:ln>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3" name="Picture 7"/>
          <p:cNvPicPr>
            <a:picLocks noChangeAspect="1" noChangeArrowheads="1"/>
          </p:cNvPicPr>
          <p:nvPr/>
        </p:nvPicPr>
        <p:blipFill>
          <a:blip r:embed="rId2" cstate="email"/>
          <a:srcRect/>
          <a:stretch>
            <a:fillRect/>
          </a:stretch>
        </p:blipFill>
        <p:spPr bwMode="auto">
          <a:xfrm>
            <a:off x="3581400" y="3352800"/>
            <a:ext cx="4709455" cy="3097188"/>
          </a:xfrm>
          <a:prstGeom prst="rect">
            <a:avLst/>
          </a:prstGeom>
          <a:noFill/>
          <a:ln w="9525">
            <a:noFill/>
            <a:miter lim="800000"/>
            <a:headEnd/>
            <a:tailEnd/>
          </a:ln>
        </p:spPr>
      </p:pic>
      <p:sp>
        <p:nvSpPr>
          <p:cNvPr id="5" name="Rectangle 4"/>
          <p:cNvSpPr/>
          <p:nvPr/>
        </p:nvSpPr>
        <p:spPr>
          <a:xfrm>
            <a:off x="533400" y="457200"/>
            <a:ext cx="7848600" cy="3041858"/>
          </a:xfrm>
          <a:prstGeom prst="rect">
            <a:avLst/>
          </a:prstGeom>
        </p:spPr>
        <p:txBody>
          <a:bodyPr wrap="square">
            <a:spAutoFit/>
          </a:bodyPr>
          <a:lstStyle/>
          <a:p>
            <a:pPr>
              <a:spcBef>
                <a:spcPts val="1916"/>
              </a:spcBef>
            </a:pPr>
            <a:r>
              <a:rPr lang="en-US" sz="2000" dirty="0" smtClean="0">
                <a:latin typeface="Book Antiqua" pitchFamily="18" charset="0"/>
              </a:rPr>
              <a:t>When air moving inland from the ocean that contains a large amount of water vapor meets the windward side of a mountain range (the side facing the wind), it rises and begins to experience adiabatic cooling.  </a:t>
            </a:r>
          </a:p>
          <a:p>
            <a:pPr>
              <a:spcBef>
                <a:spcPts val="1916"/>
              </a:spcBef>
            </a:pPr>
            <a:r>
              <a:rPr lang="en-US" sz="2000" dirty="0" smtClean="0">
                <a:latin typeface="Book Antiqua" pitchFamily="18" charset="0"/>
              </a:rPr>
              <a:t>Because water vapor condenses as air cools, clouds form and precipitation falls.</a:t>
            </a:r>
          </a:p>
          <a:p>
            <a:pPr>
              <a:spcBef>
                <a:spcPts val="1916"/>
              </a:spcBef>
            </a:pPr>
            <a:r>
              <a:rPr lang="en-US" sz="2000" dirty="0" smtClean="0">
                <a:latin typeface="Book Antiqua" pitchFamily="18" charset="0"/>
              </a:rPr>
              <a:t>The presence of the mountain range causes large amounts of precipitin to fall on its windward side. </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ChangeArrowheads="1"/>
          </p:cNvSpPr>
          <p:nvPr>
            <p:ph type="title"/>
          </p:nvPr>
        </p:nvSpPr>
        <p:spPr>
          <a:xfrm>
            <a:off x="892969" y="178594"/>
            <a:ext cx="7429500" cy="1000125"/>
          </a:xfrm>
        </p:spPr>
        <p:txBody>
          <a:bodyPr/>
          <a:lstStyle/>
          <a:p>
            <a:pPr eaLnBrk="1" hangingPunct="1"/>
            <a:r>
              <a:rPr lang="en-US" sz="3400" b="1" dirty="0" smtClean="0">
                <a:solidFill>
                  <a:schemeClr val="bg2"/>
                </a:solidFill>
                <a:latin typeface="Book Antiqua" pitchFamily="18" charset="0"/>
              </a:rPr>
              <a:t>Rain Shadows</a:t>
            </a:r>
          </a:p>
        </p:txBody>
      </p:sp>
      <p:sp>
        <p:nvSpPr>
          <p:cNvPr id="67587" name="Rectangle 2"/>
          <p:cNvSpPr>
            <a:spLocks noGrp="1" noChangeArrowheads="1"/>
          </p:cNvSpPr>
          <p:nvPr>
            <p:ph type="body" idx="1"/>
          </p:nvPr>
        </p:nvSpPr>
        <p:spPr>
          <a:xfrm>
            <a:off x="609600" y="685800"/>
            <a:ext cx="7875984" cy="3589734"/>
          </a:xfrm>
        </p:spPr>
        <p:txBody>
          <a:bodyPr>
            <a:normAutofit fontScale="25000" lnSpcReduction="20000"/>
          </a:bodyPr>
          <a:lstStyle/>
          <a:p>
            <a:pPr eaLnBrk="1" hangingPunct="1"/>
            <a:endParaRPr lang="en-US" dirty="0" smtClean="0">
              <a:solidFill>
                <a:schemeClr val="bg1"/>
              </a:solidFill>
              <a:latin typeface="Book Antiqua" pitchFamily="18" charset="0"/>
            </a:endParaRPr>
          </a:p>
          <a:p>
            <a:pPr>
              <a:spcBef>
                <a:spcPts val="1916"/>
              </a:spcBef>
            </a:pPr>
            <a:r>
              <a:rPr lang="en-US" sz="9600" dirty="0" smtClean="0">
                <a:latin typeface="Book Antiqua" pitchFamily="18" charset="0"/>
              </a:rPr>
              <a:t>The cold, dry air then travels to the other side of the mountain range (the leeward side), where it descends and experiences higher pressures, which cause adiabatic heating.</a:t>
            </a:r>
          </a:p>
          <a:p>
            <a:pPr>
              <a:spcBef>
                <a:spcPts val="1916"/>
              </a:spcBef>
            </a:pPr>
            <a:r>
              <a:rPr lang="en-US" sz="9600" dirty="0" smtClean="0">
                <a:latin typeface="Book Antiqua" pitchFamily="18" charset="0"/>
              </a:rPr>
              <a:t>  This air is now war and dry and process arid conditions on the leeward side forming the region called a rain shadow.</a:t>
            </a:r>
          </a:p>
        </p:txBody>
      </p:sp>
      <p:pic>
        <p:nvPicPr>
          <p:cNvPr id="5" name="Picture 7"/>
          <p:cNvPicPr>
            <a:picLocks noChangeAspect="1" noChangeArrowheads="1"/>
          </p:cNvPicPr>
          <p:nvPr/>
        </p:nvPicPr>
        <p:blipFill>
          <a:blip r:embed="rId2" cstate="email"/>
          <a:srcRect/>
          <a:stretch>
            <a:fillRect/>
          </a:stretch>
        </p:blipFill>
        <p:spPr bwMode="auto">
          <a:xfrm>
            <a:off x="3810000" y="3286202"/>
            <a:ext cx="4810720" cy="3163785"/>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
          <p:cNvSpPr>
            <a:spLocks noGrp="1" noChangeArrowheads="1"/>
          </p:cNvSpPr>
          <p:nvPr>
            <p:ph type="title"/>
          </p:nvPr>
        </p:nvSpPr>
        <p:spPr>
          <a:xfrm>
            <a:off x="892969" y="178594"/>
            <a:ext cx="7483078" cy="1482328"/>
          </a:xfrm>
        </p:spPr>
        <p:txBody>
          <a:bodyPr>
            <a:normAutofit fontScale="90000"/>
          </a:bodyPr>
          <a:lstStyle/>
          <a:p>
            <a:pPr eaLnBrk="1" hangingPunct="1"/>
            <a:r>
              <a:rPr lang="en-US" sz="3400" b="1" dirty="0" smtClean="0">
                <a:latin typeface="Book Antiqua" pitchFamily="18" charset="0"/>
              </a:rPr>
              <a:t>Variations in Climate Determine the Dominant Plant Growth Forms of Terrestrial Biomes</a:t>
            </a:r>
          </a:p>
        </p:txBody>
      </p:sp>
      <p:sp>
        <p:nvSpPr>
          <p:cNvPr id="68611" name="Rectangle 2"/>
          <p:cNvSpPr>
            <a:spLocks noGrp="1" noChangeArrowheads="1"/>
          </p:cNvSpPr>
          <p:nvPr>
            <p:ph type="body" idx="1"/>
          </p:nvPr>
        </p:nvSpPr>
        <p:spPr>
          <a:xfrm>
            <a:off x="982265" y="2089547"/>
            <a:ext cx="7358063" cy="4018359"/>
          </a:xfrm>
        </p:spPr>
        <p:txBody>
          <a:bodyPr>
            <a:normAutofit lnSpcReduction="10000"/>
          </a:bodyPr>
          <a:lstStyle/>
          <a:p>
            <a:pPr eaLnBrk="1" hangingPunct="1"/>
            <a:r>
              <a:rPr lang="en-US" sz="2800" dirty="0" smtClean="0">
                <a:latin typeface="Book Antiqua" pitchFamily="18" charset="0"/>
              </a:rPr>
              <a:t>Climate affects the distribution of species around the globe. </a:t>
            </a:r>
          </a:p>
          <a:p>
            <a:pPr>
              <a:spcBef>
                <a:spcPts val="2918"/>
              </a:spcBef>
            </a:pPr>
            <a:r>
              <a:rPr lang="en-US" sz="2800" dirty="0" smtClean="0">
                <a:latin typeface="Book Antiqua" pitchFamily="18" charset="0"/>
              </a:rPr>
              <a:t>Organisms possess distinct growth forms due to adaptations to local temperature and precipitin patterns.  </a:t>
            </a:r>
          </a:p>
          <a:p>
            <a:pPr>
              <a:spcBef>
                <a:spcPts val="2918"/>
              </a:spcBef>
            </a:pPr>
            <a:r>
              <a:rPr lang="en-US" sz="2800" dirty="0" smtClean="0">
                <a:latin typeface="Book Antiqua" pitchFamily="18" charset="0"/>
              </a:rPr>
              <a:t>Biomes- The presence of similar plant growth forms in areas possessing similar temperature and precipitation patterns</a:t>
            </a:r>
            <a:r>
              <a:rPr lang="en-US" sz="2800" dirty="0" smtClean="0">
                <a:solidFill>
                  <a:schemeClr val="bg1"/>
                </a:solidFill>
                <a:latin typeface="Book Antiqua" pitchFamily="18" charset="0"/>
              </a:rPr>
              <a:t>.</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Climatograms</a:t>
            </a:r>
            <a:endParaRPr lang="en-US" dirty="0"/>
          </a:p>
        </p:txBody>
      </p:sp>
      <p:sp>
        <p:nvSpPr>
          <p:cNvPr id="3" name="Content Placeholder 2"/>
          <p:cNvSpPr>
            <a:spLocks noGrp="1"/>
          </p:cNvSpPr>
          <p:nvPr>
            <p:ph idx="1"/>
          </p:nvPr>
        </p:nvSpPr>
        <p:spPr/>
        <p:txBody>
          <a:bodyPr/>
          <a:lstStyle/>
          <a:p>
            <a:endParaRPr lang="en-US"/>
          </a:p>
        </p:txBody>
      </p:sp>
      <p:pic>
        <p:nvPicPr>
          <p:cNvPr id="28674" name="Picture 2" descr="http://0.static.wix.com/media/401d1d_4ad974f66438f6efcc682abcbeb307e2.jpg_512"/>
          <p:cNvPicPr>
            <a:picLocks noChangeAspect="1" noChangeArrowheads="1"/>
          </p:cNvPicPr>
          <p:nvPr/>
        </p:nvPicPr>
        <p:blipFill>
          <a:blip r:embed="rId2" cstate="email"/>
          <a:srcRect/>
          <a:stretch>
            <a:fillRect/>
          </a:stretch>
        </p:blipFill>
        <p:spPr bwMode="auto">
          <a:xfrm>
            <a:off x="1295400" y="1371600"/>
            <a:ext cx="6629400" cy="4876801"/>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Climate Factors</a:t>
            </a:r>
          </a:p>
        </p:txBody>
      </p:sp>
      <p:sp>
        <p:nvSpPr>
          <p:cNvPr id="27651" name="Content Placeholder 2"/>
          <p:cNvSpPr>
            <a:spLocks noGrp="1"/>
          </p:cNvSpPr>
          <p:nvPr>
            <p:ph sz="half" idx="1"/>
          </p:nvPr>
        </p:nvSpPr>
        <p:spPr bwMode="auto">
          <a:noFill/>
          <a:ln>
            <a:miter lim="800000"/>
            <a:headEnd/>
            <a:tailEnd/>
          </a:ln>
        </p:spPr>
        <p:txBody>
          <a:bodyPr vert="horz" wrap="square" lIns="64291" tIns="32146" rIns="64291" bIns="32146" numCol="1" anchor="t" anchorCtr="0" compatLnSpc="1">
            <a:prstTxWarp prst="textNoShape">
              <a:avLst/>
            </a:prstTxWarp>
          </a:bodyPr>
          <a:lstStyle/>
          <a:p>
            <a:pPr>
              <a:buFont typeface="Lucida Grande" charset="0"/>
              <a:buNone/>
            </a:pPr>
            <a:r>
              <a:rPr lang="en-US" dirty="0" smtClean="0"/>
              <a:t>TEMPERATURE</a:t>
            </a:r>
          </a:p>
          <a:p>
            <a:r>
              <a:rPr lang="en-US" dirty="0" smtClean="0"/>
              <a:t>Latitude (distance from the equator)</a:t>
            </a:r>
          </a:p>
          <a:p>
            <a:r>
              <a:rPr lang="en-US" dirty="0" smtClean="0"/>
              <a:t>Altitude (elevation above sea level)</a:t>
            </a:r>
          </a:p>
          <a:p>
            <a:r>
              <a:rPr lang="en-US" dirty="0" smtClean="0"/>
              <a:t>Distance from the ocean</a:t>
            </a:r>
          </a:p>
        </p:txBody>
      </p:sp>
      <p:sp>
        <p:nvSpPr>
          <p:cNvPr id="27652" name="Content Placeholder 3"/>
          <p:cNvSpPr>
            <a:spLocks noGrp="1"/>
          </p:cNvSpPr>
          <p:nvPr>
            <p:ph sz="half" idx="2"/>
          </p:nvPr>
        </p:nvSpPr>
        <p:spPr bwMode="auto">
          <a:noFill/>
          <a:ln>
            <a:miter lim="800000"/>
            <a:headEnd/>
            <a:tailEnd/>
          </a:ln>
        </p:spPr>
        <p:txBody>
          <a:bodyPr vert="horz" wrap="square" lIns="64291" tIns="32146" rIns="64291" bIns="32146" numCol="1" anchor="t" anchorCtr="0" compatLnSpc="1">
            <a:prstTxWarp prst="textNoShape">
              <a:avLst/>
            </a:prstTxWarp>
          </a:bodyPr>
          <a:lstStyle/>
          <a:p>
            <a:pPr>
              <a:buFont typeface="Lucida Grande" charset="0"/>
              <a:buNone/>
            </a:pPr>
            <a:r>
              <a:rPr lang="en-US" dirty="0" smtClean="0"/>
              <a:t>PRECIPITATION</a:t>
            </a:r>
          </a:p>
          <a:p>
            <a:r>
              <a:rPr lang="en-US" dirty="0" smtClean="0"/>
              <a:t>Prevailing Winds (most common wind direction)</a:t>
            </a:r>
          </a:p>
          <a:p>
            <a:r>
              <a:rPr lang="en-US" dirty="0" smtClean="0"/>
              <a:t>Topography (proximity to the mountains: windward or leeward side of the mountains)</a:t>
            </a:r>
          </a:p>
          <a:p>
            <a:endParaRPr lang="en-US" dirty="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austinwainsavannaproject.yolasite.com/resources/Climatogram_savanna.jpg"/>
          <p:cNvPicPr>
            <a:picLocks noChangeAspect="1" noChangeArrowheads="1"/>
          </p:cNvPicPr>
          <p:nvPr/>
        </p:nvPicPr>
        <p:blipFill>
          <a:blip r:embed="rId2" cstate="email"/>
          <a:srcRect/>
          <a:stretch>
            <a:fillRect/>
          </a:stretch>
        </p:blipFill>
        <p:spPr bwMode="auto">
          <a:xfrm>
            <a:off x="1143000" y="533400"/>
            <a:ext cx="7109804" cy="5486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How the convection currents move is caused by </a:t>
            </a:r>
          </a:p>
          <a:p>
            <a:pPr marL="522368" indent="-522368">
              <a:buFont typeface="+mj-lt"/>
              <a:buAutoNum type="arabicPeriod"/>
            </a:pPr>
            <a:r>
              <a:rPr lang="en-US" dirty="0" smtClean="0"/>
              <a:t>properties of air</a:t>
            </a:r>
          </a:p>
          <a:p>
            <a:pPr marL="522368" indent="-522368">
              <a:buFont typeface="+mj-lt"/>
              <a:buAutoNum type="arabicPeriod"/>
            </a:pPr>
            <a:r>
              <a:rPr lang="en-US" dirty="0" smtClean="0"/>
              <a:t>AND the </a:t>
            </a:r>
            <a:r>
              <a:rPr lang="en-US" dirty="0" err="1" smtClean="0"/>
              <a:t>Coriolis</a:t>
            </a:r>
            <a:r>
              <a:rPr lang="en-US" dirty="0" smtClean="0"/>
              <a:t> Effect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892969" y="178594"/>
            <a:ext cx="7108031" cy="946547"/>
          </a:xfrm>
        </p:spPr>
        <p:txBody>
          <a:bodyPr/>
          <a:lstStyle/>
          <a:p>
            <a:pPr eaLnBrk="1" hangingPunct="1"/>
            <a:r>
              <a:rPr lang="en-US" sz="3400" b="1" dirty="0" smtClean="0">
                <a:latin typeface="Book Antiqua" pitchFamily="18" charset="0"/>
              </a:rPr>
              <a:t>Atmospheric Convection Currents</a:t>
            </a:r>
          </a:p>
        </p:txBody>
      </p:sp>
      <p:sp>
        <p:nvSpPr>
          <p:cNvPr id="39939" name="Rectangle 2"/>
          <p:cNvSpPr>
            <a:spLocks noGrp="1" noChangeArrowheads="1"/>
          </p:cNvSpPr>
          <p:nvPr>
            <p:ph type="body" idx="1"/>
          </p:nvPr>
        </p:nvSpPr>
        <p:spPr>
          <a:xfrm>
            <a:off x="392906" y="1232297"/>
            <a:ext cx="8461995" cy="3107531"/>
          </a:xfrm>
        </p:spPr>
        <p:txBody>
          <a:bodyPr>
            <a:normAutofit/>
          </a:bodyPr>
          <a:lstStyle/>
          <a:p>
            <a:pPr eaLnBrk="1" hangingPunct="1"/>
            <a:r>
              <a:rPr lang="en-US" sz="2400" dirty="0" smtClean="0">
                <a:latin typeface="Book Antiqua" pitchFamily="18" charset="0"/>
              </a:rPr>
              <a:t>Air has 4 properties that determines its movement here are 2:</a:t>
            </a:r>
          </a:p>
          <a:p>
            <a:pPr marL="535762" lvl="1">
              <a:spcBef>
                <a:spcPts val="2443"/>
              </a:spcBef>
            </a:pPr>
            <a:r>
              <a:rPr lang="en-US" sz="2400" dirty="0" smtClean="0">
                <a:latin typeface="Book Antiqua" pitchFamily="18" charset="0"/>
              </a:rPr>
              <a:t>Density-  less dense air rises, denser air sinks. </a:t>
            </a:r>
          </a:p>
          <a:p>
            <a:pPr marL="535762" lvl="1">
              <a:spcBef>
                <a:spcPts val="2443"/>
              </a:spcBef>
            </a:pPr>
            <a:r>
              <a:rPr lang="en-US" sz="2400" dirty="0" smtClean="0">
                <a:latin typeface="Book Antiqua" pitchFamily="18" charset="0"/>
              </a:rPr>
              <a:t>Water vapor capacity- warm air has a higher capacity for water vapor than cold air.</a:t>
            </a:r>
          </a:p>
        </p:txBody>
      </p:sp>
      <p:pic>
        <p:nvPicPr>
          <p:cNvPr id="39941" name="Picture 5" descr="http://apollo.lsc.vsc.edu/classes/met130/notes/chapter4/graphics/esversust.gif"/>
          <p:cNvPicPr>
            <a:picLocks noChangeAspect="1" noChangeArrowheads="1"/>
          </p:cNvPicPr>
          <p:nvPr/>
        </p:nvPicPr>
        <p:blipFill>
          <a:blip r:embed="rId2" cstate="email"/>
          <a:srcRect/>
          <a:stretch>
            <a:fillRect/>
          </a:stretch>
        </p:blipFill>
        <p:spPr bwMode="auto">
          <a:xfrm>
            <a:off x="5911454" y="3583037"/>
            <a:ext cx="3060650" cy="3274963"/>
          </a:xfrm>
          <a:prstGeom prst="rect">
            <a:avLst/>
          </a:prstGeom>
          <a:noFill/>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Grp="1" noChangeArrowheads="1"/>
          </p:cNvSpPr>
          <p:nvPr>
            <p:ph type="title"/>
          </p:nvPr>
        </p:nvSpPr>
        <p:spPr>
          <a:xfrm>
            <a:off x="892969" y="178594"/>
            <a:ext cx="7108031" cy="946547"/>
          </a:xfrm>
        </p:spPr>
        <p:txBody>
          <a:bodyPr/>
          <a:lstStyle/>
          <a:p>
            <a:pPr eaLnBrk="1" hangingPunct="1"/>
            <a:r>
              <a:rPr lang="en-US" sz="3400" b="1" dirty="0" smtClean="0">
                <a:latin typeface="Book Antiqua" pitchFamily="18" charset="0"/>
              </a:rPr>
              <a:t>Atmospheric Convection Currents</a:t>
            </a:r>
          </a:p>
        </p:txBody>
      </p:sp>
      <p:sp>
        <p:nvSpPr>
          <p:cNvPr id="39939" name="Rectangle 2"/>
          <p:cNvSpPr>
            <a:spLocks noGrp="1" noChangeArrowheads="1"/>
          </p:cNvSpPr>
          <p:nvPr>
            <p:ph type="body" idx="1"/>
          </p:nvPr>
        </p:nvSpPr>
        <p:spPr>
          <a:xfrm>
            <a:off x="392906" y="1232297"/>
            <a:ext cx="8461995" cy="4621113"/>
          </a:xfrm>
        </p:spPr>
        <p:txBody>
          <a:bodyPr>
            <a:normAutofit/>
          </a:bodyPr>
          <a:lstStyle/>
          <a:p>
            <a:pPr eaLnBrk="1" hangingPunct="1"/>
            <a:r>
              <a:rPr lang="en-US" sz="2400" dirty="0" smtClean="0">
                <a:latin typeface="Book Antiqua" pitchFamily="18" charset="0"/>
              </a:rPr>
              <a:t>Air has 4 properties that determines its movement here are 2:</a:t>
            </a:r>
          </a:p>
          <a:p>
            <a:pPr marL="535762" lvl="1">
              <a:spcBef>
                <a:spcPts val="2443"/>
              </a:spcBef>
            </a:pPr>
            <a:r>
              <a:rPr lang="en-US" sz="2400" dirty="0" smtClean="0">
                <a:latin typeface="Book Antiqua" pitchFamily="18" charset="0"/>
              </a:rPr>
              <a:t>Adiabatic heating or cooling-  as air rises in the atmosphere its pressure decreases and the air expands.  Conversely, as air sinks, the pressure increases and the air decreases in volume.  </a:t>
            </a:r>
          </a:p>
          <a:p>
            <a:pPr marL="535762" lvl="1">
              <a:spcBef>
                <a:spcPts val="2443"/>
              </a:spcBef>
            </a:pPr>
            <a:r>
              <a:rPr lang="en-US" sz="2400" dirty="0" smtClean="0">
                <a:latin typeface="Book Antiqua" pitchFamily="18" charset="0"/>
              </a:rPr>
              <a:t>Latent heat release- when water vapor in the atmosphere condenses into liquid water and energy is released</a:t>
            </a:r>
            <a:r>
              <a:rPr lang="en-US" sz="2400" dirty="0" smtClean="0">
                <a:solidFill>
                  <a:schemeClr val="bg1"/>
                </a:solidFill>
                <a:latin typeface="Book Antiqua" pitchFamily="18" charset="0"/>
              </a:rPr>
              <a:t>.  </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892969" y="178594"/>
            <a:ext cx="7322344" cy="1107281"/>
          </a:xfrm>
        </p:spPr>
        <p:txBody>
          <a:bodyPr/>
          <a:lstStyle/>
          <a:p>
            <a:pPr eaLnBrk="1" hangingPunct="1"/>
            <a:r>
              <a:rPr lang="en-US" sz="3400" b="1" dirty="0" smtClean="0">
                <a:latin typeface="Book Antiqua" pitchFamily="18" charset="0"/>
              </a:rPr>
              <a:t>Formation of Convection Currents</a:t>
            </a:r>
          </a:p>
        </p:txBody>
      </p:sp>
      <p:pic>
        <p:nvPicPr>
          <p:cNvPr id="40963" name="Picture 7"/>
          <p:cNvPicPr>
            <a:picLocks noChangeAspect="1" noChangeArrowheads="1"/>
          </p:cNvPicPr>
          <p:nvPr/>
        </p:nvPicPr>
        <p:blipFill>
          <a:blip r:embed="rId2" cstate="email"/>
          <a:srcRect/>
          <a:stretch>
            <a:fillRect/>
          </a:stretch>
        </p:blipFill>
        <p:spPr bwMode="auto">
          <a:xfrm>
            <a:off x="1678781" y="1178719"/>
            <a:ext cx="5625703" cy="5122292"/>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892969" y="178594"/>
            <a:ext cx="7429500" cy="1053703"/>
          </a:xfrm>
        </p:spPr>
        <p:txBody>
          <a:bodyPr/>
          <a:lstStyle/>
          <a:p>
            <a:pPr eaLnBrk="1" hangingPunct="1"/>
            <a:r>
              <a:rPr lang="en-US" sz="3400" b="1" dirty="0" smtClean="0">
                <a:latin typeface="Book Antiqua" pitchFamily="18" charset="0"/>
              </a:rPr>
              <a:t>Formation of Convection Currents</a:t>
            </a:r>
          </a:p>
        </p:txBody>
      </p:sp>
      <p:sp>
        <p:nvSpPr>
          <p:cNvPr id="41987" name="Rectangle 2"/>
          <p:cNvSpPr>
            <a:spLocks noGrp="1" noChangeArrowheads="1"/>
          </p:cNvSpPr>
          <p:nvPr>
            <p:ph type="body" idx="1"/>
          </p:nvPr>
        </p:nvSpPr>
        <p:spPr>
          <a:xfrm>
            <a:off x="457200" y="1752600"/>
            <a:ext cx="7358063" cy="4018359"/>
          </a:xfrm>
        </p:spPr>
        <p:txBody>
          <a:bodyPr/>
          <a:lstStyle/>
          <a:p>
            <a:pPr eaLnBrk="1" hangingPunct="1"/>
            <a:r>
              <a:rPr lang="en-US" dirty="0" smtClean="0">
                <a:latin typeface="Book Antiqua" pitchFamily="18" charset="0"/>
              </a:rPr>
              <a:t>Atmospheric convection currents are global patterns of air movement that are initiated by the unequal heating of Earth</a:t>
            </a:r>
            <a:r>
              <a:rPr lang="en-US" dirty="0" smtClean="0">
                <a:latin typeface="Book Antiqua" pitchFamily="18" charset="0"/>
              </a:rPr>
              <a:t>.</a:t>
            </a:r>
          </a:p>
          <a:p>
            <a:pPr lvl="1"/>
            <a:r>
              <a:rPr lang="en-US" dirty="0" smtClean="0">
                <a:latin typeface="Book Antiqua" pitchFamily="18" charset="0"/>
              </a:rPr>
              <a:t>WIND DIRECTION</a:t>
            </a:r>
            <a:endParaRPr lang="en-US" dirty="0" smtClean="0">
              <a:latin typeface="Book Antiqua" pitchFamily="18" charset="0"/>
            </a:endParaRPr>
          </a:p>
        </p:txBody>
      </p:sp>
      <p:pic>
        <p:nvPicPr>
          <p:cNvPr id="41988" name="Picture 6"/>
          <p:cNvPicPr>
            <a:picLocks noChangeAspect="1" noChangeArrowheads="1"/>
          </p:cNvPicPr>
          <p:nvPr/>
        </p:nvPicPr>
        <p:blipFill>
          <a:blip r:embed="rId2" cstate="email"/>
          <a:srcRect/>
          <a:stretch>
            <a:fillRect/>
          </a:stretch>
        </p:blipFill>
        <p:spPr bwMode="auto">
          <a:xfrm>
            <a:off x="5029200" y="3373189"/>
            <a:ext cx="3233663" cy="3484811"/>
          </a:xfrm>
          <a:prstGeom prst="rect">
            <a:avLst/>
          </a:prstGeom>
          <a:noFill/>
          <a:ln w="9525">
            <a:noFill/>
            <a:miter lim="800000"/>
            <a:headEnd/>
            <a:tailEnd/>
          </a:ln>
        </p:spPr>
      </p:pic>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TotalTime>
  <Words>1206</Words>
  <Application>Microsoft Office PowerPoint</Application>
  <PresentationFormat>On-screen Show (4:3)</PresentationFormat>
  <Paragraphs>110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Warm-Up   24SEP2014</vt:lpstr>
      <vt:lpstr>Slide 2</vt:lpstr>
      <vt:lpstr>Slide 3</vt:lpstr>
      <vt:lpstr>Climate Factors</vt:lpstr>
      <vt:lpstr>Slide 5</vt:lpstr>
      <vt:lpstr>Atmospheric Convection Currents</vt:lpstr>
      <vt:lpstr>Atmospheric Convection Currents</vt:lpstr>
      <vt:lpstr>Formation of Convection Currents</vt:lpstr>
      <vt:lpstr>Formation of Convection Currents</vt:lpstr>
      <vt:lpstr>Formation of Convection Currents</vt:lpstr>
      <vt:lpstr>Slide 11</vt:lpstr>
      <vt:lpstr>Slide 12</vt:lpstr>
      <vt:lpstr>Earth's Rotation and the Coriolis Effect</vt:lpstr>
      <vt:lpstr>Slide 14</vt:lpstr>
      <vt:lpstr>Earth's Rotation and the Coriolis Effect</vt:lpstr>
      <vt:lpstr>Slide 16</vt:lpstr>
      <vt:lpstr>Climate Factors</vt:lpstr>
      <vt:lpstr>Climate Factors</vt:lpstr>
      <vt:lpstr>Slide 19</vt:lpstr>
      <vt:lpstr>Variations in Climate Determine the Dominant Plant Growth Forms of Terrestrial Biomes</vt:lpstr>
      <vt:lpstr>Slide 21</vt:lpstr>
      <vt:lpstr>Ocean Currents</vt:lpstr>
      <vt:lpstr>Slide 23</vt:lpstr>
      <vt:lpstr>Upwelling</vt:lpstr>
      <vt:lpstr>Slide 25</vt:lpstr>
      <vt:lpstr>Thermohaline Circulation</vt:lpstr>
      <vt:lpstr>Thermohaline Circulation</vt:lpstr>
      <vt:lpstr>Thermohaline Circulation</vt:lpstr>
      <vt:lpstr>Climate Factors</vt:lpstr>
      <vt:lpstr>Heat Transport</vt:lpstr>
      <vt:lpstr>Slide 31</vt:lpstr>
      <vt:lpstr>El Nino-Southern Oscillation </vt:lpstr>
      <vt:lpstr>El Nino-Southern Oscillation </vt:lpstr>
      <vt:lpstr>Slide 34</vt:lpstr>
      <vt:lpstr>Rain Shadows</vt:lpstr>
      <vt:lpstr>Slide 36</vt:lpstr>
      <vt:lpstr>Rain Shadows</vt:lpstr>
      <vt:lpstr>Variations in Climate Determine the Dominant Plant Growth Forms of Terrestrial Biomes</vt:lpstr>
      <vt:lpstr>Climatograms</vt:lpstr>
      <vt:lpstr>Slide 40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   29SEP2014</dc:title>
  <dc:creator>Mandi Leigh</dc:creator>
  <cp:lastModifiedBy>mandi leigh</cp:lastModifiedBy>
  <cp:revision>8</cp:revision>
  <dcterms:created xsi:type="dcterms:W3CDTF">2006-08-16T00:00:00Z</dcterms:created>
  <dcterms:modified xsi:type="dcterms:W3CDTF">2015-09-24T15:14:52Z</dcterms:modified>
</cp:coreProperties>
</file>