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62" r:id="rId5"/>
    <p:sldId id="258" r:id="rId6"/>
    <p:sldId id="259" r:id="rId7"/>
    <p:sldId id="260" r:id="rId8"/>
    <p:sldId id="261" r:id="rId9"/>
    <p:sldId id="263" r:id="rId10"/>
    <p:sldId id="264" r:id="rId11"/>
    <p:sldId id="266" r:id="rId12"/>
    <p:sldId id="267" r:id="rId13"/>
    <p:sldId id="265" r:id="rId14"/>
    <p:sldId id="268" r:id="rId15"/>
    <p:sldId id="269" r:id="rId16"/>
    <p:sldId id="273" r:id="rId17"/>
    <p:sldId id="274" r:id="rId18"/>
    <p:sldId id="281" r:id="rId19"/>
    <p:sldId id="276" r:id="rId20"/>
    <p:sldId id="275" r:id="rId21"/>
    <p:sldId id="296" r:id="rId22"/>
    <p:sldId id="292" r:id="rId23"/>
    <p:sldId id="293" r:id="rId24"/>
    <p:sldId id="294" r:id="rId25"/>
    <p:sldId id="283" r:id="rId26"/>
    <p:sldId id="284" r:id="rId27"/>
    <p:sldId id="277" r:id="rId28"/>
    <p:sldId id="278" r:id="rId29"/>
    <p:sldId id="285" r:id="rId30"/>
    <p:sldId id="295" r:id="rId31"/>
    <p:sldId id="282" r:id="rId32"/>
    <p:sldId id="289" r:id="rId33"/>
    <p:sldId id="290" r:id="rId34"/>
    <p:sldId id="291" r:id="rId35"/>
    <p:sldId id="302" r:id="rId36"/>
    <p:sldId id="297" r:id="rId37"/>
    <p:sldId id="298" r:id="rId38"/>
    <p:sldId id="299" r:id="rId39"/>
    <p:sldId id="303" r:id="rId40"/>
    <p:sldId id="304" r:id="rId41"/>
    <p:sldId id="300" r:id="rId42"/>
    <p:sldId id="305" r:id="rId43"/>
    <p:sldId id="307" r:id="rId44"/>
    <p:sldId id="306" r:id="rId45"/>
    <p:sldId id="301" r:id="rId46"/>
    <p:sldId id="30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PTT		21SEP2015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Through what water cycle process will a water molecule travel from a lake to an animal? (the more steps, the better)</a:t>
            </a:r>
          </a:p>
          <a:p>
            <a:pPr marL="514350" indent="-514350">
              <a:buFontTx/>
              <a:buAutoNum type="arabicPeriod"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4" name="Picture 2" descr="http://msttpagotech.pbworks.com/f/1340766419/water_cycle%20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244457"/>
            <a:ext cx="4876800" cy="361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morning-earth.org/Graphic-E/BIOSPHERE/Bios-Place-Images/watershedreg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2" descr="http://static.trunity.net/files/202501_202600/202548/arkansasriver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063875"/>
            <a:ext cx="64008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Page 2	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Color the Main Stem in all three pictures</a:t>
            </a:r>
          </a:p>
          <a:p>
            <a:r>
              <a:rPr lang="en-US" smtClean="0">
                <a:ea typeface="ＭＳ Ｐゴシック" pitchFamily="34" charset="-128"/>
              </a:rPr>
              <a:t>Color all primary tributaries</a:t>
            </a:r>
          </a:p>
          <a:p>
            <a:r>
              <a:rPr lang="en-US" smtClean="0">
                <a:ea typeface="ＭＳ Ｐゴシック" pitchFamily="34" charset="-128"/>
              </a:rPr>
              <a:t>Color the secondary tributaries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Page 3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Outline the watershed by putting dots near the end of each trubutairy</a:t>
            </a:r>
          </a:p>
          <a:p>
            <a:r>
              <a:rPr lang="en-US" smtClean="0">
                <a:ea typeface="ＭＳ Ｐゴシック" pitchFamily="34" charset="-128"/>
              </a:rPr>
              <a:t>Connect the dots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Page 1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US watersheds</a:t>
            </a:r>
          </a:p>
        </p:txBody>
      </p:sp>
      <p:pic>
        <p:nvPicPr>
          <p:cNvPr id="51204" name="Picture 2" descr="http://www.nwf.org/~/media/Content/Maps%20Graphs%20and%20Charts/Wildlife/AmericasGreatWatersWatershedMap032511479x366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590800"/>
            <a:ext cx="45624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Page 4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Color the red, blue, green, and orange river their respective colors.  </a:t>
            </a:r>
          </a:p>
          <a:p>
            <a:r>
              <a:rPr lang="en-US" smtClean="0">
                <a:ea typeface="ＭＳ Ｐゴシック" pitchFamily="34" charset="-128"/>
              </a:rPr>
              <a:t>Draw the watershed for each river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msttpagotech.pbworks.com/f/1340766419/water_cycle%20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3525"/>
            <a:ext cx="8610600" cy="63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47800" y="9906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47244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5052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30480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23622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0" y="28194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0" y="25146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95800" y="5334000"/>
            <a:ext cx="1905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4343400"/>
            <a:ext cx="838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22SEP2015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to page 4 in your watershed packet, and separate the watersheds using your knowledge from yesterday.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encrypted-tbn2.gstatic.com/images?q=tbn:ANd9GcSwjGU2z7a2gLnzwpIUWfUSz82SW9DfrlpwU7ycWaxZTZ3Z2D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56388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381000" y="51816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An </a:t>
            </a:r>
            <a:r>
              <a:rPr lang="en-US" sz="2400" dirty="0"/>
              <a:t>area of land that is drained by a river and its tributaries </a:t>
            </a:r>
            <a:r>
              <a:rPr lang="en-US" sz="2400" dirty="0" smtClean="0"/>
              <a:t>to the same outlet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Watersheds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be able to visualize where the water is landing in the watershed and where the common outlet 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msttpagotech.pbworks.com/f/1340766419/water_cycle%20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3525"/>
            <a:ext cx="8610600" cy="63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47800" y="9906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47244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5052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30480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23622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0" y="28194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0" y="25146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95800" y="5334000"/>
            <a:ext cx="1905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4343400"/>
            <a:ext cx="838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arthquake.usgs.gov/learn/kids/coloring/xse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01535"/>
            <a:ext cx="6596330" cy="6356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contour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Contour lines never cross</a:t>
            </a:r>
          </a:p>
        </p:txBody>
      </p:sp>
      <p:pic>
        <p:nvPicPr>
          <p:cNvPr id="3074" name="Picture 2" descr="http://www.ontrack-media.net/science8/s8m3l9imag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67000"/>
            <a:ext cx="5638800" cy="3734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contour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Contour lines never cross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Circles are formed at the top of hills</a:t>
            </a:r>
          </a:p>
        </p:txBody>
      </p:sp>
      <p:pic>
        <p:nvPicPr>
          <p:cNvPr id="41986" name="Picture 2" descr="http://www.ontrack-media.net/science8/s8m3l9imag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124200"/>
            <a:ext cx="4832476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contour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Contour lines never cross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Circles are formed at the top of hills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Lines that cross a stream or valley are “V” shaped, the point uphill</a:t>
            </a:r>
          </a:p>
        </p:txBody>
      </p:sp>
      <p:pic>
        <p:nvPicPr>
          <p:cNvPr id="4" name="Picture 2" descr="http://www.ontrack-media.net/science8/s8m3l9imag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830106"/>
            <a:ext cx="4572000" cy="3027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contour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Contour lines never cross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Circles are formed at the top of hills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Lines that cross a stream or valley are “V” shaped, the point uphill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closer together the lines the steeper the hill.</a:t>
            </a:r>
            <a:endParaRPr lang="en-US" dirty="0"/>
          </a:p>
        </p:txBody>
      </p:sp>
      <p:pic>
        <p:nvPicPr>
          <p:cNvPr id="4" name="Picture 2" descr="http://www.ontrack-media.net/science8/s8m3l9imag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082431"/>
            <a:ext cx="4191000" cy="2775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www.skidmore.edu/~jthomas/fairlysimpleexercises/Pictures/topo/top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647700"/>
            <a:ext cx="4940011" cy="621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the side profile for this map</a:t>
            </a:r>
            <a:endParaRPr lang="en-US" dirty="0"/>
          </a:p>
        </p:txBody>
      </p:sp>
      <p:pic>
        <p:nvPicPr>
          <p:cNvPr id="39938" name="Picture 2" descr="http://raider.mountunion.edu/~mcnaugma/Topographic%20Maps/contou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14600"/>
            <a:ext cx="60864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Match the topographic map with the profile…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s://s-media-cache-ak0.pinimg.com/originals/00/40/62/004062c82397b34ec3a2de14134a3a2d.gif"/>
          <p:cNvPicPr>
            <a:picLocks noChangeAspect="1" noChangeArrowheads="1"/>
          </p:cNvPicPr>
          <p:nvPr/>
        </p:nvPicPr>
        <p:blipFill>
          <a:blip r:embed="rId2" cstate="print"/>
          <a:srcRect t="23813"/>
          <a:stretch>
            <a:fillRect/>
          </a:stretch>
        </p:blipFill>
        <p:spPr bwMode="auto">
          <a:xfrm>
            <a:off x="2438400" y="1752600"/>
            <a:ext cx="4901804" cy="4826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the following…</a:t>
            </a:r>
            <a:endParaRPr lang="en-US" dirty="0"/>
          </a:p>
        </p:txBody>
      </p:sp>
      <p:pic>
        <p:nvPicPr>
          <p:cNvPr id="4100" name="Picture 4" descr="http://training.nwcg.gov/courses/ffm/images/stories/ch5/5_3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5943600" cy="3304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the following…</a:t>
            </a:r>
            <a:endParaRPr lang="en-US" dirty="0"/>
          </a:p>
        </p:txBody>
      </p:sp>
      <p:pic>
        <p:nvPicPr>
          <p:cNvPr id="4098" name="Picture 2" descr="http://www.ucmp.berkeley.edu/fosrec/images/MetzgerFi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715000" cy="446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your water come from?</a:t>
            </a:r>
            <a:endParaRPr lang="en-US" dirty="0"/>
          </a:p>
        </p:txBody>
      </p:sp>
      <p:pic>
        <p:nvPicPr>
          <p:cNvPr id="1026" name="Picture 2" descr="http://radio.weblogs.com/0101170/images/water/basinroundtab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086600" cy="5332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the following…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ontrack-media.net/science8/s8m3l9imag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213185" cy="41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www.compassdude.com/i/topo-examp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14717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 a watershed and draw the topographic map…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You must include a mountain and a river.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TURN THIS IN BY THE END OF CLASS!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23SEP2015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Create a topographic (birds eye view) map of the following watershed:</a:t>
            </a:r>
          </a:p>
          <a:p>
            <a:endParaRPr lang="en-US" dirty="0"/>
          </a:p>
        </p:txBody>
      </p:sp>
      <p:pic>
        <p:nvPicPr>
          <p:cNvPr id="6146" name="Picture 2" descr="http://www.summitpost.org/images/original/54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14600"/>
            <a:ext cx="5429250" cy="4076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msttpagotech.pbworks.com/f/1340766419/water_cycle%20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3525"/>
            <a:ext cx="8610600" cy="63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47800" y="9906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47244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5052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30480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23622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0" y="28194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0" y="25146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95800" y="5334000"/>
            <a:ext cx="1905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4343400"/>
            <a:ext cx="838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on the surface AND water underground</a:t>
            </a:r>
            <a:endParaRPr lang="en-US" dirty="0"/>
          </a:p>
        </p:txBody>
      </p:sp>
      <p:pic>
        <p:nvPicPr>
          <p:cNvPr id="5122" name="Picture 2" descr="http://www.cdc.gov/healthywater/images/drinking/wells/figure_wells_groundwater_usg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848600" cy="4534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env.gov.nl.ca/env/waterres/cycle/groundwater/Ground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067425" cy="5153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ground water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Aquifers provide water for most of the food grown in the US</a:t>
            </a:r>
          </a:p>
          <a:p>
            <a:r>
              <a:rPr lang="en-US" dirty="0" smtClean="0"/>
              <a:t>Ground water stores are decreasing</a:t>
            </a:r>
          </a:p>
          <a:p>
            <a:endParaRPr lang="en-US" dirty="0" smtClean="0"/>
          </a:p>
        </p:txBody>
      </p:sp>
      <p:pic>
        <p:nvPicPr>
          <p:cNvPr id="3074" name="Picture 2" descr="https://upload.wikimedia.org/wikipedia/commons/thumb/e/e7/Ogallala_changes_1980-1995.svg/2000px-Ogallala_changes_1980-1995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892" y="1752600"/>
            <a:ext cx="3646487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ground water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/>
          <a:lstStyle/>
          <a:p>
            <a:r>
              <a:rPr lang="en-US" dirty="0" smtClean="0"/>
              <a:t>Groundwater is becoming highly polluted by oil/gas drilling</a:t>
            </a:r>
          </a:p>
          <a:p>
            <a:r>
              <a:rPr lang="en-US" dirty="0" err="1" smtClean="0"/>
              <a:t>Fracking</a:t>
            </a:r>
            <a:r>
              <a:rPr lang="en-US" dirty="0" smtClean="0"/>
              <a:t> in particular</a:t>
            </a:r>
          </a:p>
          <a:p>
            <a:endParaRPr lang="en-US" dirty="0" smtClean="0"/>
          </a:p>
        </p:txBody>
      </p:sp>
      <p:pic>
        <p:nvPicPr>
          <p:cNvPr id="54274" name="Picture 2" descr="http://images.bwbx.io/cms/2012-07-12/feature_fracking29__03__1024x748b_g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329584"/>
            <a:ext cx="4599981" cy="3360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Water always flows downhill!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</a:rPr>
              <a:t>OR from high to low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</a:rPr>
              <a:t>High						Low</a:t>
            </a:r>
          </a:p>
        </p:txBody>
      </p:sp>
      <p:pic>
        <p:nvPicPr>
          <p:cNvPr id="48132" name="Picture 2" descr="http://health.hawaii.gov/cwb/files/2013/05/PRC_WatershedKaaawaVal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95600"/>
            <a:ext cx="88106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1600200" y="2286000"/>
            <a:ext cx="41910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fracking</a:t>
            </a:r>
            <a:r>
              <a:rPr lang="en-US" dirty="0" smtClean="0"/>
              <a:t> process…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http://8020vision.com/wp-content/uploads/2011/04/frac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6934200" cy="4368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nrdc.org/health/drilling/images/shale_g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6705599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Gasland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answer the questions on the worksheet as we go!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OAJ Due tomorrow!!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24SEP2015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surprised you the most about GASLAND so far?</a:t>
            </a:r>
          </a:p>
          <a:p>
            <a:r>
              <a:rPr lang="en-US" dirty="0" smtClean="0"/>
              <a:t>Based on what you have seen so far, do you want </a:t>
            </a:r>
            <a:r>
              <a:rPr lang="en-US" dirty="0" err="1" smtClean="0"/>
              <a:t>hydrolic</a:t>
            </a:r>
            <a:r>
              <a:rPr lang="en-US" dirty="0" smtClean="0"/>
              <a:t> fracturing (</a:t>
            </a:r>
            <a:r>
              <a:rPr lang="en-US" dirty="0" err="1" smtClean="0"/>
              <a:t>fracking</a:t>
            </a:r>
            <a:r>
              <a:rPr lang="en-US" dirty="0" smtClean="0"/>
              <a:t>) to happen in Aurora?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ater.clean.home.comcast.net/~water.clean/Aurora-Map-Vista-Peak-School-ev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43" y="1066800"/>
            <a:ext cx="8661603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On the back of your questions…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1.  What happens to the ground water near </a:t>
            </a:r>
            <a:r>
              <a:rPr lang="en-US" dirty="0" err="1" smtClean="0"/>
              <a:t>fracking</a:t>
            </a:r>
            <a:r>
              <a:rPr lang="en-US" dirty="0" smtClean="0"/>
              <a:t> sites?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2.  What happens to the biotic things near the </a:t>
            </a:r>
            <a:r>
              <a:rPr lang="en-US" dirty="0" err="1" smtClean="0"/>
              <a:t>fracking</a:t>
            </a:r>
            <a:r>
              <a:rPr lang="en-US" dirty="0" smtClean="0"/>
              <a:t> sites?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3.  Why might the oil and gas companies not want you to know these things?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4.  Do you want </a:t>
            </a:r>
            <a:r>
              <a:rPr lang="en-US" dirty="0" err="1" smtClean="0"/>
              <a:t>fracking</a:t>
            </a:r>
            <a:r>
              <a:rPr lang="en-US" dirty="0" smtClean="0"/>
              <a:t> to occur here in Aurora?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5.  Give 5 pieces of evidence either supporting or not supporting </a:t>
            </a:r>
            <a:r>
              <a:rPr lang="en-US" dirty="0" err="1" smtClean="0"/>
              <a:t>fracking</a:t>
            </a:r>
            <a:r>
              <a:rPr lang="en-US" dirty="0" smtClean="0"/>
              <a:t> in Aurora.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7" descr="http://image.shutterstock.com/display_pic_with_logo/264376/264376,1267082208,7/stock-vector-vector-illustration-of-cherry-tree-in-winter-47416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95400"/>
            <a:ext cx="327660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86400" cy="1143000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How are these similar?</a:t>
            </a:r>
          </a:p>
        </p:txBody>
      </p:sp>
      <p:pic>
        <p:nvPicPr>
          <p:cNvPr id="44036" name="Picture 5" descr="http://www.carolguze.com/images/organsystems/circulator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26670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9" descr="http://www.3200pecos.com/images/aerial/google_map_regional_roads_775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9450" y="685800"/>
            <a:ext cx="3384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1" descr="http://images.veer.com/stock-photos/River-delta-patterns-Columbia-River-DVP0517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86200"/>
            <a:ext cx="44862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encrypted-tbn2.gstatic.com/images?q=tbn:ANd9GcSwjGU2z7a2gLnzwpIUWfUSz82SW9DfrlpwU7ycWaxZTZ3Z2D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56388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457200" y="4876800"/>
            <a:ext cx="830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Also called a basin, drainage or catchment.  </a:t>
            </a:r>
          </a:p>
          <a:p>
            <a:r>
              <a:rPr lang="en-US" sz="2400"/>
              <a:t>An area of land that is drained by a river and its tributaries to a common outlet, which can be a closed basin, larger stream, or the ocean.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mass.gov/eea/images/dcr/watersupply/watershed/watershedex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4864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038600" y="1600200"/>
            <a:ext cx="914400" cy="9144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76600" y="1676400"/>
            <a:ext cx="2667000" cy="16764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81200" y="1447800"/>
            <a:ext cx="5105400" cy="3505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Watershed from space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47108" name="Picture 5" descr="http://devynba.weebly.com/uploads/1/9/1/7/19178091/5802587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5053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7" descr="http://files.abovetopsecret.com/images/member/8eef93998b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3100" y="2514600"/>
            <a:ext cx="46609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arnercnr.colostate.edu/~ellenw/front_range/Images/Hydroclimatology/3-GIS%20Annual%20and%20Monthly%20PPT%20Maps/Frontrange-Jun%20PPT%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6200"/>
            <a:ext cx="523875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561</Words>
  <Application>Microsoft Office PowerPoint</Application>
  <PresentationFormat>On-screen Show (4:3)</PresentationFormat>
  <Paragraphs>78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PTT  21SEP2015</vt:lpstr>
      <vt:lpstr>Slide 2</vt:lpstr>
      <vt:lpstr>Where does your water come from?</vt:lpstr>
      <vt:lpstr>Water always flows downhill!</vt:lpstr>
      <vt:lpstr>How are these similar?</vt:lpstr>
      <vt:lpstr>Slide 6</vt:lpstr>
      <vt:lpstr>Slide 7</vt:lpstr>
      <vt:lpstr>Watershed from space</vt:lpstr>
      <vt:lpstr>Slide 9</vt:lpstr>
      <vt:lpstr>Slide 10</vt:lpstr>
      <vt:lpstr>Page 2 </vt:lpstr>
      <vt:lpstr>Page 3</vt:lpstr>
      <vt:lpstr>Page 1</vt:lpstr>
      <vt:lpstr>Page 4</vt:lpstr>
      <vt:lpstr>Slide 15</vt:lpstr>
      <vt:lpstr>Slide 16</vt:lpstr>
      <vt:lpstr>PTT   22SEP2015</vt:lpstr>
      <vt:lpstr>Slide 18</vt:lpstr>
      <vt:lpstr>Mapping Watersheds</vt:lpstr>
      <vt:lpstr>Slide 20</vt:lpstr>
      <vt:lpstr>Rules for contour lines</vt:lpstr>
      <vt:lpstr>Rules for contour lines</vt:lpstr>
      <vt:lpstr>Rules for contour lines</vt:lpstr>
      <vt:lpstr>Rules for contour lines</vt:lpstr>
      <vt:lpstr>Slide 25</vt:lpstr>
      <vt:lpstr>Draw the side profile for this map</vt:lpstr>
      <vt:lpstr>Match the topographic map with the profile…</vt:lpstr>
      <vt:lpstr>Build the following…</vt:lpstr>
      <vt:lpstr>Build the following…</vt:lpstr>
      <vt:lpstr>Build the following… </vt:lpstr>
      <vt:lpstr>Slide 31</vt:lpstr>
      <vt:lpstr>Build a watershed and draw the topographic map…</vt:lpstr>
      <vt:lpstr>Slide 33</vt:lpstr>
      <vt:lpstr>PTT    23SEP2015</vt:lpstr>
      <vt:lpstr>Slide 35</vt:lpstr>
      <vt:lpstr>Water on the surface AND water underground</vt:lpstr>
      <vt:lpstr>Slide 37</vt:lpstr>
      <vt:lpstr>Why is ground water important?</vt:lpstr>
      <vt:lpstr>Why is ground water important?</vt:lpstr>
      <vt:lpstr>The fracking process…</vt:lpstr>
      <vt:lpstr>Slide 41</vt:lpstr>
      <vt:lpstr>Gasland…</vt:lpstr>
      <vt:lpstr>Slide 43</vt:lpstr>
      <vt:lpstr>PTT    24SEP2015</vt:lpstr>
      <vt:lpstr>Slide 45</vt:lpstr>
      <vt:lpstr>On the back of your questions…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PTT  21SEP2015</dc:title>
  <dc:creator>Mandi Leigh</dc:creator>
  <cp:lastModifiedBy>mandi leigh</cp:lastModifiedBy>
  <cp:revision>11</cp:revision>
  <dcterms:created xsi:type="dcterms:W3CDTF">2006-08-16T00:00:00Z</dcterms:created>
  <dcterms:modified xsi:type="dcterms:W3CDTF">2015-09-24T14:49:15Z</dcterms:modified>
</cp:coreProperties>
</file>