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Cambria" pitchFamily="18" charset="0"/>
      <p:regular r:id="rId14"/>
      <p:bold r:id="rId15"/>
      <p:italic r:id="rId16"/>
      <p:boldItalic r:id="rId17"/>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02"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pPr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education.nationalgeographic.com/encyclopedia/ice-ca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www.nwf.org/Wildlife/Wildlife-Library/Mammals/Polar-Bear.aspx" TargetMode="External"/><Relationship Id="rId5" Type="http://schemas.openxmlformats.org/officeDocument/2006/relationships/hyperlink" Target="http://www.earthonlinemedia.com/ebooks/tpe_3e/climate_systems/icecap.html" TargetMode="External"/><Relationship Id="rId4" Type="http://schemas.openxmlformats.org/officeDocument/2006/relationships/hyperlink" Target="http://scienceworldbiomes.weebly.com/polar-ice.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410825" y="116900"/>
            <a:ext cx="8520599" cy="681600"/>
          </a:xfrm>
          <a:prstGeom prst="rect">
            <a:avLst/>
          </a:prstGeom>
        </p:spPr>
        <p:txBody>
          <a:bodyPr lIns="91425" tIns="91425" rIns="91425" bIns="91425" anchor="b" anchorCtr="0">
            <a:noAutofit/>
          </a:bodyPr>
          <a:lstStyle/>
          <a:p>
            <a:pPr>
              <a:spcBef>
                <a:spcPts val="0"/>
              </a:spcBef>
              <a:buNone/>
            </a:pPr>
            <a:r>
              <a:rPr lang="en">
                <a:solidFill>
                  <a:srgbClr val="134F5C"/>
                </a:solidFill>
              </a:rPr>
              <a:t>Polar Ice-Caps</a:t>
            </a:r>
          </a:p>
        </p:txBody>
      </p:sp>
      <p:sp>
        <p:nvSpPr>
          <p:cNvPr id="51" name="Shape 51"/>
          <p:cNvSpPr txBox="1">
            <a:spLocks noGrp="1"/>
          </p:cNvSpPr>
          <p:nvPr>
            <p:ph type="subTitle" idx="1"/>
          </p:nvPr>
        </p:nvSpPr>
        <p:spPr>
          <a:xfrm>
            <a:off x="410825" y="681600"/>
            <a:ext cx="8520599" cy="792600"/>
          </a:xfrm>
          <a:prstGeom prst="rect">
            <a:avLst/>
          </a:prstGeom>
        </p:spPr>
        <p:txBody>
          <a:bodyPr lIns="91425" tIns="91425" rIns="91425" bIns="91425" anchor="t" anchorCtr="0">
            <a:noAutofit/>
          </a:bodyPr>
          <a:lstStyle/>
          <a:p>
            <a:pPr>
              <a:spcBef>
                <a:spcPts val="0"/>
              </a:spcBef>
              <a:buNone/>
            </a:pPr>
            <a:r>
              <a:rPr lang="en">
                <a:solidFill>
                  <a:srgbClr val="45818E"/>
                </a:solidFill>
              </a:rPr>
              <a:t>By: Presquila and Sena</a:t>
            </a:r>
          </a:p>
        </p:txBody>
      </p:sp>
      <p:pic>
        <p:nvPicPr>
          <p:cNvPr id="52" name="Shape 52"/>
          <p:cNvPicPr preferRelativeResize="0"/>
          <p:nvPr/>
        </p:nvPicPr>
        <p:blipFill>
          <a:blip r:embed="rId3">
            <a:alphaModFix/>
          </a:blip>
          <a:stretch>
            <a:fillRect/>
          </a:stretch>
        </p:blipFill>
        <p:spPr>
          <a:xfrm>
            <a:off x="929350" y="1173475"/>
            <a:ext cx="3088675" cy="2002249"/>
          </a:xfrm>
          <a:prstGeom prst="rect">
            <a:avLst/>
          </a:prstGeom>
          <a:noFill/>
          <a:ln>
            <a:noFill/>
          </a:ln>
        </p:spPr>
      </p:pic>
      <p:pic>
        <p:nvPicPr>
          <p:cNvPr id="53" name="Shape 53"/>
          <p:cNvPicPr preferRelativeResize="0"/>
          <p:nvPr/>
        </p:nvPicPr>
        <p:blipFill>
          <a:blip r:embed="rId4">
            <a:alphaModFix/>
          </a:blip>
          <a:stretch>
            <a:fillRect/>
          </a:stretch>
        </p:blipFill>
        <p:spPr>
          <a:xfrm>
            <a:off x="4018025" y="1173475"/>
            <a:ext cx="3209925" cy="2232925"/>
          </a:xfrm>
          <a:prstGeom prst="rect">
            <a:avLst/>
          </a:prstGeom>
          <a:noFill/>
          <a:ln>
            <a:noFill/>
          </a:ln>
        </p:spPr>
      </p:pic>
      <p:pic>
        <p:nvPicPr>
          <p:cNvPr id="54" name="Shape 54"/>
          <p:cNvPicPr preferRelativeResize="0"/>
          <p:nvPr/>
        </p:nvPicPr>
        <p:blipFill>
          <a:blip r:embed="rId5">
            <a:alphaModFix/>
          </a:blip>
          <a:stretch>
            <a:fillRect/>
          </a:stretch>
        </p:blipFill>
        <p:spPr>
          <a:xfrm>
            <a:off x="929350" y="3175725"/>
            <a:ext cx="3308174" cy="1743075"/>
          </a:xfrm>
          <a:prstGeom prst="rect">
            <a:avLst/>
          </a:prstGeom>
          <a:noFill/>
          <a:ln>
            <a:noFill/>
          </a:ln>
        </p:spPr>
      </p:pic>
      <p:pic>
        <p:nvPicPr>
          <p:cNvPr id="55" name="Shape 55"/>
          <p:cNvPicPr preferRelativeResize="0"/>
          <p:nvPr/>
        </p:nvPicPr>
        <p:blipFill>
          <a:blip r:embed="rId6">
            <a:alphaModFix/>
          </a:blip>
          <a:stretch>
            <a:fillRect/>
          </a:stretch>
        </p:blipFill>
        <p:spPr>
          <a:xfrm>
            <a:off x="4237525" y="3175725"/>
            <a:ext cx="3308175" cy="174307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solidFill>
                  <a:srgbClr val="3C78D8"/>
                </a:solidFill>
              </a:rPr>
              <a:t>Fun Facts</a:t>
            </a:r>
          </a:p>
        </p:txBody>
      </p:sp>
      <p:sp>
        <p:nvSpPr>
          <p:cNvPr id="115" name="Shape 11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If all the Ice was to melt in the Polar ice caps then the sea level would rise by 210ft. </a:t>
            </a:r>
          </a:p>
          <a:p>
            <a:pPr marL="457200" lvl="0" indent="-228600" rtl="0">
              <a:spcBef>
                <a:spcPts val="0"/>
              </a:spcBef>
            </a:pPr>
            <a:r>
              <a:rPr lang="en"/>
              <a:t>Antarctica is the only continent with no native species of ants. </a:t>
            </a:r>
          </a:p>
          <a:p>
            <a:pPr marL="457200" lvl="0" indent="-228600" rtl="0">
              <a:spcBef>
                <a:spcPts val="0"/>
              </a:spcBef>
            </a:pPr>
            <a:r>
              <a:rPr lang="en"/>
              <a:t>Snow falling on South Pole takes 100,000 years to flow to the coast of Antarctica. </a:t>
            </a:r>
          </a:p>
          <a:p>
            <a:pPr marL="457200" lvl="0" indent="-228600">
              <a:spcBef>
                <a:spcPts val="0"/>
              </a:spcBef>
            </a:pPr>
            <a:r>
              <a:rPr lang="en"/>
              <a:t>The Dry air in the Polar ice caps is very similar to the climate in Mars.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548725" y="87500"/>
            <a:ext cx="8520599" cy="572699"/>
          </a:xfrm>
          <a:prstGeom prst="rect">
            <a:avLst/>
          </a:prstGeom>
        </p:spPr>
        <p:txBody>
          <a:bodyPr lIns="91425" tIns="91425" rIns="91425" bIns="91425" anchor="t" anchorCtr="0">
            <a:noAutofit/>
          </a:bodyPr>
          <a:lstStyle/>
          <a:p>
            <a:pPr algn="ctr">
              <a:spcBef>
                <a:spcPts val="0"/>
              </a:spcBef>
              <a:buNone/>
            </a:pPr>
            <a:r>
              <a:rPr lang="en"/>
              <a:t>                                  Sources MLA format </a:t>
            </a:r>
          </a:p>
        </p:txBody>
      </p:sp>
      <p:sp>
        <p:nvSpPr>
          <p:cNvPr id="121" name="Shape 121"/>
          <p:cNvSpPr txBox="1">
            <a:spLocks noGrp="1"/>
          </p:cNvSpPr>
          <p:nvPr>
            <p:ph type="body" idx="1"/>
          </p:nvPr>
        </p:nvSpPr>
        <p:spPr>
          <a:xfrm>
            <a:off x="370750" y="627175"/>
            <a:ext cx="8520599" cy="4328999"/>
          </a:xfrm>
          <a:prstGeom prst="rect">
            <a:avLst/>
          </a:prstGeom>
        </p:spPr>
        <p:txBody>
          <a:bodyPr lIns="91425" tIns="91425" rIns="91425" bIns="91425" anchor="t" anchorCtr="0">
            <a:noAutofit/>
          </a:bodyPr>
          <a:lstStyle/>
          <a:p>
            <a:pPr rtl="0">
              <a:spcBef>
                <a:spcPts val="0"/>
              </a:spcBef>
              <a:buNone/>
            </a:pPr>
            <a:r>
              <a:rPr lang="en"/>
              <a:t>National Geographic, Ice cap. National Geographic Society. September 30, 2015. 1996-2015. </a:t>
            </a:r>
            <a:r>
              <a:rPr lang="en" u="sng">
                <a:solidFill>
                  <a:schemeClr val="hlink"/>
                </a:solidFill>
                <a:hlinkClick r:id="rId3"/>
              </a:rPr>
              <a:t>http://education.nationalgeographic.com/encyclopedia/ice-cap/</a:t>
            </a:r>
            <a:r>
              <a:rPr lang="en"/>
              <a:t> </a:t>
            </a:r>
          </a:p>
          <a:p>
            <a:pPr rtl="0">
              <a:spcBef>
                <a:spcPts val="0"/>
              </a:spcBef>
              <a:buNone/>
            </a:pPr>
            <a:r>
              <a:rPr lang="en"/>
              <a:t>Science Biome World, Polar Ice. Weebly. September 30, 2015. 2015. </a:t>
            </a:r>
            <a:r>
              <a:rPr lang="en" u="sng">
                <a:solidFill>
                  <a:schemeClr val="hlink"/>
                </a:solidFill>
                <a:hlinkClick r:id="rId4"/>
              </a:rPr>
              <a:t>http://scienceworldbiomes.weebly.com/polar-ice.html</a:t>
            </a:r>
          </a:p>
          <a:p>
            <a:pPr rtl="0">
              <a:spcBef>
                <a:spcPts val="0"/>
              </a:spcBef>
              <a:buNone/>
            </a:pPr>
            <a:r>
              <a:rPr lang="en"/>
              <a:t>The Physical Environment, Ice Cap Climate. Courtesy NOAA. September 30, 2015. 2003-2012. </a:t>
            </a:r>
            <a:r>
              <a:rPr lang="en" u="sng">
                <a:solidFill>
                  <a:schemeClr val="hlink"/>
                </a:solidFill>
                <a:hlinkClick r:id="rId5"/>
              </a:rPr>
              <a:t>http://www.earthonlinemedia.com/ebooks/tpe_3e/climate_systems/icecap.html</a:t>
            </a:r>
          </a:p>
          <a:p>
            <a:pPr rtl="0">
              <a:spcBef>
                <a:spcPts val="0"/>
              </a:spcBef>
              <a:buNone/>
            </a:pPr>
            <a:r>
              <a:rPr lang="en"/>
              <a:t>National Wildlife Federation, Polar Bear. National Wildlife Federation. September 30, 2015. 1996-2015. </a:t>
            </a:r>
            <a:r>
              <a:rPr lang="en" u="sng">
                <a:solidFill>
                  <a:schemeClr val="hlink"/>
                </a:solidFill>
                <a:hlinkClick r:id="rId6"/>
              </a:rPr>
              <a:t>https://www.nwf.org/Wildlife/Wildlife-Library/Mammals/Polar-Bear.aspx</a:t>
            </a:r>
          </a:p>
          <a:p>
            <a:pPr rtl="0">
              <a:spcBef>
                <a:spcPts val="0"/>
              </a:spcBef>
              <a:buNone/>
            </a:pPr>
            <a:endParaRPr/>
          </a:p>
          <a:p>
            <a:pP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9050" y="131325"/>
            <a:ext cx="8520599" cy="572699"/>
          </a:xfrm>
          <a:prstGeom prst="rect">
            <a:avLst/>
          </a:prstGeom>
        </p:spPr>
        <p:txBody>
          <a:bodyPr lIns="91425" tIns="91425" rIns="91425" bIns="91425" anchor="t" anchorCtr="0">
            <a:noAutofit/>
          </a:bodyPr>
          <a:lstStyle/>
          <a:p>
            <a:pPr>
              <a:spcBef>
                <a:spcPts val="0"/>
              </a:spcBef>
              <a:buNone/>
            </a:pPr>
            <a:r>
              <a:rPr lang="en">
                <a:solidFill>
                  <a:srgbClr val="134F5C"/>
                </a:solidFill>
              </a:rPr>
              <a:t>Polar Ice Biome</a:t>
            </a:r>
          </a:p>
        </p:txBody>
      </p:sp>
      <p:sp>
        <p:nvSpPr>
          <p:cNvPr id="61" name="Shape 61"/>
          <p:cNvSpPr txBox="1">
            <a:spLocks noGrp="1"/>
          </p:cNvSpPr>
          <p:nvPr>
            <p:ph type="body" idx="1"/>
          </p:nvPr>
        </p:nvSpPr>
        <p:spPr>
          <a:xfrm>
            <a:off x="49050" y="911725"/>
            <a:ext cx="5449499" cy="3416400"/>
          </a:xfrm>
          <a:prstGeom prst="rect">
            <a:avLst/>
          </a:prstGeom>
        </p:spPr>
        <p:txBody>
          <a:bodyPr lIns="91425" tIns="91425" rIns="91425" bIns="91425" anchor="t" anchorCtr="0">
            <a:noAutofit/>
          </a:bodyPr>
          <a:lstStyle/>
          <a:p>
            <a:pPr>
              <a:spcBef>
                <a:spcPts val="0"/>
              </a:spcBef>
              <a:buNone/>
            </a:pPr>
            <a:r>
              <a:rPr lang="en"/>
              <a:t>The Polar ice biome refers to the large amount of ice that surrounds the Polar Ice-caps. The Polar ice biome could be found in the Arctic and Antarctica. The Polar ice biome is the coldest Climate on Earth. The sun could shine on the land for 24 hours and the temperature still would not change. During winter there is no sunshine, therefor the temperature is lower than usual. Since the land is mostly made up of ice no plants can grow besides microscopic algae. Most animals live below the ice (in the ocean) and get their vegetation from the ocean. </a:t>
            </a:r>
          </a:p>
        </p:txBody>
      </p:sp>
      <p:pic>
        <p:nvPicPr>
          <p:cNvPr id="62" name="Shape 62"/>
          <p:cNvPicPr preferRelativeResize="0"/>
          <p:nvPr/>
        </p:nvPicPr>
        <p:blipFill>
          <a:blip r:embed="rId3">
            <a:alphaModFix/>
          </a:blip>
          <a:stretch>
            <a:fillRect/>
          </a:stretch>
        </p:blipFill>
        <p:spPr>
          <a:xfrm>
            <a:off x="5564225" y="1228100"/>
            <a:ext cx="3443600" cy="26775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solidFill>
                  <a:srgbClr val="134F5C"/>
                </a:solidFill>
              </a:rPr>
              <a:t>Average Monthly Precipitation and Temperature</a:t>
            </a:r>
          </a:p>
        </p:txBody>
      </p:sp>
      <p:sp>
        <p:nvSpPr>
          <p:cNvPr id="68" name="Shape 68"/>
          <p:cNvSpPr txBox="1">
            <a:spLocks noGrp="1"/>
          </p:cNvSpPr>
          <p:nvPr>
            <p:ph type="body" idx="1"/>
          </p:nvPr>
        </p:nvSpPr>
        <p:spPr>
          <a:xfrm>
            <a:off x="311700" y="1152475"/>
            <a:ext cx="3635399" cy="3416400"/>
          </a:xfrm>
          <a:prstGeom prst="rect">
            <a:avLst/>
          </a:prstGeom>
        </p:spPr>
        <p:txBody>
          <a:bodyPr lIns="91425" tIns="91425" rIns="91425" bIns="91425" anchor="t" anchorCtr="0">
            <a:noAutofit/>
          </a:bodyPr>
          <a:lstStyle/>
          <a:p>
            <a:pPr>
              <a:spcBef>
                <a:spcPts val="0"/>
              </a:spcBef>
              <a:buNone/>
            </a:pPr>
            <a:r>
              <a:rPr lang="en"/>
              <a:t>The temperature in the Polar Ice-caps is always below 0 degrees celsius. The annual temperature is -17 degrees celsius.The humidity levels are so low that the precipitation is very similar to most deserts. Only 7.8mm precipitation falls on the Polar ice caps. </a:t>
            </a:r>
          </a:p>
        </p:txBody>
      </p:sp>
      <p:pic>
        <p:nvPicPr>
          <p:cNvPr id="69" name="Shape 69"/>
          <p:cNvPicPr preferRelativeResize="0"/>
          <p:nvPr/>
        </p:nvPicPr>
        <p:blipFill>
          <a:blip r:embed="rId3">
            <a:alphaModFix/>
          </a:blip>
          <a:stretch>
            <a:fillRect/>
          </a:stretch>
        </p:blipFill>
        <p:spPr>
          <a:xfrm>
            <a:off x="4199925" y="1222000"/>
            <a:ext cx="4165600" cy="3111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44800" y="189675"/>
            <a:ext cx="8520599" cy="572699"/>
          </a:xfrm>
          <a:prstGeom prst="rect">
            <a:avLst/>
          </a:prstGeom>
        </p:spPr>
        <p:txBody>
          <a:bodyPr lIns="91425" tIns="91425" rIns="91425" bIns="91425" anchor="t" anchorCtr="0">
            <a:noAutofit/>
          </a:bodyPr>
          <a:lstStyle/>
          <a:p>
            <a:pPr algn="ctr">
              <a:spcBef>
                <a:spcPts val="0"/>
              </a:spcBef>
              <a:buNone/>
            </a:pPr>
            <a:r>
              <a:rPr lang="en">
                <a:solidFill>
                  <a:srgbClr val="134F5C"/>
                </a:solidFill>
              </a:rPr>
              <a:t>The Polar Ice Caps</a:t>
            </a:r>
          </a:p>
        </p:txBody>
      </p:sp>
      <p:sp>
        <p:nvSpPr>
          <p:cNvPr id="75" name="Shape 75"/>
          <p:cNvSpPr txBox="1">
            <a:spLocks noGrp="1"/>
          </p:cNvSpPr>
          <p:nvPr>
            <p:ph type="body" idx="1"/>
          </p:nvPr>
        </p:nvSpPr>
        <p:spPr>
          <a:xfrm>
            <a:off x="479500" y="3800825"/>
            <a:ext cx="8251200" cy="1177199"/>
          </a:xfrm>
          <a:prstGeom prst="rect">
            <a:avLst/>
          </a:prstGeom>
        </p:spPr>
        <p:txBody>
          <a:bodyPr lIns="91425" tIns="91425" rIns="91425" bIns="91425" anchor="t" anchorCtr="0">
            <a:noAutofit/>
          </a:bodyPr>
          <a:lstStyle/>
          <a:p>
            <a:pPr algn="ctr">
              <a:spcBef>
                <a:spcPts val="0"/>
              </a:spcBef>
              <a:buNone/>
            </a:pPr>
            <a:r>
              <a:rPr lang="en"/>
              <a:t>The Arctic is located on the North region on 60 degrees latitude. Antarctica is located on the South region on 60 degrees latitude. </a:t>
            </a:r>
          </a:p>
        </p:txBody>
      </p:sp>
      <p:pic>
        <p:nvPicPr>
          <p:cNvPr id="76" name="Shape 76"/>
          <p:cNvPicPr preferRelativeResize="0"/>
          <p:nvPr/>
        </p:nvPicPr>
        <p:blipFill>
          <a:blip r:embed="rId3">
            <a:alphaModFix/>
          </a:blip>
          <a:stretch>
            <a:fillRect/>
          </a:stretch>
        </p:blipFill>
        <p:spPr>
          <a:xfrm>
            <a:off x="449900" y="870625"/>
            <a:ext cx="3720850" cy="2589974"/>
          </a:xfrm>
          <a:prstGeom prst="rect">
            <a:avLst/>
          </a:prstGeom>
          <a:noFill/>
          <a:ln>
            <a:noFill/>
          </a:ln>
        </p:spPr>
      </p:pic>
      <p:pic>
        <p:nvPicPr>
          <p:cNvPr id="77" name="Shape 77"/>
          <p:cNvPicPr preferRelativeResize="0"/>
          <p:nvPr/>
        </p:nvPicPr>
        <p:blipFill>
          <a:blip r:embed="rId4">
            <a:alphaModFix/>
          </a:blip>
          <a:stretch>
            <a:fillRect/>
          </a:stretch>
        </p:blipFill>
        <p:spPr>
          <a:xfrm>
            <a:off x="4491750" y="929000"/>
            <a:ext cx="3662450" cy="25315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175075"/>
            <a:ext cx="8520599" cy="572699"/>
          </a:xfrm>
          <a:prstGeom prst="rect">
            <a:avLst/>
          </a:prstGeom>
        </p:spPr>
        <p:txBody>
          <a:bodyPr lIns="91425" tIns="91425" rIns="91425" bIns="91425" anchor="t" anchorCtr="0">
            <a:noAutofit/>
          </a:bodyPr>
          <a:lstStyle/>
          <a:p>
            <a:pPr algn="ctr">
              <a:spcBef>
                <a:spcPts val="0"/>
              </a:spcBef>
              <a:buNone/>
            </a:pPr>
            <a:r>
              <a:rPr lang="en">
                <a:solidFill>
                  <a:srgbClr val="134F5C"/>
                </a:solidFill>
              </a:rPr>
              <a:t>Food web</a:t>
            </a:r>
          </a:p>
        </p:txBody>
      </p:sp>
      <p:sp>
        <p:nvSpPr>
          <p:cNvPr id="83" name="Shape 83"/>
          <p:cNvSpPr txBox="1">
            <a:spLocks noGrp="1"/>
          </p:cNvSpPr>
          <p:nvPr>
            <p:ph type="body" idx="1"/>
          </p:nvPr>
        </p:nvSpPr>
        <p:spPr>
          <a:xfrm>
            <a:off x="4564725" y="1232725"/>
            <a:ext cx="3326699" cy="3416400"/>
          </a:xfrm>
          <a:prstGeom prst="rect">
            <a:avLst/>
          </a:prstGeom>
        </p:spPr>
        <p:txBody>
          <a:bodyPr lIns="91425" tIns="91425" rIns="91425" bIns="91425" anchor="t" anchorCtr="0">
            <a:noAutofit/>
          </a:bodyPr>
          <a:lstStyle/>
          <a:p>
            <a:pPr>
              <a:spcBef>
                <a:spcPts val="0"/>
              </a:spcBef>
              <a:buNone/>
            </a:pPr>
            <a:r>
              <a:rPr lang="en"/>
              <a:t>The common animals found in the Polar ice caps are; polar bears, seals, penguins, fish, whale, and  many more. But fish are a big part of the Polar ice caps food web. Most animals depend on it, since there are no plants around. They need the fish to get energy and other nutrients. </a:t>
            </a:r>
          </a:p>
        </p:txBody>
      </p:sp>
      <p:pic>
        <p:nvPicPr>
          <p:cNvPr id="84" name="Shape 84"/>
          <p:cNvPicPr preferRelativeResize="0"/>
          <p:nvPr/>
        </p:nvPicPr>
        <p:blipFill>
          <a:blip r:embed="rId3">
            <a:alphaModFix/>
          </a:blip>
          <a:stretch>
            <a:fillRect/>
          </a:stretch>
        </p:blipFill>
        <p:spPr>
          <a:xfrm>
            <a:off x="676050" y="907100"/>
            <a:ext cx="3523875" cy="37622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 typical Animal (Polar Bear)</a:t>
            </a:r>
          </a:p>
        </p:txBody>
      </p:sp>
      <p:sp>
        <p:nvSpPr>
          <p:cNvPr id="90" name="Shape 90"/>
          <p:cNvSpPr txBox="1">
            <a:spLocks noGrp="1"/>
          </p:cNvSpPr>
          <p:nvPr>
            <p:ph type="body" idx="1"/>
          </p:nvPr>
        </p:nvSpPr>
        <p:spPr>
          <a:xfrm>
            <a:off x="311700" y="1133425"/>
            <a:ext cx="8520599" cy="3416400"/>
          </a:xfrm>
          <a:prstGeom prst="rect">
            <a:avLst/>
          </a:prstGeom>
        </p:spPr>
        <p:txBody>
          <a:bodyPr lIns="91425" tIns="91425" rIns="91425" bIns="91425" anchor="t" anchorCtr="0">
            <a:noAutofit/>
          </a:bodyPr>
          <a:lstStyle/>
          <a:p>
            <a:pPr rtl="0">
              <a:spcBef>
                <a:spcPts val="0"/>
              </a:spcBef>
              <a:buNone/>
            </a:pPr>
            <a:r>
              <a:rPr lang="en"/>
              <a:t>Scientific name: Ursus maritimus</a:t>
            </a:r>
          </a:p>
          <a:p>
            <a:pPr rtl="0">
              <a:spcBef>
                <a:spcPts val="0"/>
              </a:spcBef>
              <a:buNone/>
            </a:pPr>
            <a:r>
              <a:rPr lang="en"/>
              <a:t>Description: They roam the arctic ice caps and ice sheets searching for their favorite prey known as (seals). They’re large and slightly Webbed meaning  (having the toes connected by a membrane), their white thick fur helps them adapt to the cold environment as well as helping them camouflage in the ice by making them the queen of the Arctic.</a:t>
            </a:r>
          </a:p>
          <a:p>
            <a:pPr>
              <a:spcBef>
                <a:spcPts val="0"/>
              </a:spcBef>
              <a:buNone/>
            </a:pPr>
            <a:r>
              <a:rPr lang="en"/>
              <a:t>Survival Strategy: Since polar Bear are fast swimmers they’re able to swim from a melting ice cap to an unmelting ice caps.</a:t>
            </a:r>
          </a:p>
        </p:txBody>
      </p:sp>
      <p:pic>
        <p:nvPicPr>
          <p:cNvPr id="91" name="Shape 91"/>
          <p:cNvPicPr preferRelativeResize="0"/>
          <p:nvPr/>
        </p:nvPicPr>
        <p:blipFill>
          <a:blip r:embed="rId3">
            <a:alphaModFix/>
          </a:blip>
          <a:stretch>
            <a:fillRect/>
          </a:stretch>
        </p:blipFill>
        <p:spPr>
          <a:xfrm>
            <a:off x="5754725" y="0"/>
            <a:ext cx="1650225" cy="17670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 Typical plant </a:t>
            </a:r>
          </a:p>
        </p:txBody>
      </p:sp>
      <p:sp>
        <p:nvSpPr>
          <p:cNvPr id="97" name="Shape 9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Scientific name: Microscopic Algae</a:t>
            </a:r>
          </a:p>
          <a:p>
            <a:pPr rtl="0">
              <a:spcBef>
                <a:spcPts val="0"/>
              </a:spcBef>
              <a:buNone/>
            </a:pPr>
            <a:endParaRPr/>
          </a:p>
          <a:p>
            <a:pPr rtl="0">
              <a:spcBef>
                <a:spcPts val="0"/>
              </a:spcBef>
              <a:buNone/>
            </a:pPr>
            <a:r>
              <a:rPr lang="en"/>
              <a:t>Description: Are simple aquatic plants, which do not have roots, stems or leaves and have primitive methods of reproduction. They are carbon fixing and oxygenating organisms.</a:t>
            </a:r>
          </a:p>
          <a:p>
            <a:pPr rtl="0">
              <a:spcBef>
                <a:spcPts val="0"/>
              </a:spcBef>
              <a:buNone/>
            </a:pPr>
            <a:endParaRPr/>
          </a:p>
          <a:p>
            <a:pPr>
              <a:spcBef>
                <a:spcPts val="0"/>
              </a:spcBef>
              <a:buNone/>
            </a:pPr>
            <a:r>
              <a:rPr lang="en"/>
              <a:t>Survival Strategy:N/A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Environmental Damage</a:t>
            </a:r>
          </a:p>
        </p:txBody>
      </p:sp>
      <p:sp>
        <p:nvSpPr>
          <p:cNvPr id="103" name="Shape 10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b="1" i="1">
                <a:solidFill>
                  <a:srgbClr val="FF00FF"/>
                </a:solidFill>
              </a:rPr>
              <a:t>Global Warming is a big part of the polar ice cap environmental damage,</a:t>
            </a:r>
            <a:r>
              <a:rPr lang="en" b="1" i="1"/>
              <a:t> the</a:t>
            </a:r>
            <a:r>
              <a:rPr lang="en" i="1"/>
              <a:t> </a:t>
            </a:r>
            <a:r>
              <a:rPr lang="en" b="1" i="1">
                <a:solidFill>
                  <a:srgbClr val="333333"/>
                </a:solidFill>
                <a:latin typeface="Cambria"/>
                <a:ea typeface="Cambria"/>
                <a:cs typeface="Cambria"/>
                <a:sym typeface="Cambria"/>
              </a:rPr>
              <a:t>Average temperatures in the Arctic region are rising twice as fast as they are elsewhere in the world.  The Arctic ice is getting thinner and melting which is affecting the wildlife animals and plants to stay alive. This dramatic ice melt is not only affecting  the arctic ,but in a way affecting us human as well because it decreases the number of ice animals that get to live.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Solution</a:t>
            </a:r>
          </a:p>
        </p:txBody>
      </p:sp>
      <p:sp>
        <p:nvSpPr>
          <p:cNvPr id="109" name="Shape 109"/>
          <p:cNvSpPr txBox="1">
            <a:spLocks noGrp="1"/>
          </p:cNvSpPr>
          <p:nvPr>
            <p:ph type="body" idx="1"/>
          </p:nvPr>
        </p:nvSpPr>
        <p:spPr>
          <a:xfrm>
            <a:off x="75725" y="951900"/>
            <a:ext cx="8520599" cy="3416400"/>
          </a:xfrm>
          <a:prstGeom prst="rect">
            <a:avLst/>
          </a:prstGeom>
          <a:ln w="9525" cap="flat" cmpd="sng">
            <a:solidFill>
              <a:srgbClr val="000000"/>
            </a:solidFill>
            <a:prstDash val="dot"/>
            <a:round/>
            <a:headEnd type="none" w="med" len="med"/>
            <a:tailEnd type="none" w="med" len="med"/>
          </a:ln>
        </p:spPr>
        <p:txBody>
          <a:bodyPr lIns="91425" tIns="91425" rIns="91425" bIns="91425" anchor="t" anchorCtr="0">
            <a:noAutofit/>
          </a:bodyPr>
          <a:lstStyle/>
          <a:p>
            <a:pPr marL="457200" lvl="0" indent="-381000">
              <a:spcBef>
                <a:spcPts val="0"/>
              </a:spcBef>
              <a:buSzPct val="100000"/>
              <a:buChar char="❏"/>
            </a:pPr>
            <a:r>
              <a:rPr lang="en" sz="2400"/>
              <a:t>In order to keep the polar ice cap from melting, we need to decrease the amount of  fossil fuels, oils,  coal and gas.  </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679</Words>
  <Application>Microsoft Office PowerPoint</Application>
  <PresentationFormat>On-screen Show (16:9)</PresentationFormat>
  <Paragraphs>34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Cambria</vt:lpstr>
      <vt:lpstr>simple-light-2</vt:lpstr>
      <vt:lpstr>Polar Ice-Caps</vt:lpstr>
      <vt:lpstr>Polar Ice Biome</vt:lpstr>
      <vt:lpstr>Average Monthly Precipitation and Temperature</vt:lpstr>
      <vt:lpstr>The Polar Ice Caps</vt:lpstr>
      <vt:lpstr>Food web</vt:lpstr>
      <vt:lpstr>A typical Animal (Polar Bear)</vt:lpstr>
      <vt:lpstr>A Typical plant </vt:lpstr>
      <vt:lpstr>Environmental Damage</vt:lpstr>
      <vt:lpstr>Solution</vt:lpstr>
      <vt:lpstr>Fun Facts</vt:lpstr>
      <vt:lpstr>                                  Sources MLA format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 Ice-Caps</dc:title>
  <dc:creator>Mandi Leigh</dc:creator>
  <cp:lastModifiedBy>mandi leigh</cp:lastModifiedBy>
  <cp:revision>1</cp:revision>
  <dcterms:modified xsi:type="dcterms:W3CDTF">2015-10-01T18:07:50Z</dcterms:modified>
</cp:coreProperties>
</file>