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70" r:id="rId2"/>
    <p:sldId id="271" r:id="rId3"/>
    <p:sldId id="272" r:id="rId4"/>
    <p:sldId id="256" r:id="rId5"/>
    <p:sldId id="273" r:id="rId6"/>
    <p:sldId id="277" r:id="rId7"/>
    <p:sldId id="298" r:id="rId8"/>
    <p:sldId id="297" r:id="rId9"/>
    <p:sldId id="257" r:id="rId10"/>
    <p:sldId id="274" r:id="rId11"/>
    <p:sldId id="276" r:id="rId12"/>
    <p:sldId id="275" r:id="rId13"/>
    <p:sldId id="294" r:id="rId14"/>
    <p:sldId id="295" r:id="rId15"/>
    <p:sldId id="279" r:id="rId16"/>
    <p:sldId id="278" r:id="rId17"/>
    <p:sldId id="296" r:id="rId18"/>
    <p:sldId id="301" r:id="rId19"/>
    <p:sldId id="300" r:id="rId20"/>
    <p:sldId id="302" r:id="rId21"/>
    <p:sldId id="299" r:id="rId22"/>
    <p:sldId id="304" r:id="rId23"/>
    <p:sldId id="280" r:id="rId24"/>
    <p:sldId id="306" r:id="rId25"/>
    <p:sldId id="281" r:id="rId26"/>
    <p:sldId id="260" r:id="rId27"/>
    <p:sldId id="282" r:id="rId28"/>
    <p:sldId id="261" r:id="rId29"/>
    <p:sldId id="283" r:id="rId30"/>
    <p:sldId id="262" r:id="rId31"/>
    <p:sldId id="263" r:id="rId32"/>
    <p:sldId id="264" r:id="rId33"/>
    <p:sldId id="284" r:id="rId34"/>
    <p:sldId id="305" r:id="rId35"/>
    <p:sldId id="307" r:id="rId36"/>
    <p:sldId id="308" r:id="rId37"/>
    <p:sldId id="285" r:id="rId38"/>
    <p:sldId id="289" r:id="rId39"/>
    <p:sldId id="293" r:id="rId40"/>
    <p:sldId id="290" r:id="rId41"/>
    <p:sldId id="291" r:id="rId42"/>
    <p:sldId id="303" r:id="rId43"/>
    <p:sldId id="267" r:id="rId44"/>
    <p:sldId id="268" r:id="rId45"/>
    <p:sldId id="269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4EF2-32AD-49D3-8A3A-C59FEC8FF20D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6B5D-4C62-47DF-9A3E-4666E8ED7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23OCT2015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2 interactions we discussed yesterday and give an example of each.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keystone species?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Predator-mediated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Predators are often keystone species in ecosystems</a:t>
            </a:r>
            <a:endParaRPr lang="en-US" dirty="0"/>
          </a:p>
        </p:txBody>
      </p:sp>
      <p:pic>
        <p:nvPicPr>
          <p:cNvPr id="1026" name="Picture 2" descr="http://www.mnn.com/sites/default/files/user-71/wolves_el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5817" y="3352800"/>
            <a:ext cx="5983833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onnollyranch.com/wp-content/uploads/2010/04/HPIM0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4988602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Ecology of FEAR</a:t>
            </a:r>
            <a:endParaRPr lang="en-US" dirty="0"/>
          </a:p>
        </p:txBody>
      </p:sp>
      <p:pic>
        <p:nvPicPr>
          <p:cNvPr id="4" name="Picture 4" descr="http://lazyelkranch.com/lazy%20e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762500" cy="3171826"/>
          </a:xfrm>
          <a:prstGeom prst="rect">
            <a:avLst/>
          </a:prstGeom>
          <a:noFill/>
        </p:spPr>
      </p:pic>
      <p:sp>
        <p:nvSpPr>
          <p:cNvPr id="33796" name="AutoShape 4" descr="data:image/jpeg;base64,/9j/4AAQSkZJRgABAQAAAQABAAD/2wCEAAkGBhQSEBQUEhQUFRQVFRUWFBQXGBQUFRUWFxYYGBQYGBgXHCYeGxkjGRUUHy8gIycpLC0sFx4xNTAqNSYrLCkBCQoKDgwOGQ8PGiwkHyQ0LCosNC0sLC0qLTQuKiwsKiwtKjQpLywvLjQpLCksNiksLywtKS8pLCkvKSwsLCksKf/AABEIAKgAqAMBIgACEQEDEQH/xAAcAAABBQEBAQAAAAAAAAAAAAAHAAEDBQYECAL/xABQEAABAwECBQsRBgQFBQEAAAABAAIDBAURBgcSITEXIkFRVGFxgZKx0QgTFDIzNVJTc3SDkZOhs8HSGCM0QmKycoKioxUkJUPCRFVj4fAm/8QAGwEAAgIDAQAAAAAAAAAAAAAAAAUEBgIDBwH/xAA0EQABAwEEBgkEAwEBAAAAAAABAAIDBAURITEGEiJBUWETMoGRobHR4fAUI3HBJELxkhb/2gAMAwEAAhEDEQA/ADHbFsRU0L5p39bjZdlOuJuvIAzAE6SFldWSyt1/0SfQljk7y1fo/iMWPxW4rbPrLLhnqIS+R5kynZb26HkDMDdoCELYasdlbrHIk+lLVjsrdY5En0qPUQsrc59pJ0paiFlbnPtJOlCFJqx2VusciT6UtWOyt1jkSfSo9RCytzn2knSlqI2Vuc+0k6UIUmrHZW6xyJPpS1Y7K3WORJ9Ki1EbK3OfaSdKZ2JOyRpgI9JJ0oQptWOyt1jkSfSlqx2VusciT6VRV2AOD0PbhoO0JZHH1AqlmsjB1uiCV3A6X5uWsysGZCmR0FTLiyNx7Ctvqx2VusciT6UtWOyt1jkSfSsF/h+D25Z+U/61101h4OP0xSM/idL8isRPGf7BbXWXWNF5id3LZasdlbrHIk+lLVjsrdY5En0qpoMWdgzdyaxx2hM+/wBRderHUSsrc59pJ0raCDkoL2OYbnAg81Lqx2VusciT6UtWOyt1jkSfSotRGytzn2knSn1EbK3OfaSdK9WCk1Y7K3WORJ9KWrHZW6xyJPpUeohZW5z7STpS1ELK3OfaSdKEKTVjsrdY5En0pasdlbsHIk+lR6iFlbnPtJOlDTHZgFR2fDTupYywyPe12uc68BoI7Y7aEI8ttAdca0G/KYHg7xvu5k6qaXu0Hm0fOUyEKrxyd5av0fxGKPEh3kp+GX4jlJjk7y1fo/iMUeJDvJT8MvxHIQt4kkmQhOVBVVbI2F8jg1ozlxNwCq8J8K4qKPKkN7j2kY7Zx6N9BXCTCyetffI65l+tjHat6TvlRp6hsWGZTuzLGlrjrdVnH0W8wixutaS2kYHnR1x94b/K3MTx3If2rhVVVJ+9meR4IOS0cQVSpqWkfI4Nja57joDQSfclT55JMyr9S2VSUbb2tF43nP2UN6S2NmYrKyXO8NiH6zefUFoabEw3/cqD/K0DnQ2mkduWMtt0MJuMgP4xQtSRcOJqC7NNL6mqvq8TB/2qgcD2/SszSSjctLNIqBxu1yOwoaNcQbxmK0Fj4e1dNcGyl7R+STXN6RxFTWri6rILz1vrjR+aM5Xu0rMvYQbiCCNIOYjiK0/ciO8KffSVzLtl47/8RnwbxowVBDJvuZDtn7snedsca2odfoXmJa7BHGHLSEMkvkh8E53N32k8ynQ1m5/eqvaWjQAMlL/yf0UcUlx2ZakdRG2SJwcx2gjmO0d5daZA35KkuaWktcLinQZ6pP8AD0flZP2BGZBnqk/w9H5WT9gXqxRCpe7webR85SSpe7webR85SQhVeOTvLV+j+IxR4kO8lPwy/EcpMcneWr9H8RiixI95Kfhl+I5CFvVR4V4TMooDI7O45o2bLnbHFtlWtXVtjY57zc1oJcTsAIAYV4SPrah0ju1F4jb4LdjjOyotRP0TcMyndjWYa6Xa6jc/Rcdr2vJUyullde53qA2ABsALiSSSQkk3ldRYxrGhrRcAt1gbi0dVMbNO7IiOdrW3F7xt3/lHv4EVbKsOGmbkwxtYN4ZzwnSUHMBsN3UT8h97oHHXDSWHwm/MI2UtW2RjXxuDmuF4cNBCcUnRluzmudaQ/WNmuldsHq3Zf6pkk6SmqsJJk6SEJiFR29gbTVYPXIwHbEjbmvHHs8avUIsdGM8U8Zo6V/3780r2nPE3ZaCNDz7li5ocLitkUr4na0ZIPJUmFmAc1EcrukJNwkA0bzxscOhZhFnExhE6us3ImZeICIMpxLzLrQ4l1/8AEFn8P8ATTEzQC+EnXN0mMn/jzJXUUurtMyV9se3unIhqOtuPH381TYIYXyUMt410Tj95HsH9Q2nBHWzbRZPG2SM5TXi8H/7ZXmpbjFnhaaeYQSH7qU3C/wDK86OAFeUtRqnUdks7fsgTsNRENoZ8x6ozoM9Un+Ho/KyfsCMgQb6pP8PR+Vk/YE3XO0QqXu8Hm0fOUkqXu8Hm0fOUkIVXjk7y1fo/iMUWJHvJT8MvxHKXHJ3lq/R/EYocSbrrEgJ2DL8RyELixvYRFrWUrD24y5D+kHWt4yCeIbaFatcKLVNRVzS7DnkN3mjM33BcFHSOlkZG3tnuDRwk3JDO8ySErrVl0raKka08Lz+VtMW2BTaoumnbfE29rW7D3XZ+IX+vgVbhrgS+iflNvdA4612y39LulGixLKbTU8cTNDGgcJ2T61PXUTJY3RyNDmuFxBTD6Rpj1d6pv/oZm1jpc2HC7l6rzQtZgRhy+ieGPvdA465uksJ/M35hR4bYFvopL23ugcdY/wAE+C7f2jsrLpbtwv5q7kU9pU/Fp8PQr0xR1rZWNkjIc1wvBGyFMgbgNhw6ifkPvdA464bLD4TfmEbKOrbKwPY4Oa4XgjOCnMEwlF+9c1tOzJKGS44tOR+b1Okkkt6VLO4fYUiz6Cac9uG5MQ25HZmcQOc8C8hTTF7i5xJc4kuJ0knOSUcOqEhJMZlqGtY1v3FM0EyPeTr5H7AaBmB6SgYhC9HdTtJfZkg2qh/vYw/NE6ppWyMcx4DmuBDgdBB0oO9TbaIMFXDfrhIyQDec3JJ9bB60aEL0Eg3hef8ADTBo0VSWf7btdEf036OEaFQBHLGTYAqKNzmi+SLXs27h2w4xzBA1IqmLo34ZLqdiV/1tMNbrDA+qO+L7CHsujaXG+SP7uTfIGY8YuWB6pP8AD0flJP2BfOKe2DFWGI9rM27+Zudp9V4X11Sf4ej8pJ+wJrTSdJGCqHbVH9LVuaMjiO33RCpe7webR85SSpe7webR85SUhJ1V45O8tX6P4jFQYB13WsFssacmYDhdI5vzV/jk7y1fo/iMWHsmfJwUgHhSuH9xx+S1ynVYSptBF0tTGw7yPNZBbLFVZnXa4POiJhdxnM3nKxqKeJil1lRJtua3iAvSambrShdKtyYw0MhG/DvRLTpk6erlC5q+hZNG6ORocxwuIOygjhrgS+iflNvdA4612y39LulHYrPYVYSUEMTm1k0TWuBBYSHOPA0XlR54BKOabWXaklBJeMWnMfN6AS1eBGHL6J4Y+90Djrm7LP1N+YWVqrRppJ5BSvc6MHWZYyXEcG8mSfbhfzXSSKe0qfi0+HuvRVRhLTRwCeSaNkRF4e5wAI3t/eQyws6oaGMFlBGZn+NkBZGOBvbO9yGVs2Z15ou7Zva7XAsfLCWkgi4hOYZhKL965tadlyUElxxacj83rstu3JquZ01Q8ySOOcnYGwANgDaVeknW9KUbupwsdpNTU5bstt0JZmyC11zwTs33tKOiDvU3ULm0tVKSMl8rGhuyDG03k8OWPUjEhC+XtvBB2cy85YQ2d1iqmi8B5A4NI9xXo5BDGpT5NouPhsY73XfJQK5t7AVbNFpi2pdHuI8lm7JrTDPHINLHtPqOdazqj3301GRsySH+gLELU4858uzbNcdnKP8AbatdAesFM0siH2pPyEUqXu8Hm0fOUkqXu8Hm0fOUkzVHVXjk7y1fo/iMQ/oR/wDl6Ty7/wBz0QMcneWr9H8RixVi02VgpCfAkc7+64fNaZxfG5MrKcG1sRPELGovYmz/AJWXyv8AxQhROxMVf4iP+F4HuKVUZulCv+kTS6gdduIPiignKZUeHVpmns2qlabnMhfknacRcCN+8p2uXILY4Ma8stQ+kpJCyCMlkj2Eh0rx2wyhnyAc1w03FCR7ydJvTOdeUyEKWGctcC03ELXWTa4mFxzPGkbe+FjEY8SmCNDX00wnjJnikGvD3NIY4a2643ZiCo88AlHNN7LtSSgkvGLTmPm9UCrbXscSi8ZnjQdveW5w1wKfQyXtvdA46x+y0+C7f39lZhJ9uF/NdI/j2lT8Wnw9Ch/NCWkhwuIXwFsbYsgSi8ZnjRv7xVXgjg92VaEFNJe0SSBr7tIbpddxBOYZhKOa5tadmSUMlxxacj83r0bicsOOnsqF0eVfUNbNJebxlkBpu2hc0ZluFz2fQshiZFG0NZG0Na0aAALguhb0pTINY3z/AJ5vkm85RlQMxnVWXaMl35Gsb6heedQq0/bVl0ZaTW38AVlFosco/wBJsv8Am/YFnQFrMfMGRZ9nN8EuH9tqj0AxcnGljvtxN5nyRPpe7webR85SSpe7webR85STVUJVeOTvLV+j+IxU+Leg69gyI9lzZ7uEPcRzK4xyd5av0fxGKLEkP9Ep+GX4jl4ReLlnG8xvDxmMUHnC43LUYt7V6xXx3m5sgMZ487feFy4c2OaaulbdrXHLZ/C7P7jeOJUUchaQQbiCCDtEaCq+L4n/AIXXXBldSXDJ48wvTgWWxp3f4PW5WjrJ9d4u9678ELeFXSMkHbXZMg2njT08ap8cMD32NUtja5ziGZmgk3B7crMN5WBpDheFyOWJ0TzG7MYLyvRUbpXhjdJvPAACXE7wAJ4lArOlrJKQytyQJHxujdlDXRtdmeLjocW5t69EDFNildWPbU1bS2lab2sN4MxGj+Tf2V6taHFTZE0cUcz43NjmyutPIua/JNzriiD1P1TKLVLI+5uif14bGS27JPDlXetFrHBZjHWJO1sWV1sMMbWt7TJcBe0DQA2/ivQx6nq1KeKsmbK4NllY1kN+YOz3uaD4WhCF6ArqBk0bo5GhzHC4g6CgjhrgS+iflNvdA4612y39LulHdZbGZa7Kay6mR4BvYWMBzgvdmZ6ib+JR54BKOabWXaklBJeMWnMfN6BKscFKqKntCGpkaT1u8G7TrgRfds3Xqus+llfRx1LmERvc5gdsZTTceBJJ9uF/AhdJIp7Sp+LT4ehXpiirGSsa+MhzXC8EbIU6BmA2G7qJ+Q+90DjrhssPhN+YRspKpsjGvY4Oa4Xhw0FOYJhKOa5radmSUElxxacj83p6qoDGOe43BoJJ3gF5wtStM00kp0ve53rOb3Is418IetUwgadfNp3ox23r0etBxQK2S9waNytei1IWROnd/bAfge/krLByzjPVwxD8z238AN7vcCtN1SI/y9H5ST9gXVigsbLnkqCM0YyW/wAbtPqbzhc3VJ/h6Pysn7ApNEzVZfxSfSap6WqEYyaPE4+iIVL3eDzaPnKSVL3eDzaPnKSmqrqrxyd5av0fxGKPEh3kp+GX4jlJjk7y1fo/iMUWJHvJT8MvxHIQvvGng11+nE7BfJCDfvxnthxafWg0vTr2Ai45wdKBuMDBE0c5cwfcyG9h8E7LT8ksrIf7jtV50atIXfSyHm39j9psAMLuwp7nn7mQgP8A0nYeOY7yOMcocAQQQc4IzggrzItrgfjCkpo3QPztyXdacf8AbfcckH9GVdwLClqNXYdkt9vWMZ/5EA2t448/yq/F5gTFaNq19VUtD4oqh+TH+V8jnuIyttrQAbt8I8MjAAAAAAuAGYAbAA2kH8VtHaVnwVAdR9ebM4TRFksNxeRc692V2pABvG1vrtq7bwlcTkUdOwbGuY4jjL86bKgEXYFFN4BGfRsoD45cWopj/iFEMhocDKxuYRuv1sjbtAv076jt6wcJqwXS5Qb4EckUbf6XXn1p7YsHCWph6zI26IsDCxr4WgtAAuJvvOhC8W3wAxxUtXC1lRI2GoY1of1whjZDoLmO0G83Zsxzrhx723Sus50Dpm9fLmPijacom45ybtAuJ0oV6iVq7nHtI/qTnEpax/6ce0j+pCFdUuH9CcHm0UnXBUxhxZkNNwkD3OY4u0XG+48azlk2sJhcczxpG3vhdGonau5x7SP6lJDiZtdrg5tPcR/5I/qUeaASjmm9l2pJQSXjFpzHzepVqsC8On0Tsl174TnLNlp22qkrsGaulja6rh62XG68Oa4Ej+E5v/S4En24X810m6ntGnx2mn52FWOEFuPq6h8z/wAx1rdhrRoAXDBCXuDWi9ziA0bZJuAXwibiswQzirlHkQfe/oXsbHTPWusqYrOpr9wwA8gtvgjYIpKRkX5rsp523nO7o4kNOqT/AA9H5WT9gRlCDXVJ/h6Pysn7AnrQGi4Lk8srpXl78ziUQqXu8Hm0fOUkqXu8Hm0fOUlktaq8cneWr9H8RijxId5Kfhl+I5SY5O8tX6P4jFHiQ7yU/DL8RyELeLhteyY6mJ0Urb2uHGDsEb4XcmXhF4uKya4sIc03ELz9hZgnJQy5LtdGe5ybDhtHacNpUS9KWnZcdRE6OVocxwzg842ig/hbi2lpiXwgyw6c2d7eEbI3wlNRSlm03JdDsi32VAEVQbn8dx91WYMYbz0RuYcuO+8xOvyb9tp/KUU7Axi0tTc3K61IfyPzZ946CgWktUVS+PDMKdX2HTVm1dqu4j9henWvB0G9OvOdnYSVMHcpntG1fePUcy0FNjXrW6TG/hb0FTW1rDmFV5tFqlp+24EdyNiSDhxwVXgRep3SuCqxoVz9EjWfwtA571ma2PmtDdGa0nG4dqN09S1gJe4NA0km4LE4Q41oIQW0468/b0Rjhds8XrQmrrWmmN8sj3n9RJHq0LkUaSuJwaLk7o9Fo2HWqHa3IYD18lZW3hBNVyZczyfBboa0bQCrV9wwOe4NaC5xzAAEk8ACJWB+K03iWsGbS2Hb/j6FFZG+Zye1NZTWdFjcAMgM+wKpwBwBNU4TTgiAZwNBlP07+yjLFGGgAC4AXADQAlFEGgBoAAzADMAF9JzDC2JtwXNbRtGWul135bhwToM9Un+Ho/KyfsCMyDPVJ/h6Pysn7AtyWohUvd4PNo+cpJUvd4PNo+cpIQqvHJ3lq/R/EYo8SHeSn4ZfiOUmOMf6LWcEfxGIYYBY7IrPoI6Z1O+QsLzlB7QDlOLtBG+hC9DpIM/aTh3JL7RnQl9pOHckvtGdCEIzL5KDf2k4dxy+0Z0JfaTh3HL7RnQhC3mEOLulqiXZJikP52XC8/qboKH1r4qqqIkxZMzf0613G0/JS/aTh3HL7RnQl9pOHccvtGdCjyU0b8wnFHbVXS4NdeOBx91j6uzJYjdJG9h/U0hcy2z+qOp3ZjRSHhfGfkuCfHfZ7+2sy/ji6FENBwKsMWlmH3I+4rMJALQDHFZv/a/6o+hddPj2oWdpZuTwGLoWIoHbytrtLIrtmM94VJZ+D9RObooXu3wDd6zmWxsXFDM+41DxE3wW69/r7Ue9czeqRgGijk9ozoT/AGk4dxy+0Z0LeyiY3rYpTU6TVUoujAb4n52Il2BgjT0Y+6YMrZkdneePoV1cg19pOHccvtGdCX2k4dxy+0Z0KaGhouCrckr5Xa8hJPNGZJBn7ScO5JfaM6EvtJw7kl9ozoXq1ozIM9Un+Ho/KyfsCX2k4dyS+0Z0LD40caDLVjhYyF0XWnPcS5zXX5TQNjgQhHql7vB5tHzlJPS93g82j5ymQhW1oNfkkNax1+kPBI9V6qexZfEU3IPSkkhCfsWXxFNyD0pdiy+IpuQelMkhCfsWXxFNyD0pdiy+IpuQelMkhCfsWXxFNyD0pdiy+IpuQelMkhCfsWXxFNyD0pdiy+IpuQelMkhCfsWXxFNyD0pdiy+IpuQelMkhCfsWXxFNyD0pdiy+IpuQelMkhCfsWXxFNyD0pdiy+IpuQelMkhCfsWXxFNyD0pdiy+IpuQelMkhCfsWXxFNyD0pdjS+IpuQelJJCF1UlJI6USSBoIbkgNvuuvJ2SdtJJJ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hQSEBQUEhQUFRQVFRUWFBQXGBQUFRUWFxYYGBQYGBgXHCYeGxkjGRUUHy8gIycpLC0sFx4xNTAqNSYrLCkBCQoKDgwOGQ8PGiwkHyQ0LCosNC0sLC0qLTQuKiwsKiwtKjQpLywvLjQpLCksNiksLywtKS8pLCkvKSwsLCksKf/AABEIAKgAqAMBIgACEQEDEQH/xAAcAAABBQEBAQAAAAAAAAAAAAAHAAEDBQYECAL/xABQEAABAwECBQsRBgQFBQEAAAABAAIDBAURBgcSITEXIkFRVGFxgZKx0QgTFDIzNVJTc3SDkZOhs8HSGCM0QmKycoKioxUkJUPCRFVj4fAm/8QAGwEAAgIDAQAAAAAAAAAAAAAAAAUEBgIDBwH/xAA0EQABAwEEBgkEAwEBAAAAAAABAAIDBAURITEGEiJBUWETMoGRobHR4fAUI3HBJELxkhb/2gAMAwEAAhEDEQA/ADHbFsRU0L5p39bjZdlOuJuvIAzAE6SFldWSyt1/0SfQljk7y1fo/iMWPxW4rbPrLLhnqIS+R5kynZb26HkDMDdoCELYasdlbrHIk+lLVjsrdY5En0qPUQsrc59pJ0paiFlbnPtJOlCFJqx2VusciT6UtWOyt1jkSfSo9RCytzn2knSlqI2Vuc+0k6UIUmrHZW6xyJPpS1Y7K3WORJ9Ki1EbK3OfaSdKZ2JOyRpgI9JJ0oQptWOyt1jkSfSlqx2VusciT6VRV2AOD0PbhoO0JZHH1AqlmsjB1uiCV3A6X5uWsysGZCmR0FTLiyNx7Ctvqx2VusciT6UtWOyt1jkSfSsF/h+D25Z+U/61101h4OP0xSM/idL8isRPGf7BbXWXWNF5id3LZasdlbrHIk+lLVjsrdY5En0qpoMWdgzdyaxx2hM+/wBRderHUSsrc59pJ0raCDkoL2OYbnAg81Lqx2VusciT6UtWOyt1jkSfSotRGytzn2knSn1EbK3OfaSdK9WCk1Y7K3WORJ9KWrHZW6xyJPpUeohZW5z7STpS1ELK3OfaSdKEKTVjsrdY5En0pasdlbsHIk+lR6iFlbnPtJOlDTHZgFR2fDTupYywyPe12uc68BoI7Y7aEI8ttAdca0G/KYHg7xvu5k6qaXu0Hm0fOUyEKrxyd5av0fxGKPEh3kp+GX4jlJjk7y1fo/iMUeJDvJT8MvxHIQt4kkmQhOVBVVbI2F8jg1ozlxNwCq8J8K4qKPKkN7j2kY7Zx6N9BXCTCyetffI65l+tjHat6TvlRp6hsWGZTuzLGlrjrdVnH0W8wixutaS2kYHnR1x94b/K3MTx3If2rhVVVJ+9meR4IOS0cQVSpqWkfI4Nja57joDQSfclT55JMyr9S2VSUbb2tF43nP2UN6S2NmYrKyXO8NiH6zefUFoabEw3/cqD/K0DnQ2mkduWMtt0MJuMgP4xQtSRcOJqC7NNL6mqvq8TB/2qgcD2/SszSSjctLNIqBxu1yOwoaNcQbxmK0Fj4e1dNcGyl7R+STXN6RxFTWri6rILz1vrjR+aM5Xu0rMvYQbiCCNIOYjiK0/ciO8KffSVzLtl47/8RnwbxowVBDJvuZDtn7snedsca2odfoXmJa7BHGHLSEMkvkh8E53N32k8ynQ1m5/eqvaWjQAMlL/yf0UcUlx2ZakdRG2SJwcx2gjmO0d5daZA35KkuaWktcLinQZ6pP8AD0flZP2BGZBnqk/w9H5WT9gXqxRCpe7webR85SSpe7webR85SQhVeOTvLV+j+IxR4kO8lPwy/EcpMcneWr9H8RiixI95Kfhl+I5CFvVR4V4TMooDI7O45o2bLnbHFtlWtXVtjY57zc1oJcTsAIAYV4SPrah0ju1F4jb4LdjjOyotRP0TcMyndjWYa6Xa6jc/Rcdr2vJUyullde53qA2ABsALiSSSQkk3ldRYxrGhrRcAt1gbi0dVMbNO7IiOdrW3F7xt3/lHv4EVbKsOGmbkwxtYN4ZzwnSUHMBsN3UT8h97oHHXDSWHwm/MI2UtW2RjXxuDmuF4cNBCcUnRluzmudaQ/WNmuldsHq3Zf6pkk6SmqsJJk6SEJiFR29gbTVYPXIwHbEjbmvHHs8avUIsdGM8U8Zo6V/3780r2nPE3ZaCNDz7li5ocLitkUr4na0ZIPJUmFmAc1EcrukJNwkA0bzxscOhZhFnExhE6us3ImZeICIMpxLzLrQ4l1/8AEFn8P8ATTEzQC+EnXN0mMn/jzJXUUurtMyV9se3unIhqOtuPH381TYIYXyUMt410Tj95HsH9Q2nBHWzbRZPG2SM5TXi8H/7ZXmpbjFnhaaeYQSH7qU3C/wDK86OAFeUtRqnUdks7fsgTsNRENoZ8x6ozoM9Un+Ho/KyfsCMgQb6pP8PR+Vk/YE3XO0QqXu8Hm0fOUkqXu8Hm0fOUkIVXjk7y1fo/iMUWJHvJT8MvxHKXHJ3lq/R/EYocSbrrEgJ2DL8RyELixvYRFrWUrD24y5D+kHWt4yCeIbaFatcKLVNRVzS7DnkN3mjM33BcFHSOlkZG3tnuDRwk3JDO8ySErrVl0raKka08Lz+VtMW2BTaoumnbfE29rW7D3XZ+IX+vgVbhrgS+iflNvdA4612y39LulGixLKbTU8cTNDGgcJ2T61PXUTJY3RyNDmuFxBTD6Rpj1d6pv/oZm1jpc2HC7l6rzQtZgRhy+ieGPvdA465uksJ/M35hR4bYFvopL23ugcdY/wAE+C7f2jsrLpbtwv5q7kU9pU/Fp8PQr0xR1rZWNkjIc1wvBGyFMgbgNhw6ifkPvdA464bLD4TfmEbKOrbKwPY4Oa4XgjOCnMEwlF+9c1tOzJKGS44tOR+b1Okkkt6VLO4fYUiz6Cac9uG5MQ25HZmcQOc8C8hTTF7i5xJc4kuJ0knOSUcOqEhJMZlqGtY1v3FM0EyPeTr5H7AaBmB6SgYhC9HdTtJfZkg2qh/vYw/NE6ppWyMcx4DmuBDgdBB0oO9TbaIMFXDfrhIyQDec3JJ9bB60aEL0Eg3hef8ADTBo0VSWf7btdEf036OEaFQBHLGTYAqKNzmi+SLXs27h2w4xzBA1IqmLo34ZLqdiV/1tMNbrDA+qO+L7CHsujaXG+SP7uTfIGY8YuWB6pP8AD0flJP2BfOKe2DFWGI9rM27+Zudp9V4X11Sf4ej8pJ+wJrTSdJGCqHbVH9LVuaMjiO33RCpe7webR85SSpe7webR85SUhJ1V45O8tX6P4jFQYB13WsFssacmYDhdI5vzV/jk7y1fo/iMWHsmfJwUgHhSuH9xx+S1ynVYSptBF0tTGw7yPNZBbLFVZnXa4POiJhdxnM3nKxqKeJil1lRJtua3iAvSambrShdKtyYw0MhG/DvRLTpk6erlC5q+hZNG6ORocxwuIOygjhrgS+iflNvdA4612y39LulHYrPYVYSUEMTm1k0TWuBBYSHOPA0XlR54BKOabWXaklBJeMWnMfN6AS1eBGHL6J4Y+90Djrm7LP1N+YWVqrRppJ5BSvc6MHWZYyXEcG8mSfbhfzXSSKe0qfi0+HuvRVRhLTRwCeSaNkRF4e5wAI3t/eQyws6oaGMFlBGZn+NkBZGOBvbO9yGVs2Z15ou7Zva7XAsfLCWkgi4hOYZhKL965tadlyUElxxacj83rstu3JquZ01Q8ySOOcnYGwANgDaVeknW9KUbupwsdpNTU5bstt0JZmyC11zwTs33tKOiDvU3ULm0tVKSMl8rGhuyDG03k8OWPUjEhC+XtvBB2cy85YQ2d1iqmi8B5A4NI9xXo5BDGpT5NouPhsY73XfJQK5t7AVbNFpi2pdHuI8lm7JrTDPHINLHtPqOdazqj3301GRsySH+gLELU4858uzbNcdnKP8AbatdAesFM0siH2pPyEUqXu8Hm0fOUkqXu8Hm0fOUkzVHVXjk7y1fo/iMQ/oR/wDl6Ty7/wBz0QMcneWr9H8RixVi02VgpCfAkc7+64fNaZxfG5MrKcG1sRPELGovYmz/AJWXyv8AxQhROxMVf4iP+F4HuKVUZulCv+kTS6gdduIPiignKZUeHVpmns2qlabnMhfknacRcCN+8p2uXILY4Ma8stQ+kpJCyCMlkj2Eh0rx2wyhnyAc1w03FCR7ydJvTOdeUyEKWGctcC03ELXWTa4mFxzPGkbe+FjEY8SmCNDX00wnjJnikGvD3NIY4a2643ZiCo88AlHNN7LtSSgkvGLTmPm9UCrbXscSi8ZnjQdveW5w1wKfQyXtvdA46x+y0+C7f39lZhJ9uF/NdI/j2lT8Wnw9Ch/NCWkhwuIXwFsbYsgSi8ZnjRv7xVXgjg92VaEFNJe0SSBr7tIbpddxBOYZhKOa5tadmSUMlxxacj83r0bicsOOnsqF0eVfUNbNJebxlkBpu2hc0ZluFz2fQshiZFG0NZG0Na0aAALguhb0pTINY3z/AJ5vkm85RlQMxnVWXaMl35Gsb6heedQq0/bVl0ZaTW38AVlFosco/wBJsv8Am/YFnQFrMfMGRZ9nN8EuH9tqj0AxcnGljvtxN5nyRPpe7webR85SSpe7webR85STVUJVeOTvLV+j+IxU+Leg69gyI9lzZ7uEPcRzK4xyd5av0fxGKLEkP9Ep+GX4jl4ReLlnG8xvDxmMUHnC43LUYt7V6xXx3m5sgMZ487feFy4c2OaaulbdrXHLZ/C7P7jeOJUUchaQQbiCCDtEaCq+L4n/AIXXXBldSXDJ48wvTgWWxp3f4PW5WjrJ9d4u9678ELeFXSMkHbXZMg2njT08ap8cMD32NUtja5ziGZmgk3B7crMN5WBpDheFyOWJ0TzG7MYLyvRUbpXhjdJvPAACXE7wAJ4lArOlrJKQytyQJHxujdlDXRtdmeLjocW5t69EDFNildWPbU1bS2lab2sN4MxGj+Tf2V6taHFTZE0cUcz43NjmyutPIua/JNzriiD1P1TKLVLI+5uif14bGS27JPDlXetFrHBZjHWJO1sWV1sMMbWt7TJcBe0DQA2/ivQx6nq1KeKsmbK4NllY1kN+YOz3uaD4WhCF6ArqBk0bo5GhzHC4g6CgjhrgS+iflNvdA4612y39LulHdZbGZa7Kay6mR4BvYWMBzgvdmZ6ib+JR54BKOabWXaklBJeMWnMfN6BKscFKqKntCGpkaT1u8G7TrgRfds3Xqus+llfRx1LmERvc5gdsZTTceBJJ9uF/AhdJIp7Sp+LT4ehXpiirGSsa+MhzXC8EbIU6BmA2G7qJ+Q+90DjrhssPhN+YRspKpsjGvY4Oa4Xhw0FOYJhKOa5radmSUElxxacj83p6qoDGOe43BoJJ3gF5wtStM00kp0ve53rOb3Is418IetUwgadfNp3ox23r0etBxQK2S9waNytei1IWROnd/bAfge/krLByzjPVwxD8z238AN7vcCtN1SI/y9H5ST9gXVigsbLnkqCM0YyW/wAbtPqbzhc3VJ/h6Pysn7ApNEzVZfxSfSap6WqEYyaPE4+iIVL3eDzaPnKSVL3eDzaPnKSmqrqrxyd5av0fxGKPEh3kp+GX4jlJjk7y1fo/iMUWJHvJT8MvxHIQvvGng11+nE7BfJCDfvxnthxafWg0vTr2Ai45wdKBuMDBE0c5cwfcyG9h8E7LT8ksrIf7jtV50atIXfSyHm39j9psAMLuwp7nn7mQgP8A0nYeOY7yOMcocAQQQc4IzggrzItrgfjCkpo3QPztyXdacf8AbfcckH9GVdwLClqNXYdkt9vWMZ/5EA2t448/yq/F5gTFaNq19VUtD4oqh+TH+V8jnuIyttrQAbt8I8MjAAAAAAuAGYAbAA2kH8VtHaVnwVAdR9ebM4TRFksNxeRc692V2pABvG1vrtq7bwlcTkUdOwbGuY4jjL86bKgEXYFFN4BGfRsoD45cWopj/iFEMhocDKxuYRuv1sjbtAv076jt6wcJqwXS5Qb4EckUbf6XXn1p7YsHCWph6zI26IsDCxr4WgtAAuJvvOhC8W3wAxxUtXC1lRI2GoY1of1whjZDoLmO0G83Zsxzrhx723Sus50Dpm9fLmPijacom45ybtAuJ0oV6iVq7nHtI/qTnEpax/6ce0j+pCFdUuH9CcHm0UnXBUxhxZkNNwkD3OY4u0XG+48azlk2sJhcczxpG3vhdGonau5x7SP6lJDiZtdrg5tPcR/5I/qUeaASjmm9l2pJQSXjFpzHzepVqsC8On0Tsl174TnLNlp22qkrsGaulja6rh62XG68Oa4Ej+E5v/S4En24X810m6ntGnx2mn52FWOEFuPq6h8z/wAx1rdhrRoAXDBCXuDWi9ziA0bZJuAXwibiswQzirlHkQfe/oXsbHTPWusqYrOpr9wwA8gtvgjYIpKRkX5rsp523nO7o4kNOqT/AA9H5WT9gRlCDXVJ/h6Pysn7AnrQGi4Lk8srpXl78ziUQqXu8Hm0fOUkqXu8Hm0fOUlktaq8cneWr9H8RijxId5Kfhl+I5SY5O8tX6P4jFHiQ7yU/DL8RyELeLhteyY6mJ0Urb2uHGDsEb4XcmXhF4uKya4sIc03ELz9hZgnJQy5LtdGe5ybDhtHacNpUS9KWnZcdRE6OVocxwzg842ig/hbi2lpiXwgyw6c2d7eEbI3wlNRSlm03JdDsi32VAEVQbn8dx91WYMYbz0RuYcuO+8xOvyb9tp/KUU7Axi0tTc3K61IfyPzZ946CgWktUVS+PDMKdX2HTVm1dqu4j9henWvB0G9OvOdnYSVMHcpntG1fePUcy0FNjXrW6TG/hb0FTW1rDmFV5tFqlp+24EdyNiSDhxwVXgRep3SuCqxoVz9EjWfwtA571ma2PmtDdGa0nG4dqN09S1gJe4NA0km4LE4Q41oIQW0468/b0Rjhds8XrQmrrWmmN8sj3n9RJHq0LkUaSuJwaLk7o9Fo2HWqHa3IYD18lZW3hBNVyZczyfBboa0bQCrV9wwOe4NaC5xzAAEk8ACJWB+K03iWsGbS2Hb/j6FFZG+Zye1NZTWdFjcAMgM+wKpwBwBNU4TTgiAZwNBlP07+yjLFGGgAC4AXADQAlFEGgBoAAzADMAF9JzDC2JtwXNbRtGWul135bhwToM9Un+Ho/KyfsCMyDPVJ/h6Pysn7AtyWohUvd4PNo+cpJUvd4PNo+cpIQqvHJ3lq/R/EYo8SHeSn4ZfiOUmOMf6LWcEfxGIYYBY7IrPoI6Z1O+QsLzlB7QDlOLtBG+hC9DpIM/aTh3JL7RnQl9pOHckvtGdCEIzL5KDf2k4dxy+0Z0JfaTh3HL7RnQhC3mEOLulqiXZJikP52XC8/qboKH1r4qqqIkxZMzf0613G0/JS/aTh3HL7RnQl9pOHccvtGdCjyU0b8wnFHbVXS4NdeOBx91j6uzJYjdJG9h/U0hcy2z+qOp3ZjRSHhfGfkuCfHfZ7+2sy/ji6FENBwKsMWlmH3I+4rMJALQDHFZv/a/6o+hddPj2oWdpZuTwGLoWIoHbytrtLIrtmM94VJZ+D9RObooXu3wDd6zmWxsXFDM+41DxE3wW69/r7Ue9czeqRgGijk9ozoT/AGk4dxy+0Z0LeyiY3rYpTU6TVUoujAb4n52Il2BgjT0Y+6YMrZkdneePoV1cg19pOHccvtGdCX2k4dxy+0Z0KaGhouCrckr5Xa8hJPNGZJBn7ScO5JfaM6EvtJw7kl9ozoXq1ozIM9Un+Ho/KyfsCX2k4dyS+0Z0LD40caDLVjhYyF0XWnPcS5zXX5TQNjgQhHql7vB5tHzlJPS93g82j5ymQhW1oNfkkNax1+kPBI9V6qexZfEU3IPSkkhCfsWXxFNyD0pdiy+IpuQelMkhCfsWXxFNyD0pdiy+IpuQelMkhCfsWXxFNyD0pdiy+IpuQelMkhCfsWXxFNyD0pdiy+IpuQelMkhCfsWXxFNyD0pdiy+IpuQelMkhCfsWXxFNyD0pdiy+IpuQelMkhCfsWXxFNyD0pdiy+IpuQelMkhCfsWXxFNyD0pdiy+IpuQelMkhCfsWXxFNyD0pdjS+IpuQelJJCF1UlJI6USSBoIbkgNvuuvJ2SdtJJJC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reservevillage.com/images/No%20Wolves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6705600" y="1143000"/>
            <a:ext cx="2057400" cy="150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es.cloudinary.com/bdy4ger4/image/fetch/c_limit,h_480,w_620/http:/opb-media.s3.amazonaws.com/wp-content/uploads/2011/12/Yellowstone-aspen-62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629024"/>
            <a:ext cx="4114800" cy="3086101"/>
          </a:xfrm>
          <a:prstGeom prst="rect">
            <a:avLst/>
          </a:prstGeom>
          <a:noFill/>
        </p:spPr>
      </p:pic>
      <p:pic>
        <p:nvPicPr>
          <p:cNvPr id="32774" name="Picture 6" descr="http://cdn.c.photoshelter.com/img-get/I0000rJJvn6nlcf0/s/900/720/Two-Wolves-2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4111382" cy="3284538"/>
          </a:xfrm>
          <a:prstGeom prst="rect">
            <a:avLst/>
          </a:prstGeom>
          <a:noFill/>
        </p:spPr>
      </p:pic>
      <p:pic>
        <p:nvPicPr>
          <p:cNvPr id="32776" name="Picture 8" descr="http://www.nps.gov/yell/naturescience/images/del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62000"/>
            <a:ext cx="4257675" cy="1809751"/>
          </a:xfrm>
          <a:prstGeom prst="rect">
            <a:avLst/>
          </a:prstGeom>
          <a:noFill/>
        </p:spPr>
      </p:pic>
      <p:pic>
        <p:nvPicPr>
          <p:cNvPr id="32778" name="Picture 10" descr="http://www.nwf.org/~/media/Content/National%20Wildlife%20Magazine%20Layouts/2003/topdog_spreads.ashx?w=418&amp;h=274&amp;as=1"/>
          <p:cNvPicPr>
            <a:picLocks noChangeAspect="1" noChangeArrowheads="1"/>
          </p:cNvPicPr>
          <p:nvPr/>
        </p:nvPicPr>
        <p:blipFill>
          <a:blip r:embed="rId5" cstate="print"/>
          <a:srcRect b="12409"/>
          <a:stretch>
            <a:fillRect/>
          </a:stretch>
        </p:blipFill>
        <p:spPr bwMode="auto">
          <a:xfrm>
            <a:off x="4876800" y="914400"/>
            <a:ext cx="398145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ca/77/bc/ca77bc3cfb53e93c9032290a67100f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5471124" cy="6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all things wolves have economic, environmental, and social impacts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$ tourism, cattle impacts, hunting</a:t>
            </a:r>
          </a:p>
          <a:p>
            <a:pPr lvl="1"/>
            <a:r>
              <a:rPr lang="en-US" dirty="0" smtClean="0"/>
              <a:t>Keystone species, their </a:t>
            </a:r>
            <a:r>
              <a:rPr lang="en-US" dirty="0" err="1" smtClean="0"/>
              <a:t>existane</a:t>
            </a:r>
            <a:r>
              <a:rPr lang="en-US" dirty="0" smtClean="0"/>
              <a:t> is essential to the functioning of the ecosystem (charismatic mega-fauna)</a:t>
            </a:r>
          </a:p>
          <a:p>
            <a:pPr lvl="1"/>
            <a:r>
              <a:rPr lang="en-US" dirty="0" smtClean="0"/>
              <a:t>People celebrate them or fear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 role can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Disturbances</a:t>
            </a:r>
          </a:p>
          <a:p>
            <a:r>
              <a:rPr lang="en-US" dirty="0" smtClean="0"/>
              <a:t>Predator-mediated Competition</a:t>
            </a:r>
          </a:p>
          <a:p>
            <a:r>
              <a:rPr lang="en-US" dirty="0" smtClean="0"/>
              <a:t>Ecosystem engineers</a:t>
            </a:r>
            <a:endParaRPr lang="en-US" dirty="0"/>
          </a:p>
        </p:txBody>
      </p:sp>
      <p:pic>
        <p:nvPicPr>
          <p:cNvPr id="34818" name="Picture 2" descr="http://freepages.genealogy.rootsweb.ancestry.com/~wittagnew/scouts/Troop181/Ld_Kangaroo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455295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roles might a keystone species play?</a:t>
            </a:r>
          </a:p>
          <a:p>
            <a:endParaRPr lang="en-US" dirty="0" smtClean="0"/>
          </a:p>
          <a:p>
            <a:r>
              <a:rPr lang="en-US" dirty="0" smtClean="0"/>
              <a:t>Thinking about managing or protecting ecosystems and/or specific species does it make sense to use a keystone species as an example?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Symbiosis WS from yesterday</a:t>
            </a:r>
          </a:p>
          <a:p>
            <a:r>
              <a:rPr lang="en-US" dirty="0" smtClean="0"/>
              <a:t>Take out your Ozone data so I can check it</a:t>
            </a:r>
          </a:p>
          <a:p>
            <a:endParaRPr lang="en-US" dirty="0" smtClean="0"/>
          </a:p>
          <a:p>
            <a:r>
              <a:rPr lang="en-US" dirty="0" smtClean="0"/>
              <a:t>Measure your sprouts </a:t>
            </a:r>
          </a:p>
          <a:p>
            <a:pPr lvl="1"/>
            <a:r>
              <a:rPr lang="en-US" dirty="0" smtClean="0"/>
              <a:t>Qualitative measurement (observations)</a:t>
            </a:r>
          </a:p>
          <a:p>
            <a:pPr lvl="1"/>
            <a:r>
              <a:rPr lang="en-US" dirty="0" smtClean="0"/>
              <a:t>Quantitative measurement: measure the # sprouted AND the height of each sprouted plant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26OCT2015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knowledge of a Keystone species help us manage (or protect) habitats?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community ecology we have talked about various organisms influence and interact with each other</a:t>
            </a:r>
          </a:p>
          <a:p>
            <a:r>
              <a:rPr lang="en-US" dirty="0" smtClean="0"/>
              <a:t>There are some organisms that have more of an impact on the ecosystem as a whole than 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Symbiosis WS due today!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Measure </a:t>
            </a:r>
            <a:r>
              <a:rPr lang="en-US" dirty="0" smtClean="0">
                <a:solidFill>
                  <a:srgbClr val="C00000"/>
                </a:solidFill>
              </a:rPr>
              <a:t>ALL</a:t>
            </a:r>
            <a:r>
              <a:rPr lang="en-US" dirty="0" smtClean="0"/>
              <a:t> you plants</a:t>
            </a:r>
          </a:p>
          <a:p>
            <a:pPr lvl="1"/>
            <a:r>
              <a:rPr lang="en-US" dirty="0" smtClean="0"/>
              <a:t>Create data tables </a:t>
            </a:r>
          </a:p>
          <a:p>
            <a:pPr lvl="1"/>
            <a:r>
              <a:rPr lang="en-US" dirty="0" smtClean="0"/>
              <a:t>Begin background research for the final lab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29OCT2015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ecological succession?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Logistics:</a:t>
            </a:r>
          </a:p>
          <a:p>
            <a:r>
              <a:rPr lang="en-US" dirty="0" smtClean="0"/>
              <a:t>Warm-ups due tomorrow</a:t>
            </a:r>
          </a:p>
          <a:p>
            <a:r>
              <a:rPr lang="en-US" dirty="0" smtClean="0"/>
              <a:t>Mark and Recapture Questions!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Happens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human influence ecosystems change over time</a:t>
            </a:r>
          </a:p>
          <a:p>
            <a:endParaRPr lang="en-US" dirty="0" smtClean="0"/>
          </a:p>
          <a:p>
            <a:r>
              <a:rPr lang="en-US" dirty="0" smtClean="0"/>
              <a:t>Change in species composition of communities over time is a perpetual process in nature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Destruction = Creation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predictable replacement of one group of species by another group of species over time</a:t>
            </a:r>
          </a:p>
          <a:p>
            <a:endParaRPr lang="en-US" dirty="0" smtClean="0"/>
          </a:p>
          <a:p>
            <a:r>
              <a:rPr lang="en-US" dirty="0" smtClean="0"/>
              <a:t>All ecosystems undergo this change in some form or another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ure_06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3887"/>
            <a:ext cx="8531225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676400"/>
            <a:ext cx="298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Primary Succession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commons/thumb/8/8b/Rangitotolavapath.jpg/220px-Rangitotolavap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3352798" cy="2514600"/>
          </a:xfrm>
          <a:prstGeom prst="rect">
            <a:avLst/>
          </a:prstGeom>
          <a:noFill/>
        </p:spPr>
      </p:pic>
      <p:pic>
        <p:nvPicPr>
          <p:cNvPr id="35844" name="Picture 4" descr="http://www.finse.uio.no/research/projects/life-science/carabid-beetles/rsz_dsc01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26226"/>
            <a:ext cx="4800600" cy="3198400"/>
          </a:xfrm>
          <a:prstGeom prst="rect">
            <a:avLst/>
          </a:prstGeom>
          <a:noFill/>
        </p:spPr>
      </p:pic>
      <p:pic>
        <p:nvPicPr>
          <p:cNvPr id="35846" name="Picture 6" descr="http://www.quia.com/files/quia/users/lmcgee/ecology/primary-success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figure_06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1300"/>
            <a:ext cx="85312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336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Secondary Succession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cw.uci.edu/cat/media/OC01/11223/SecondarySucc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6953250" cy="2857500"/>
          </a:xfrm>
          <a:prstGeom prst="rect">
            <a:avLst/>
          </a:prstGeom>
          <a:noFill/>
        </p:spPr>
      </p:pic>
      <p:pic>
        <p:nvPicPr>
          <p:cNvPr id="40964" name="Picture 4" descr="http://www.nature.com/scitable/content/ne0000/ne0000/ne0000/ne0000/13338523/kneitel_figure2_k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8001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Keystone Species:</a:t>
            </a:r>
          </a:p>
          <a:p>
            <a:pPr>
              <a:buNone/>
            </a:pPr>
            <a:r>
              <a:rPr lang="en-US" dirty="0" smtClean="0"/>
              <a:t>	A species that has a disproportionately large effect on the community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Loss of this species has a large impact on the community as a whole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figure_06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3525"/>
            <a:ext cx="401002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249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Lake Succession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figure_06_25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139700"/>
            <a:ext cx="6143625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figure_06_25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600" y="139700"/>
            <a:ext cx="589280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ater.epa.gov/scitech/datait/tools/warsss/images/fig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29069" cy="4913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6600" y="609600"/>
            <a:ext cx="2559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River succession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your plants!  </a:t>
            </a:r>
          </a:p>
          <a:p>
            <a:pPr lvl="1"/>
            <a:r>
              <a:rPr lang="en-US" dirty="0" smtClean="0"/>
              <a:t>Each individual (calculate averages for each 2, 4, 8, 16, 32)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Remember our study question: how does density effect growth in plants?</a:t>
            </a:r>
          </a:p>
          <a:p>
            <a:pPr lvl="1"/>
            <a:r>
              <a:rPr lang="en-US" dirty="0" smtClean="0"/>
              <a:t>Measuring height and wet biomass to answer the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Anthropogenic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natural process</a:t>
            </a:r>
          </a:p>
          <a:p>
            <a:r>
              <a:rPr lang="en-US" dirty="0" smtClean="0"/>
              <a:t>Humans are altering ecosystems all over the world, we are also an element of ecological succession</a:t>
            </a:r>
          </a:p>
          <a:p>
            <a:r>
              <a:rPr lang="en-US" dirty="0" smtClean="0"/>
              <a:t>The scale that we are changing ecosystems is huge, and unprecedented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s.ngm.com/2009/09/mannahatta/img/mannahat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857875" cy="4191001"/>
          </a:xfrm>
          <a:prstGeom prst="rect">
            <a:avLst/>
          </a:prstGeom>
          <a:noFill/>
        </p:spPr>
      </p:pic>
      <p:pic>
        <p:nvPicPr>
          <p:cNvPr id="1026" name="Picture 2" descr="http://www.mde.state.md.us/programs/Water/StormwaterManagementProgram/stormprint/PublishingImages/cyc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863" y="3962401"/>
            <a:ext cx="4566137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27OCT2015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trends do you observe in your plants so far?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Mark and Recapture Lab Questions (Due Thursday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samples to make inferences about populations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figure_0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79600"/>
            <a:ext cx="85312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597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use the keystone analogy because…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n Recapture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of sampling that involves a series of samples that we can estimate the total population</a:t>
            </a:r>
            <a:endParaRPr lang="en-US" dirty="0"/>
          </a:p>
        </p:txBody>
      </p:sp>
      <p:pic>
        <p:nvPicPr>
          <p:cNvPr id="3074" name="Picture 2" descr="http://cascadiaresearch.org/SPLASH/SPLASH-Education/images/markandre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04119"/>
            <a:ext cx="5095875" cy="381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marks</a:t>
            </a:r>
            <a:endParaRPr lang="en-US" dirty="0"/>
          </a:p>
        </p:txBody>
      </p:sp>
      <p:pic>
        <p:nvPicPr>
          <p:cNvPr id="2050" name="Picture 2" descr="http://upload.wikimedia.org/wikipedia/commons/thumb/5/5c/Jackdaw_with_a_ring.JPG/220px-Jackdaw_with_a_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2095500" cy="1400175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1/1c/Collar_tagged_Rock_Hyr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4322"/>
            <a:ext cx="2971800" cy="1983677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8/8f/Novisuccinea_chittenangoensis_4.png/220px-Novisuccinea_chittenangoensis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838200"/>
            <a:ext cx="2095500" cy="1476375"/>
          </a:xfrm>
          <a:prstGeom prst="rect">
            <a:avLst/>
          </a:prstGeom>
          <a:noFill/>
        </p:spPr>
      </p:pic>
      <p:pic>
        <p:nvPicPr>
          <p:cNvPr id="2056" name="Picture 8" descr="http://www.uic.edu/depts/bios/prairie/images/obmark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43350"/>
            <a:ext cx="3886200" cy="2914650"/>
          </a:xfrm>
          <a:prstGeom prst="rect">
            <a:avLst/>
          </a:prstGeom>
          <a:noFill/>
        </p:spPr>
      </p:pic>
      <p:pic>
        <p:nvPicPr>
          <p:cNvPr id="2058" name="Picture 10" descr="http://users.ccewb.net/lonerock/turtles/index_files/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219200"/>
            <a:ext cx="3495675" cy="2619375"/>
          </a:xfrm>
          <a:prstGeom prst="rect">
            <a:avLst/>
          </a:prstGeom>
          <a:noFill/>
        </p:spPr>
      </p:pic>
      <p:pic>
        <p:nvPicPr>
          <p:cNvPr id="2060" name="Picture 12" descr="http://sites.duke.edu/renytyson/files/2011/12/2007-JUN-25_s106_RBT_128_edx-3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953000"/>
            <a:ext cx="2857500" cy="1905000"/>
          </a:xfrm>
          <a:prstGeom prst="rect">
            <a:avLst/>
          </a:prstGeom>
          <a:noFill/>
        </p:spPr>
      </p:pic>
      <p:pic>
        <p:nvPicPr>
          <p:cNvPr id="2062" name="Picture 14" descr="http://www.tringa.org/images/1113_White-tailed_Ptarmigan_12-19-2013_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362200"/>
            <a:ext cx="3657600" cy="2438400"/>
          </a:xfrm>
          <a:prstGeom prst="rect">
            <a:avLst/>
          </a:prstGeom>
          <a:noFill/>
        </p:spPr>
      </p:pic>
      <p:pic>
        <p:nvPicPr>
          <p:cNvPr id="2064" name="Picture 16" descr="http://www.epa.gov/ncer/biodiversity/multimedia/slides/images/mammals/image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1066800"/>
            <a:ext cx="2158211" cy="1447800"/>
          </a:xfrm>
          <a:prstGeom prst="rect">
            <a:avLst/>
          </a:prstGeom>
          <a:noFill/>
        </p:spPr>
      </p:pic>
      <p:pic>
        <p:nvPicPr>
          <p:cNvPr id="2066" name="Picture 18" descr="http://media-cache-ec0.pinimg.com/236x/91/02/6b/91026bec20e3e247eda2e514e47943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3429000"/>
            <a:ext cx="2247900" cy="149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problem_0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0" y="139700"/>
            <a:ext cx="6764338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roblem_06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39700"/>
            <a:ext cx="7056438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problem_06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39700"/>
            <a:ext cx="700246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these species exist in relatively low numbers </a:t>
            </a:r>
          </a:p>
          <a:p>
            <a:endParaRPr lang="en-US" dirty="0" smtClean="0"/>
          </a:p>
          <a:p>
            <a:r>
              <a:rPr lang="en-US" dirty="0" smtClean="0"/>
              <a:t>We can also use the knowledge of the keystone species and manage ecosystems to ensure their survival into </a:t>
            </a:r>
            <a:r>
              <a:rPr lang="en-US" dirty="0" err="1" smtClean="0"/>
              <a:t>perpituity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 role can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Disturbances</a:t>
            </a:r>
          </a:p>
          <a:p>
            <a:r>
              <a:rPr lang="en-US" dirty="0" smtClean="0"/>
              <a:t>Predator-mediated Competition</a:t>
            </a:r>
          </a:p>
          <a:p>
            <a:r>
              <a:rPr lang="en-US" dirty="0" smtClean="0"/>
              <a:t>Ecosystem engineers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Disturbance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behaviors alter the </a:t>
            </a:r>
            <a:r>
              <a:rPr lang="en-US" dirty="0" err="1" smtClean="0"/>
              <a:t>abiotic</a:t>
            </a:r>
            <a:r>
              <a:rPr lang="en-US" dirty="0" smtClean="0"/>
              <a:t> part of the landscape and this impacts the biotic community</a:t>
            </a:r>
            <a:endParaRPr lang="en-US" dirty="0"/>
          </a:p>
        </p:txBody>
      </p:sp>
      <p:pic>
        <p:nvPicPr>
          <p:cNvPr id="4" name="Picture 6" descr="http://s3.amazonaws.com/mongabay-images/13/0213.africanelephant.HI_202653.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420" y="3962400"/>
            <a:ext cx="4339580" cy="2895600"/>
          </a:xfrm>
          <a:prstGeom prst="rect">
            <a:avLst/>
          </a:prstGeom>
          <a:noFill/>
        </p:spPr>
      </p:pic>
      <p:pic>
        <p:nvPicPr>
          <p:cNvPr id="5" name="Picture 2" descr="http://freepages.genealogy.rootsweb.ancestry.com/~wittagnew/scouts/Troop181/Ld_Kangaroo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71899"/>
            <a:ext cx="455295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caryinstitute.org/sites/default/files/public/images/project/ecoeng_fig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768548" cy="3429000"/>
          </a:xfrm>
          <a:prstGeom prst="rect">
            <a:avLst/>
          </a:prstGeom>
          <a:noFill/>
        </p:spPr>
      </p:pic>
      <p:pic>
        <p:nvPicPr>
          <p:cNvPr id="54276" name="Picture 4" descr="http://www.wec.ufl.edu/faculty/BranchL/i/research_pocket_gopher_at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76800"/>
            <a:ext cx="2590800" cy="1852422"/>
          </a:xfrm>
          <a:prstGeom prst="rect">
            <a:avLst/>
          </a:prstGeom>
          <a:noFill/>
        </p:spPr>
      </p:pic>
      <p:pic>
        <p:nvPicPr>
          <p:cNvPr id="54280" name="Picture 8" descr="http://thekidshouldseethis.com/wp/wp-content/uploads/2014/05/ecosystem-engineers-how-do-bea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914899"/>
            <a:ext cx="25908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gure_06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53122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480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Predator mediated-competition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515</Words>
  <Application>Microsoft Office PowerPoint</Application>
  <PresentationFormat>On-screen Show (4:3)</PresentationFormat>
  <Paragraphs>92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Warm-Up   23OCT2015</vt:lpstr>
      <vt:lpstr>Slide 2</vt:lpstr>
      <vt:lpstr>Slide 3</vt:lpstr>
      <vt:lpstr>Slide 4</vt:lpstr>
      <vt:lpstr>Slide 5</vt:lpstr>
      <vt:lpstr>Keystone Species role can be…</vt:lpstr>
      <vt:lpstr>Physical Disturbance</vt:lpstr>
      <vt:lpstr>Ecosystem engineers</vt:lpstr>
      <vt:lpstr>Slide 9</vt:lpstr>
      <vt:lpstr>Predator-mediated Competition</vt:lpstr>
      <vt:lpstr>The Ecology of FEAR</vt:lpstr>
      <vt:lpstr>Slide 12</vt:lpstr>
      <vt:lpstr>Slide 13</vt:lpstr>
      <vt:lpstr>Slide 14</vt:lpstr>
      <vt:lpstr>Keystone Species role can be…</vt:lpstr>
      <vt:lpstr>Slide 16</vt:lpstr>
      <vt:lpstr>Things to do…</vt:lpstr>
      <vt:lpstr>Slide 18</vt:lpstr>
      <vt:lpstr>Warm-Up   26OCT2015</vt:lpstr>
      <vt:lpstr>To Do…</vt:lpstr>
      <vt:lpstr>Slide 21</vt:lpstr>
      <vt:lpstr>Warm-up  29OCT2015</vt:lpstr>
      <vt:lpstr>Change Happens</vt:lpstr>
      <vt:lpstr>Destruction = Creation</vt:lpstr>
      <vt:lpstr>Ecological Succession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To do…</vt:lpstr>
      <vt:lpstr>Anthropogenic change</vt:lpstr>
      <vt:lpstr>Slide 36</vt:lpstr>
      <vt:lpstr>Slide 37</vt:lpstr>
      <vt:lpstr>Warm-up   27OCT2015</vt:lpstr>
      <vt:lpstr>Slide 39</vt:lpstr>
      <vt:lpstr>Mark n Recapture</vt:lpstr>
      <vt:lpstr>Examples of marks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 23OCT2014</dc:title>
  <dc:creator>Mandi Leigh</dc:creator>
  <cp:lastModifiedBy>mandi leigh</cp:lastModifiedBy>
  <cp:revision>23</cp:revision>
  <dcterms:created xsi:type="dcterms:W3CDTF">2006-08-16T00:00:00Z</dcterms:created>
  <dcterms:modified xsi:type="dcterms:W3CDTF">2015-11-03T16:09:04Z</dcterms:modified>
</cp:coreProperties>
</file>