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77" r:id="rId3"/>
    <p:sldId id="278" r:id="rId4"/>
    <p:sldId id="279" r:id="rId5"/>
    <p:sldId id="257" r:id="rId6"/>
    <p:sldId id="271" r:id="rId7"/>
    <p:sldId id="260" r:id="rId8"/>
    <p:sldId id="261" r:id="rId9"/>
    <p:sldId id="269" r:id="rId10"/>
    <p:sldId id="262" r:id="rId11"/>
    <p:sldId id="263" r:id="rId12"/>
    <p:sldId id="268" r:id="rId13"/>
    <p:sldId id="264" r:id="rId14"/>
    <p:sldId id="280" r:id="rId15"/>
    <p:sldId id="272" r:id="rId16"/>
    <p:sldId id="274" r:id="rId17"/>
    <p:sldId id="273" r:id="rId18"/>
    <p:sldId id="265" r:id="rId19"/>
    <p:sldId id="266" r:id="rId20"/>
    <p:sldId id="275" r:id="rId21"/>
    <p:sldId id="267" r:id="rId22"/>
    <p:sldId id="276" r:id="rId23"/>
    <p:sldId id="258" r:id="rId24"/>
    <p:sldId id="259" r:id="rId25"/>
    <p:sldId id="281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AD90-AD12-431F-B9CE-4CD30AEBE20E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850A-B292-4889-B790-6DCA24716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20OCT2014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graph of </a:t>
            </a:r>
            <a:r>
              <a:rPr lang="en-US" dirty="0" smtClean="0"/>
              <a:t>exponential </a:t>
            </a:r>
            <a:r>
              <a:rPr lang="en-US" dirty="0" smtClean="0"/>
              <a:t>growth.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carrying capacity?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06_1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89000"/>
            <a:ext cx="85312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6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39700"/>
            <a:ext cx="7672388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Wolves and Moose of Isle Royale</a:t>
            </a:r>
            <a:endParaRPr lang="en-US" dirty="0"/>
          </a:p>
        </p:txBody>
      </p:sp>
      <p:pic>
        <p:nvPicPr>
          <p:cNvPr id="1026" name="Picture 2" descr="http://www.isleroyale.info/img/Overview_General_IRare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3695700" cy="2409826"/>
          </a:xfrm>
          <a:prstGeom prst="rect">
            <a:avLst/>
          </a:prstGeom>
          <a:noFill/>
        </p:spPr>
      </p:pic>
      <p:pic>
        <p:nvPicPr>
          <p:cNvPr id="1028" name="Picture 4" descr="http://www.airphotona.com/stockimg/images/13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286250" cy="2705100"/>
          </a:xfrm>
          <a:prstGeom prst="rect">
            <a:avLst/>
          </a:prstGeom>
          <a:noFill/>
        </p:spPr>
      </p:pic>
      <p:pic>
        <p:nvPicPr>
          <p:cNvPr id="1030" name="Picture 6" descr="http://thumbs.media.smithsonianmag.com/filer/evotourism-Isle-Royale-Michigan-631.jpg__800x600_q85_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66800"/>
            <a:ext cx="60102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06_1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3200"/>
            <a:ext cx="8531225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47800"/>
            <a:ext cx="71188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Reproductive strategies and survivorship curves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and r Selected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the range of reproductive strategies in nature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 selected are low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growth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rate,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pop’n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grows slowly until the carrying capacity is reached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 selected have high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growth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rates, they produce large numbers of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selected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education-portal.com/cimages/multimages/16/Hartsock_Biology_K_Selection_Elepha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800"/>
            <a:ext cx="2857500" cy="2143125"/>
          </a:xfrm>
          <a:prstGeom prst="rect">
            <a:avLst/>
          </a:prstGeom>
          <a:noFill/>
        </p:spPr>
      </p:pic>
      <p:pic>
        <p:nvPicPr>
          <p:cNvPr id="31748" name="Picture 4" descr="http://www.world-builders.org/lessons/less/biomes/bgifs/beartwocub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476500" cy="3067050"/>
          </a:xfrm>
          <a:prstGeom prst="rect">
            <a:avLst/>
          </a:prstGeom>
          <a:noFill/>
        </p:spPr>
      </p:pic>
      <p:pic>
        <p:nvPicPr>
          <p:cNvPr id="31750" name="Picture 6" descr="http://www.whoi.edu/science/B/people/sjenouvrier/JENOUVRIER_LAB/Morss2_files/White-Polar-Bear-Family-Wallpaper-1024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3105150" cy="1743076"/>
          </a:xfrm>
          <a:prstGeom prst="rect">
            <a:avLst/>
          </a:prstGeom>
          <a:noFill/>
        </p:spPr>
      </p:pic>
      <p:pic>
        <p:nvPicPr>
          <p:cNvPr id="31752" name="Picture 8" descr="http://relivearth.com/wp-content/uploads/2012/04/White-Rh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657600"/>
            <a:ext cx="4752975" cy="3028950"/>
          </a:xfrm>
          <a:prstGeom prst="rect">
            <a:avLst/>
          </a:prstGeom>
          <a:noFill/>
        </p:spPr>
      </p:pic>
      <p:pic>
        <p:nvPicPr>
          <p:cNvPr id="31754" name="Picture 10" descr="https://encrypted-tbn1.gstatic.com/images?q=tbn:ANd9GcReatdyQgwbD61YTOswsu3tHV6aL3USARFOQ_NgCP86GeeP_L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447800"/>
            <a:ext cx="251460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5257800" cy="1143000"/>
          </a:xfrm>
        </p:spPr>
        <p:txBody>
          <a:bodyPr/>
          <a:lstStyle/>
          <a:p>
            <a:r>
              <a:rPr lang="en-US" dirty="0" smtClean="0"/>
              <a:t>r selected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education-portal.com/cimages/multimages/16/Hartsock_Biology_r_selection_m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495800"/>
            <a:ext cx="2857500" cy="1933576"/>
          </a:xfrm>
          <a:prstGeom prst="rect">
            <a:avLst/>
          </a:prstGeom>
          <a:noFill/>
        </p:spPr>
      </p:pic>
      <p:pic>
        <p:nvPicPr>
          <p:cNvPr id="28676" name="Picture 4" descr="http://cdn.phys.org/newman/gfx/news/hires/2011/2-howmanyspe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3810000" cy="2524126"/>
          </a:xfrm>
          <a:prstGeom prst="rect">
            <a:avLst/>
          </a:prstGeom>
          <a:noFill/>
        </p:spPr>
      </p:pic>
      <p:pic>
        <p:nvPicPr>
          <p:cNvPr id="28678" name="Picture 6" descr="http://upload.wikimedia.org/wikipedia/commons/9/9c/Frog_in_frogspa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81200"/>
            <a:ext cx="3251200" cy="2438400"/>
          </a:xfrm>
          <a:prstGeom prst="rect">
            <a:avLst/>
          </a:prstGeom>
          <a:noFill/>
        </p:spPr>
      </p:pic>
      <p:pic>
        <p:nvPicPr>
          <p:cNvPr id="28680" name="Picture 8" descr="http://www.fis.com/fis/worldnews/images/45102_350x280_72_DPI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590800"/>
            <a:ext cx="3333750" cy="2667000"/>
          </a:xfrm>
          <a:prstGeom prst="rect">
            <a:avLst/>
          </a:prstGeom>
          <a:noFill/>
        </p:spPr>
      </p:pic>
      <p:pic>
        <p:nvPicPr>
          <p:cNvPr id="28682" name="Picture 10" descr="http://media-3.web.britannica.com/eb-media/83/102483-004-154241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0"/>
            <a:ext cx="3581400" cy="2786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table_06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16000"/>
            <a:ext cx="85312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06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54112"/>
            <a:ext cx="8531225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00400" y="381000"/>
            <a:ext cx="3046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Survivorship Curves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6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9700"/>
            <a:ext cx="5491163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spatially distinct populations that connect by occasional movements of individuals between the </a:t>
            </a:r>
            <a:r>
              <a:rPr lang="en-US" dirty="0" err="1" smtClean="0"/>
              <a:t>metapopulations</a:t>
            </a:r>
            <a:endParaRPr lang="en-US" dirty="0"/>
          </a:p>
        </p:txBody>
      </p:sp>
      <p:pic>
        <p:nvPicPr>
          <p:cNvPr id="32770" name="Picture 2" descr="http://a.static.trunity.net/files/187801_187900/187847/thumbs/metapopulations_438x0_sca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8010"/>
            <a:ext cx="4191000" cy="372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06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9700"/>
            <a:ext cx="687387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Metapopulation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naba.org/pubs/ab98b/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4800600" cy="3552825"/>
          </a:xfrm>
          <a:prstGeom prst="rect">
            <a:avLst/>
          </a:prstGeom>
          <a:noFill/>
        </p:spPr>
      </p:pic>
      <p:pic>
        <p:nvPicPr>
          <p:cNvPr id="33796" name="Picture 4" descr="http://www.naba.org/pubs/ab98b/p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11480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academic.emporia.edu/aberjame/ice/rocky_mts/co_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7924800" cy="5715000"/>
          </a:xfrm>
          <a:prstGeom prst="rect">
            <a:avLst/>
          </a:prstGeom>
          <a:noFill/>
        </p:spPr>
      </p:pic>
      <p:pic>
        <p:nvPicPr>
          <p:cNvPr id="5" name="Picture 4" descr="http://www.naba.org/pubs/ab98b/p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3013441" cy="187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you alter the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terms in the logistic growth model?</a:t>
            </a:r>
          </a:p>
          <a:p>
            <a:r>
              <a:rPr lang="en-US" dirty="0" smtClean="0"/>
              <a:t>What did the scientists learn from the records of the Hudson Bay Company?</a:t>
            </a:r>
          </a:p>
          <a:p>
            <a:r>
              <a:rPr lang="en-US" dirty="0" smtClean="0"/>
              <a:t>What is a meta-population? How do meta-population contribute to the preservation of biodiversity?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6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9700"/>
            <a:ext cx="565467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Water 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Mates</a:t>
            </a:r>
          </a:p>
          <a:p>
            <a:r>
              <a:rPr lang="en-US" dirty="0" smtClean="0"/>
              <a:t>Predators</a:t>
            </a:r>
          </a:p>
          <a:p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38914" name="Picture 2" descr="http://www.proprofs.com/flashcards/upload/a1041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4435828" cy="393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Ozone Lab check on Friday: Aug, Sept, Oct </a:t>
            </a:r>
            <a:r>
              <a:rPr lang="en-US" dirty="0" smtClean="0"/>
              <a:t>data in a safe place for all year data collecting.</a:t>
            </a:r>
          </a:p>
          <a:p>
            <a:endParaRPr lang="en-US" dirty="0" smtClean="0"/>
          </a:p>
          <a:p>
            <a:r>
              <a:rPr lang="en-US" dirty="0" smtClean="0"/>
              <a:t>10 Vocabulary due Friday</a:t>
            </a:r>
          </a:p>
          <a:p>
            <a:endParaRPr lang="en-US" dirty="0" smtClean="0"/>
          </a:p>
          <a:p>
            <a:r>
              <a:rPr lang="en-US" dirty="0" smtClean="0"/>
              <a:t>The Exponential Growth/Rule of 70 is DUE tomorrow (10/21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 am making an assumption that you are reading chapter 6!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Exponential</a:t>
            </a:r>
          </a:p>
          <a:p>
            <a:r>
              <a:rPr lang="en-US" dirty="0" smtClean="0"/>
              <a:t>Logistic</a:t>
            </a:r>
          </a:p>
          <a:p>
            <a:r>
              <a:rPr lang="en-US" dirty="0" smtClean="0"/>
              <a:t>Oscillations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figure_06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371600"/>
            <a:ext cx="260149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ure_06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40370"/>
            <a:ext cx="2759075" cy="321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6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9700"/>
            <a:ext cx="5637213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06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139700"/>
            <a:ext cx="689927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Predators as Population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Oscillations of prey species and/or predator species are often very connected. </a:t>
            </a:r>
          </a:p>
          <a:p>
            <a:r>
              <a:rPr lang="en-US" dirty="0" smtClean="0"/>
              <a:t>As we saw with the lynx and </a:t>
            </a:r>
            <a:r>
              <a:rPr lang="en-US" dirty="0" err="1" smtClean="0"/>
              <a:t>showshoe</a:t>
            </a:r>
            <a:r>
              <a:rPr lang="en-US" dirty="0" smtClean="0"/>
              <a:t> </a:t>
            </a:r>
            <a:r>
              <a:rPr lang="en-US" dirty="0" smtClean="0"/>
              <a:t>hare</a:t>
            </a:r>
          </a:p>
          <a:p>
            <a:r>
              <a:rPr lang="en-US" dirty="0" smtClean="0"/>
              <a:t>Hudson Bay Company data from fur trapping</a:t>
            </a:r>
            <a:endParaRPr lang="en-US" dirty="0"/>
          </a:p>
        </p:txBody>
      </p:sp>
      <p:pic>
        <p:nvPicPr>
          <p:cNvPr id="26626" name="Picture 2" descr="http://www.corbisimages.com/images/Corbis-MD002660.jpg?size=67&amp;uid=2645320c-8683-462a-b7de-95481eeada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23110"/>
            <a:ext cx="4419600" cy="293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234</Words>
  <Application>Microsoft Office PowerPoint</Application>
  <PresentationFormat>On-screen Show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Warm-Up   20OCT2014</vt:lpstr>
      <vt:lpstr>Slide 2</vt:lpstr>
      <vt:lpstr>Slide 3</vt:lpstr>
      <vt:lpstr>Limiting Factors</vt:lpstr>
      <vt:lpstr>Logistics</vt:lpstr>
      <vt:lpstr>Population Patters</vt:lpstr>
      <vt:lpstr>Slide 7</vt:lpstr>
      <vt:lpstr>Slide 8</vt:lpstr>
      <vt:lpstr>Predators as Population Regulators</vt:lpstr>
      <vt:lpstr>Slide 10</vt:lpstr>
      <vt:lpstr>Slide 11</vt:lpstr>
      <vt:lpstr>Wolves and Moose of Isle Royale</vt:lpstr>
      <vt:lpstr>Slide 13</vt:lpstr>
      <vt:lpstr>Slide 14</vt:lpstr>
      <vt:lpstr>K and r Selected Species</vt:lpstr>
      <vt:lpstr>K selected examples</vt:lpstr>
      <vt:lpstr>r selected examples</vt:lpstr>
      <vt:lpstr>Slide 18</vt:lpstr>
      <vt:lpstr>Slide 19</vt:lpstr>
      <vt:lpstr>Metapopulations</vt:lpstr>
      <vt:lpstr>Slide 21</vt:lpstr>
      <vt:lpstr>Metapopulation example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 20OCT2014</dc:title>
  <dc:creator>Mandi Leigh</dc:creator>
  <cp:lastModifiedBy>mandi leigh</cp:lastModifiedBy>
  <cp:revision>12</cp:revision>
  <dcterms:created xsi:type="dcterms:W3CDTF">2006-08-16T00:00:00Z</dcterms:created>
  <dcterms:modified xsi:type="dcterms:W3CDTF">2015-10-21T15:34:20Z</dcterms:modified>
</cp:coreProperties>
</file>