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57" r:id="rId4"/>
    <p:sldId id="267" r:id="rId5"/>
    <p:sldId id="316" r:id="rId6"/>
    <p:sldId id="311" r:id="rId7"/>
    <p:sldId id="312" r:id="rId8"/>
    <p:sldId id="313" r:id="rId9"/>
    <p:sldId id="314" r:id="rId10"/>
    <p:sldId id="315" r:id="rId11"/>
    <p:sldId id="318" r:id="rId12"/>
    <p:sldId id="319" r:id="rId13"/>
    <p:sldId id="320" r:id="rId14"/>
    <p:sldId id="317" r:id="rId15"/>
    <p:sldId id="322" r:id="rId16"/>
    <p:sldId id="321" r:id="rId17"/>
    <p:sldId id="325" r:id="rId18"/>
    <p:sldId id="341" r:id="rId19"/>
    <p:sldId id="326" r:id="rId20"/>
    <p:sldId id="328" r:id="rId21"/>
    <p:sldId id="329" r:id="rId22"/>
    <p:sldId id="330" r:id="rId23"/>
    <p:sldId id="327" r:id="rId24"/>
    <p:sldId id="333" r:id="rId25"/>
    <p:sldId id="332" r:id="rId26"/>
    <p:sldId id="334" r:id="rId27"/>
    <p:sldId id="335" r:id="rId28"/>
    <p:sldId id="336" r:id="rId29"/>
    <p:sldId id="337" r:id="rId30"/>
    <p:sldId id="338" r:id="rId31"/>
    <p:sldId id="339" r:id="rId32"/>
    <p:sldId id="342" r:id="rId33"/>
    <p:sldId id="343" r:id="rId34"/>
    <p:sldId id="344" r:id="rId35"/>
    <p:sldId id="345" r:id="rId36"/>
    <p:sldId id="324" r:id="rId37"/>
    <p:sldId id="259" r:id="rId38"/>
    <p:sldId id="260" r:id="rId39"/>
    <p:sldId id="261" r:id="rId40"/>
    <p:sldId id="262" r:id="rId41"/>
    <p:sldId id="268" r:id="rId42"/>
    <p:sldId id="263" r:id="rId43"/>
    <p:sldId id="264" r:id="rId44"/>
    <p:sldId id="299" r:id="rId45"/>
    <p:sldId id="305" r:id="rId46"/>
    <p:sldId id="306" r:id="rId47"/>
    <p:sldId id="307" r:id="rId48"/>
    <p:sldId id="308" r:id="rId49"/>
    <p:sldId id="309" r:id="rId50"/>
    <p:sldId id="310" r:id="rId51"/>
    <p:sldId id="265" r:id="rId52"/>
    <p:sldId id="273" r:id="rId53"/>
    <p:sldId id="274" r:id="rId54"/>
    <p:sldId id="269" r:id="rId55"/>
    <p:sldId id="275" r:id="rId56"/>
    <p:sldId id="276" r:id="rId57"/>
    <p:sldId id="277" r:id="rId58"/>
    <p:sldId id="270" r:id="rId59"/>
    <p:sldId id="271" r:id="rId60"/>
    <p:sldId id="272" r:id="rId61"/>
    <p:sldId id="266" r:id="rId62"/>
    <p:sldId id="285" r:id="rId63"/>
    <p:sldId id="290" r:id="rId64"/>
    <p:sldId id="286" r:id="rId65"/>
    <p:sldId id="278" r:id="rId66"/>
    <p:sldId id="279" r:id="rId67"/>
    <p:sldId id="287" r:id="rId68"/>
    <p:sldId id="280" r:id="rId69"/>
    <p:sldId id="281" r:id="rId70"/>
    <p:sldId id="289" r:id="rId71"/>
    <p:sldId id="282" r:id="rId72"/>
    <p:sldId id="288" r:id="rId73"/>
    <p:sldId id="283" r:id="rId74"/>
    <p:sldId id="291" r:id="rId75"/>
    <p:sldId id="284" r:id="rId76"/>
    <p:sldId id="297" r:id="rId77"/>
    <p:sldId id="292" r:id="rId78"/>
    <p:sldId id="298" r:id="rId79"/>
    <p:sldId id="293" r:id="rId80"/>
    <p:sldId id="294" r:id="rId81"/>
    <p:sldId id="295" r:id="rId8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20OCT2015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Write a summary statement for the following graph.</a:t>
            </a:r>
            <a:endParaRPr lang="en-US" dirty="0"/>
          </a:p>
        </p:txBody>
      </p:sp>
      <p:pic>
        <p:nvPicPr>
          <p:cNvPr id="61442" name="Picture 2" descr="http://www.usnews.com/cmsmedia/c3/48/a60300784ed186026aa05f858cdf/140922collegewm-graphic.png"/>
          <p:cNvPicPr>
            <a:picLocks noChangeAspect="1" noChangeArrowheads="1"/>
          </p:cNvPicPr>
          <p:nvPr/>
        </p:nvPicPr>
        <p:blipFill>
          <a:blip r:embed="rId2" cstate="print"/>
          <a:srcRect b="12072"/>
          <a:stretch>
            <a:fillRect/>
          </a:stretch>
        </p:blipFill>
        <p:spPr bwMode="auto">
          <a:xfrm>
            <a:off x="2133600" y="2286000"/>
            <a:ext cx="671124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5.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Over time, the offspring of individuals with helpful traits make up more of the population </a:t>
            </a:r>
            <a:r>
              <a:rPr lang="en-US" dirty="0" smtClean="0"/>
              <a:t>and eventually may become separate species</a:t>
            </a:r>
            <a:endParaRPr lang="en-US" dirty="0"/>
          </a:p>
        </p:txBody>
      </p:sp>
      <p:pic>
        <p:nvPicPr>
          <p:cNvPr id="4" name="Picture 2" descr="http://upload.wikimedia.org/wikipedia/commons/thumb/f/f3/Mutation_and_selection_diagram.svg/2000px-Mutation_and_selection_diagram.svg.png"/>
          <p:cNvPicPr>
            <a:picLocks noChangeAspect="1" noChangeArrowheads="1"/>
          </p:cNvPicPr>
          <p:nvPr/>
        </p:nvPicPr>
        <p:blipFill>
          <a:blip r:embed="rId2" cstate="print"/>
          <a:srcRect r="38164"/>
          <a:stretch>
            <a:fillRect/>
          </a:stretch>
        </p:blipFill>
        <p:spPr bwMode="auto">
          <a:xfrm>
            <a:off x="6477000" y="2948255"/>
            <a:ext cx="2667000" cy="390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http://www.iup.edu/uploadedImages/Units/J_-_L/Libraries/Departments/Special_Collections/Charles%20Dar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2085975" cy="2943225"/>
          </a:xfrm>
          <a:prstGeom prst="rect">
            <a:avLst/>
          </a:prstGeom>
          <a:noFill/>
        </p:spPr>
      </p:pic>
      <p:pic>
        <p:nvPicPr>
          <p:cNvPr id="74758" name="Picture 6" descr="http://www.aboutdarwin.com/voyage/Voyag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057649"/>
            <a:ext cx="5638800" cy="2800351"/>
          </a:xfrm>
          <a:prstGeom prst="rect">
            <a:avLst/>
          </a:prstGeom>
          <a:noFill/>
        </p:spPr>
      </p:pic>
      <p:pic>
        <p:nvPicPr>
          <p:cNvPr id="74760" name="Picture 8" descr="http://i.dailymail.co.uk/i/pix/2008/11/11/article-1084712-026CC589000005DC-5_468x3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09600"/>
            <a:ext cx="44577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golfanddiving.com/wp-content/uploads/2015/04/ga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533400"/>
            <a:ext cx="6949440" cy="4343400"/>
          </a:xfrm>
          <a:prstGeom prst="rect">
            <a:avLst/>
          </a:prstGeom>
          <a:noFill/>
        </p:spPr>
      </p:pic>
      <p:pic>
        <p:nvPicPr>
          <p:cNvPr id="4" name="Picture 4" descr="http://www.prairiefirenewspaper.com/files/200902-charles-darwin-finch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82773"/>
            <a:ext cx="2971800" cy="3875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http://www.golfanddiving.com/wp-content/uploads/2015/04/gal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4560" y="533400"/>
            <a:ext cx="6949440" cy="4343400"/>
          </a:xfrm>
          <a:prstGeom prst="rect">
            <a:avLst/>
          </a:prstGeom>
          <a:noFill/>
        </p:spPr>
      </p:pic>
      <p:pic>
        <p:nvPicPr>
          <p:cNvPr id="4" name="Picture 4" descr="http://www.prairiefirenewspaper.com/files/200902-charles-darwin-finch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82773"/>
            <a:ext cx="2971800" cy="3875227"/>
          </a:xfrm>
          <a:prstGeom prst="rect">
            <a:avLst/>
          </a:prstGeom>
          <a:noFill/>
        </p:spPr>
      </p:pic>
      <p:pic>
        <p:nvPicPr>
          <p:cNvPr id="7" name="Picture 4" descr="https://s-media-cache-ak0.pinimg.com/736x/90/33/81/903381dc898ea3697a47765eebc1d9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057400"/>
            <a:ext cx="4665986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s://s-media-cache-ak0.pinimg.com/736x/90/33/81/903381dc898ea3697a47765eebc1d9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5250" y="4191000"/>
            <a:ext cx="2546936" cy="2381250"/>
          </a:xfrm>
          <a:prstGeom prst="rect">
            <a:avLst/>
          </a:prstGeom>
          <a:noFill/>
        </p:spPr>
      </p:pic>
      <p:pic>
        <p:nvPicPr>
          <p:cNvPr id="75778" name="Picture 2" descr="http://evolution.berkeley.edu/evolibrary/images/nature/theo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143000"/>
            <a:ext cx="776726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continue your notes by using the text book to complete the note guide you picked up on the way in the door.</a:t>
            </a:r>
          </a:p>
          <a:p>
            <a:endParaRPr lang="en-US" dirty="0" smtClean="0"/>
          </a:p>
          <a:p>
            <a:r>
              <a:rPr lang="en-US" dirty="0" smtClean="0"/>
              <a:t>Open to page 154.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21OCT2015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evolution?</a:t>
            </a:r>
          </a:p>
          <a:p>
            <a:endParaRPr lang="en-US" dirty="0" smtClean="0"/>
          </a:p>
          <a:p>
            <a:r>
              <a:rPr lang="en-US" dirty="0" smtClean="0"/>
              <a:t>What is a theory in science?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is the change in the frequency of alleles over time OR the change in traits over time</a:t>
            </a:r>
            <a:endParaRPr lang="en-US" dirty="0"/>
          </a:p>
        </p:txBody>
      </p:sp>
      <p:pic>
        <p:nvPicPr>
          <p:cNvPr id="4" name="Picture 2" descr="http://d3gqasl9vmjfd8.cloudfront.net/511127c9-b639-4a7b-8ab6-bbc51d97d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3999962"/>
            <a:ext cx="3429000" cy="2553237"/>
          </a:xfrm>
          <a:prstGeom prst="rect">
            <a:avLst/>
          </a:prstGeom>
          <a:noFill/>
        </p:spPr>
      </p:pic>
      <p:pic>
        <p:nvPicPr>
          <p:cNvPr id="5" name="Picture 4" descr="http://www.age-of-the-sage.org/evolution/darwin_evolution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2143125" cy="215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Principles of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Organisms produce more offspring than survive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Variations occur among individuals of a species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Some variations are passed to the offspring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Some variations are helpful.  Individuals with helpful variations survive and reproduce better than those without these variations.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Over time, the offspring of individuals with helpful traits make up more of the population and eventually may become separate species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Pencil Check out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need to borrow a pencil…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Add your name to the sign-out sheet </a:t>
            </a:r>
            <a:r>
              <a:rPr lang="en-US" dirty="0" smtClean="0">
                <a:solidFill>
                  <a:srgbClr val="C00000"/>
                </a:solidFill>
              </a:rPr>
              <a:t>BEFORE CLASS STARTS!</a:t>
            </a:r>
          </a:p>
          <a:p>
            <a:r>
              <a:rPr lang="en-US" dirty="0" smtClean="0"/>
              <a:t>Return your pencil after class.  Failure to return your pencil will result in -5 BTS.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driven selection process where humans choose the traits they want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6146" name="Picture 2" descr="http://evolution.berkeley.edu/evolibrary/images/evo/mustards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4392543" cy="2819400"/>
          </a:xfrm>
          <a:prstGeom prst="rect">
            <a:avLst/>
          </a:prstGeom>
          <a:noFill/>
        </p:spPr>
      </p:pic>
      <p:pic>
        <p:nvPicPr>
          <p:cNvPr id="6148" name="Picture 4" descr="http://faculty.uca.edu/johnc/corn_looks_very__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3124200"/>
            <a:ext cx="469900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driven selection process where humans choose the traits they want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7106" name="Picture 2" descr="http://4.bp.blogspot.com/_7t3pupaqAd4/S_GFW6zFP5I/AAAAAAAAABw/LuS07f1sWrU/s1600/bidogt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428625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Processes (biotic or </a:t>
            </a:r>
            <a:r>
              <a:rPr lang="en-US" dirty="0" err="1" smtClean="0"/>
              <a:t>abiotic</a:t>
            </a:r>
            <a:r>
              <a:rPr lang="en-US" dirty="0" smtClean="0"/>
              <a:t>) are the selective force.  </a:t>
            </a:r>
          </a:p>
          <a:p>
            <a:r>
              <a:rPr lang="en-US" dirty="0" smtClean="0"/>
              <a:t>Nature favors certain traits over others</a:t>
            </a:r>
            <a:endParaRPr lang="en-US" dirty="0"/>
          </a:p>
        </p:txBody>
      </p:sp>
      <p:pic>
        <p:nvPicPr>
          <p:cNvPr id="5122" name="Picture 2" descr="http://biology.clc.uc.edu/graphics/bio106/ketl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43400"/>
            <a:ext cx="28575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make one certain traits more common in the population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err="1" smtClean="0"/>
              <a:t>Abiotic</a:t>
            </a:r>
            <a:r>
              <a:rPr lang="en-US" dirty="0" smtClean="0"/>
              <a:t> changes </a:t>
            </a:r>
          </a:p>
          <a:p>
            <a:pPr lvl="1"/>
            <a:r>
              <a:rPr lang="en-US" dirty="0" smtClean="0"/>
              <a:t>Mate choice</a:t>
            </a:r>
          </a:p>
          <a:p>
            <a:pPr lvl="1"/>
            <a:r>
              <a:rPr lang="en-US" dirty="0" smtClean="0"/>
              <a:t>Climate or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is the change in the frequency of alleles over time OR the change in traits over time</a:t>
            </a:r>
            <a:endParaRPr lang="en-US" dirty="0"/>
          </a:p>
        </p:txBody>
      </p:sp>
      <p:pic>
        <p:nvPicPr>
          <p:cNvPr id="4" name="Picture 2" descr="http://d3gqasl9vmjfd8.cloudfront.net/511127c9-b639-4a7b-8ab6-bbc51d97d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3999962"/>
            <a:ext cx="3429000" cy="2553237"/>
          </a:xfrm>
          <a:prstGeom prst="rect">
            <a:avLst/>
          </a:prstGeom>
          <a:noFill/>
        </p:spPr>
      </p:pic>
      <p:pic>
        <p:nvPicPr>
          <p:cNvPr id="5" name="Picture 4" descr="http://www.age-of-the-sage.org/evolution/darwin_evolution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2143125" cy="215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natural selection can be called the “survival of the fittest”</a:t>
            </a:r>
          </a:p>
          <a:p>
            <a:endParaRPr lang="en-US" dirty="0" smtClean="0"/>
          </a:p>
          <a:p>
            <a:r>
              <a:rPr lang="en-US" dirty="0" smtClean="0"/>
              <a:t>Let’s define our terms.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Adaptations can be a genetic mutation or change in alleles (a trait) that helps or harms an organism.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Adaptations can make organisms more or less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fit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their environment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picturrs.com/files/funzug/imgs/wildlife/survival_of_fittes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639" y="3200400"/>
            <a:ext cx="4539611" cy="3400425"/>
          </a:xfrm>
          <a:prstGeom prst="rect">
            <a:avLst/>
          </a:prstGeom>
          <a:noFill/>
        </p:spPr>
      </p:pic>
      <p:pic>
        <p:nvPicPr>
          <p:cNvPr id="18436" name="Picture 4" descr="http://www.hybridlava.com/wp-content/uploads/17-Female-Fitness-Silhouettes-Se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523875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picturrs.com/files/funzug/imgs/wildlife/survival_of_fittes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639" y="3200400"/>
            <a:ext cx="4539611" cy="3400425"/>
          </a:xfrm>
          <a:prstGeom prst="rect">
            <a:avLst/>
          </a:prstGeom>
          <a:noFill/>
        </p:spPr>
      </p:pic>
      <p:pic>
        <p:nvPicPr>
          <p:cNvPr id="18436" name="Picture 4" descr="http://www.hybridlava.com/wp-content/uploads/17-Female-Fitness-Silhouettes-Se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5238750" cy="2419351"/>
          </a:xfrm>
          <a:prstGeom prst="rect">
            <a:avLst/>
          </a:prstGeom>
          <a:noFill/>
        </p:spPr>
      </p:pic>
      <p:sp>
        <p:nvSpPr>
          <p:cNvPr id="6" name="&quot;No&quot; Symbol 5"/>
          <p:cNvSpPr/>
          <p:nvPr/>
        </p:nvSpPr>
        <p:spPr>
          <a:xfrm>
            <a:off x="304800" y="381000"/>
            <a:ext cx="4953000" cy="4724400"/>
          </a:xfrm>
          <a:prstGeom prst="noSmoking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to survive AND reproduce in a given environment</a:t>
            </a:r>
          </a:p>
          <a:p>
            <a:endParaRPr lang="en-US" dirty="0" smtClean="0"/>
          </a:p>
        </p:txBody>
      </p:sp>
      <p:pic>
        <p:nvPicPr>
          <p:cNvPr id="4" name="Picture 2" descr="http://picturrs.com/files/funzug/imgs/wildlife/survival_of_fittes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389" y="3200400"/>
            <a:ext cx="4539611" cy="3400425"/>
          </a:xfrm>
          <a:prstGeom prst="rect">
            <a:avLst/>
          </a:prstGeom>
          <a:noFill/>
        </p:spPr>
      </p:pic>
      <p:pic>
        <p:nvPicPr>
          <p:cNvPr id="21506" name="Picture 2" descr="http://www.zooborns.com/.a/6a010535647bf3970b01156f20dfc5970c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next few weeks we will discuss the Theory of Evolution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d3gqasl9vmjfd8.cloudfront.net/511127c9-b639-4a7b-8ab6-bbc51d97d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43200"/>
            <a:ext cx="5116835" cy="3810000"/>
          </a:xfrm>
          <a:prstGeom prst="rect">
            <a:avLst/>
          </a:prstGeom>
          <a:noFill/>
        </p:spPr>
      </p:pic>
      <p:pic>
        <p:nvPicPr>
          <p:cNvPr id="5124" name="Picture 4" descr="http://www.age-of-the-sage.org/evolution/darwin_evolution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209925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Do these organisms have the traits (alleles) to be considered fit?</a:t>
            </a:r>
          </a:p>
          <a:p>
            <a:endParaRPr lang="en-US" dirty="0"/>
          </a:p>
        </p:txBody>
      </p:sp>
      <p:pic>
        <p:nvPicPr>
          <p:cNvPr id="20482" name="Picture 2" descr="http://a.static.trunity.net/files/147701_147800/147788/timor_coral_re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2705100" cy="2828925"/>
          </a:xfrm>
          <a:prstGeom prst="rect">
            <a:avLst/>
          </a:prstGeom>
          <a:noFill/>
        </p:spPr>
      </p:pic>
      <p:pic>
        <p:nvPicPr>
          <p:cNvPr id="20486" name="Picture 6" descr="http://news.ucdavis.edu/photos_images/news_images/2013/May/deer-herd-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752974"/>
            <a:ext cx="3048000" cy="2105026"/>
          </a:xfrm>
          <a:prstGeom prst="rect">
            <a:avLst/>
          </a:prstGeom>
          <a:noFill/>
        </p:spPr>
      </p:pic>
      <p:pic>
        <p:nvPicPr>
          <p:cNvPr id="20488" name="Picture 8" descr="http://www.cals.ncsu.edu/course/ent425/tutorial/Ecology/camo/images/brimstone_butterf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00200"/>
            <a:ext cx="3857625" cy="339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adaptations make this organism fit for its environment?</a:t>
            </a:r>
            <a:endParaRPr lang="en-US" dirty="0"/>
          </a:p>
        </p:txBody>
      </p:sp>
      <p:pic>
        <p:nvPicPr>
          <p:cNvPr id="27650" name="Picture 2" descr="http://education.nationalgeographic.com/media/photos/000/190/19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4803832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table has an organism with it’s environment.</a:t>
            </a:r>
          </a:p>
          <a:p>
            <a:endParaRPr lang="en-US" dirty="0" smtClean="0"/>
          </a:p>
          <a:p>
            <a:r>
              <a:rPr lang="en-US" dirty="0" smtClean="0"/>
              <a:t>Make a list of 5 things that make the organism fit for their environment.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22OCT2015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Natural Selection and Artificial selection the same?</a:t>
            </a:r>
          </a:p>
          <a:p>
            <a:r>
              <a:rPr lang="en-US" dirty="0" smtClean="0"/>
              <a:t>How are they different?</a:t>
            </a:r>
            <a:endParaRPr lang="en-US" dirty="0"/>
          </a:p>
        </p:txBody>
      </p:sp>
      <p:pic>
        <p:nvPicPr>
          <p:cNvPr id="4" name="Picture 2" descr="http://biology.clc.uc.edu/graphics/bio106/ketl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038600"/>
            <a:ext cx="2857500" cy="2228850"/>
          </a:xfrm>
          <a:prstGeom prst="rect">
            <a:avLst/>
          </a:prstGeom>
          <a:noFill/>
        </p:spPr>
      </p:pic>
      <p:pic>
        <p:nvPicPr>
          <p:cNvPr id="5" name="Picture 2" descr="http://4.bp.blogspot.com/_7t3pupaqAd4/S_GFW6zFP5I/AAAAAAAAABw/LuS07f1sWrU/s1600/bidogtr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2990850" cy="276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Beans and Beaks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model natural selection using different beak “traits”</a:t>
            </a:r>
          </a:p>
          <a:p>
            <a:endParaRPr lang="en-US" dirty="0" smtClean="0"/>
          </a:p>
        </p:txBody>
      </p:sp>
      <p:pic>
        <p:nvPicPr>
          <p:cNvPr id="1026" name="Picture 2" descr="http://www.wqed.org/birdblog/wp-content/uploads/2010/08/anatomy_bird_beaks_infovisual_rs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19400"/>
            <a:ext cx="590413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one hand and the other behind your back, take one bean to your nest at a time</a:t>
            </a:r>
          </a:p>
          <a:p>
            <a:r>
              <a:rPr lang="en-US" dirty="0" smtClean="0"/>
              <a:t>This birds that are the most successful will reproduce and the unsuccessful birds will “die” and be reborn as the successful birds</a:t>
            </a:r>
          </a:p>
          <a:p>
            <a:r>
              <a:rPr lang="en-US" dirty="0" smtClean="0"/>
              <a:t>Un-sportsman-like </a:t>
            </a:r>
            <a:r>
              <a:rPr lang="en-US" dirty="0" smtClean="0"/>
              <a:t>behavior will earn you –BTS and a 0 on the </a:t>
            </a:r>
            <a:r>
              <a:rPr lang="en-US" dirty="0" smtClean="0"/>
              <a:t>lab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Gregor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Mendel “the Father of Genetics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Used the Science Circle to study how pea flower color was determined</a:t>
            </a:r>
            <a:endParaRPr lang="en-US" dirty="0"/>
          </a:p>
        </p:txBody>
      </p:sp>
      <p:pic>
        <p:nvPicPr>
          <p:cNvPr id="3074" name="Picture 2" descr="http://3.bp.blogspot.com/-yGBKx1gj3JI/TiZ0ez7afzI/AAAAAAAATOI/emdzK7BDDdg/s1600/Gregor%2BMendel%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49958"/>
            <a:ext cx="3886200" cy="2388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Observed all these traits in pea plants </a:t>
            </a:r>
          </a:p>
          <a:p>
            <a:pPr>
              <a:buNone/>
            </a:pPr>
            <a:r>
              <a:rPr lang="en-US" dirty="0" smtClean="0"/>
              <a:t>	(page 129</a:t>
            </a:r>
            <a:endParaRPr lang="en-US" dirty="0"/>
          </a:p>
        </p:txBody>
      </p:sp>
      <p:pic>
        <p:nvPicPr>
          <p:cNvPr id="2050" name="Picture 2" descr="http://blog.scs.sk.ca/bwapple/image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819400"/>
            <a:ext cx="6096000" cy="3848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Question: how is heredity connected to pea plant traits.</a:t>
            </a:r>
          </a:p>
          <a:p>
            <a:r>
              <a:rPr lang="en-US" dirty="0" smtClean="0"/>
              <a:t>Hypothesis: If I create hybrids of homozygous plants, then there will be a predictable traits observed in the next generation of pea plants</a:t>
            </a:r>
          </a:p>
          <a:p>
            <a:r>
              <a:rPr lang="en-US" dirty="0" smtClean="0"/>
              <a:t>Design: 1. Predict the traits possible in a homozygous cross  2. Cross homozygous pea plants  3. Observe the next generation of pea plants</a:t>
            </a:r>
            <a:endParaRPr lang="en-US" dirty="0"/>
          </a:p>
        </p:txBody>
      </p:sp>
      <p:pic>
        <p:nvPicPr>
          <p:cNvPr id="4" name="Picture 2" descr="http://s2.thingpic.com/images/3H/WjYrE5tWKoCRpCcrqd5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123063" cy="2747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2" name="Picture 6" descr="https://whyevolutionistrue.files.wordpress.com/2012/10/zimmer-and-emlen.jpg?w=232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3429000" cy="4434052"/>
          </a:xfrm>
          <a:prstGeom prst="rect">
            <a:avLst/>
          </a:prstGeom>
          <a:noFill/>
        </p:spPr>
      </p:pic>
      <p:pic>
        <p:nvPicPr>
          <p:cNvPr id="19458" name="Picture 2" descr="http://www.rugusavay.com/wp-content/uploads/2012/12/Theodosius-Dobzhansky-Quotes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38600"/>
            <a:ext cx="71786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Collect Data: Mendel observed countless peas</a:t>
            </a:r>
          </a:p>
          <a:p>
            <a:r>
              <a:rPr lang="en-US" dirty="0" smtClean="0"/>
              <a:t>Analyze Data: He looked at his data and realized he could predict will good accuracy the next generation traits, but not 100%</a:t>
            </a:r>
          </a:p>
          <a:p>
            <a:r>
              <a:rPr lang="en-US" dirty="0" smtClean="0"/>
              <a:t>Conclude: that pea plant traits can be dominant and </a:t>
            </a:r>
            <a:r>
              <a:rPr lang="en-US" dirty="0" err="1" smtClean="0"/>
              <a:t>reccessive</a:t>
            </a:r>
            <a:endParaRPr lang="en-US" dirty="0" smtClean="0"/>
          </a:p>
          <a:p>
            <a:r>
              <a:rPr lang="en-US" dirty="0" smtClean="0"/>
              <a:t>Share</a:t>
            </a:r>
          </a:p>
        </p:txBody>
      </p:sp>
      <p:pic>
        <p:nvPicPr>
          <p:cNvPr id="4" name="Picture 2" descr="http://s2.thingpic.com/images/3H/WjYrE5tWKoCRpCcrqd5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-304800"/>
            <a:ext cx="2123063" cy="2747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 How many different combinations are possible in hybridizing pea plants?</a:t>
            </a:r>
          </a:p>
          <a:p>
            <a:endParaRPr lang="en-US" dirty="0"/>
          </a:p>
        </p:txBody>
      </p:sp>
      <p:pic>
        <p:nvPicPr>
          <p:cNvPr id="4" name="Picture 2" descr="http://3.bp.blogspot.com/-yGBKx1gj3JI/TiZ0ez7afzI/AAAAAAAATOI/emdzK7BDDdg/s1600/Gregor%2BMendel%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49958"/>
            <a:ext cx="3886200" cy="2388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on page 126-132 please read the text and fill-in the blanks on your paper</a:t>
            </a:r>
          </a:p>
          <a:p>
            <a:endParaRPr lang="en-US" dirty="0" smtClean="0"/>
          </a:p>
          <a:p>
            <a:r>
              <a:rPr lang="en-US" dirty="0" smtClean="0"/>
              <a:t>If you finish the front, start on the 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03FEB2015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an adaptation?</a:t>
            </a:r>
          </a:p>
          <a:p>
            <a:r>
              <a:rPr lang="en-US" dirty="0" smtClean="0"/>
              <a:t>What is fitness?</a:t>
            </a:r>
          </a:p>
          <a:p>
            <a:r>
              <a:rPr lang="en-US" dirty="0" smtClean="0"/>
              <a:t>What does </a:t>
            </a:r>
            <a:r>
              <a:rPr lang="en-US" dirty="0" err="1" smtClean="0"/>
              <a:t>abiotic</a:t>
            </a:r>
            <a:r>
              <a:rPr lang="en-US" dirty="0" smtClean="0"/>
              <a:t> and biotic mean?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Deadline for late work is Wednesday.</a:t>
            </a:r>
          </a:p>
          <a:p>
            <a:r>
              <a:rPr lang="en-US" dirty="0" smtClean="0"/>
              <a:t>7A – </a:t>
            </a:r>
            <a:r>
              <a:rPr lang="en-US" i="1" dirty="0" smtClean="0"/>
              <a:t>Turn in your science notebooks by leaving them on your desks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Hawaii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http://www.padi.com/blog/wp-content/uploads/2011/05/hawaii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6648450" cy="4762500"/>
          </a:xfrm>
          <a:prstGeom prst="rect">
            <a:avLst/>
          </a:prstGeom>
          <a:noFill/>
        </p:spPr>
      </p:pic>
      <p:pic>
        <p:nvPicPr>
          <p:cNvPr id="26628" name="Picture 4" descr="http://www.bestplaceshawaii.com/maps/images/all_isl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7003" y="4419600"/>
            <a:ext cx="5716997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Hawaii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web.stanford.edu/~petelat1/iiwi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048000" cy="2286001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CEAAkGBxQTEhUUExQWFhQXFxcbFxcYFxccGBgdFxQYFhcYFxYYHCggGBslHBcUITEhJSkrLi4uFx8zODMsNygtLisBCgoKDg0OGhAQGiwkHyQsLCwsLCwsLCwsLCwsLDcsLCwsLCwsLCwsLCwsLCwsLCwsLCwsLCwsLDcsLCwsKywsK//AABEIAK4AyAMBIgACEQEDEQH/xAAbAAACAgMBAAAAAAAAAAAAAAAEBQMGAQIHAP/EADsQAAECBAQDBgUDBAEEAwAAAAECEQADBCEFEjFBBlFhEyIycYGRQqGxwfAUUmIjctHh8UOCkqIHJDP/xAAZAQADAQEBAAAAAAAAAAAAAAABAgMABAX/xAAiEQADAQACAgMAAwEAAAAAAAAAAQIRAyESMQRBUSJhcRT/2gAMAwEAAhEDEQA/ALCiZzibPEK0RoC0c5JGKq8I6uXDqYYV1iY2maEs1MQGCJ2sDmJUxDAj0HUtGNZhYct/XlBtLMlg2AA5/F6PpHLfOkWjgquxNl5xmH+eSCSEJJPO/s8SnD5c0aBKtiLfIQF8iWF/HorcZBguuw1crxC2xGhgOKaQaa9kqJpEFS6jnAIjYQrSBozCowqAkTGghE14m5G09MREBgxKXjC5MFcZsAiqNTMg5NGTtBFPhZUdI6I4Q4xMVE6RLIp1KIAFyWi4YXhshKuznJbPZEx9DyaN6rC/06iVMzEpOx6gx0LhaWjKCOrmS0SUoSxUnVyw8wd4qGMkpD6CNcR4gmKBS3Zs2U5XNtorkyrmKOUlwdPUxUqx3wxOKHWxZR16CPRfKDD0JlIQ3hSB8o9G6EbCpkuBZiIcz5MATkRmiYvIgafLeD1pjQiJtBTK9V00L0kSznUHA0HM3I+kWmokRS+L5mXKnzPvp9IhcMaEnREK4q7yjdX5+ecbCt5e0I5VWkOT6Xj1RVEag3DhiHY9Noj/AM7fpHX54PUV3rDCixhtLxV6amWsgeEQ6pMMA+IxO+OF7Mm2WiTi+YMsODsYAqKZCroGX+JLv5PA6UhwE2MFJoFH4vXeEm1KwFwqFxS0ZAg2fSEeg1d/flAoh2ziuHJq0ZRrGzRh43kIMZK4nSHhYibB9NN2i8dlpGlDTZi0Wmhw0AaQtwWVFnp47IXQRbimHFUshDZtQ/MX12ilY7MOSWFAlId3JJJ5DZgRF+xGoL9mjxEd4uBlB01+I3byjmuJyFpCgsrOV2SFWB3Ft/8AcWfUmnSr1sxy6iPRrCB8CkBdQDsnve2kR4nUM1m/PnBnDEuylvqw9rxEZsvSK60YhYqYyD5R6CTOjz0Qrnoh3NTC+fLijQBPMREJEFYjPRKQpcxQSlOpMUHGOKVrshaJCdn704jnkHg9bwvgZLS4z1hKXUQB1LP5Pr6Ry3jCtKqhTAszXSQzaaxNTV81Ks0qVUTVn/qKTMJPllTb3gHFUz1f1J0haXOpCw51+IwzicKJYJCX1hzw/hyM2Zb30DfMwFR0xUeo2i24dSMB11jj+TzKJxFuONesMkoDWv1jbIxv8tNYnppSdyRewZyfIQaJEsMpSSog2Ty6l948pV30dDJ6OgYObnne0FqKBo79PvaF8yqUoM9uW3tHkpVdgftDcfC/dsR1+B4AJ1b20gWrwsG6SArk1j1caQOEndIZ9Ynl1PPbnHWvHMwnU+XsXzqNaPEkgc9j6i0CzosaavVlBj0t6wvxClSoOmx5fCfL9sTfF+EK4s9CJSzDnDU6PANPQkquDDeRLaOnihr2IkWPDZrQ+lVQAimyKloJGIR1phYrxuXUTKqd2E5YHdJAJYEJYB9miabQVMuVolSBsO7MLXVcavzi3YFQBjML95j8rDrzifEqky0ZgQQ5BUzrvoBsIolvsp6RwvFKmWvRKUq+IEXHvDXBJOWWNHPKI+IMJM2oSWISsl1Na2vrDFEsIASNBYROuhaZBjFSUSy28ehfxDMfKnmRHoZegI7qYHmy4ioKzOhKuYB+V/m8ELmsCdwCfYPFEKyrCjFTOVMWHkylFEpHwqWktMmqG7EZU+SjygxNGhPhQlPkkD6CCsIpwimkp5SpbnmSgEn3JiRYjYAWzEnmYX4lQCYkgiHMxEDqRCUjI5hWYX2a2A009D84aYdRKmABItv0HWHeP0YUxGoLe5/yYwo9knKnQXUY8X5U1L8Tv4r2dBeyTJUXLkBr7eXKIl1I6sev5aJcRlpUkqNlDVzp0PWFAURrFOHjnBKp6MjU27rfKI5VQzwGkEa+0TCSNS/vpFkvpADEVjtf5xsZjwCAP+YlTOA5j5wfBmTC8r6e3+427A7OD0iGVMHP3jczTsR6p/xGmXpgiUkkX21tccj5dI1Uthf3jdFa2pL6OAQG684jnFKwzj019o6lP0LU6Azau7RaMAwGYtlrZIDEJUHJ8xy84E4XwaWVAk55ovlNkgDdj4toteI1QcXukAsNVDU93UC0UiPtiKf0mrajs0kZ2tYn55QBvFTxfFjYEhksw0+W5iHFcfUbrKcijZgXDaM5ttHOMfxsnupdyXN39OsZvR9wtFfVSe1Su+fKXf8AwI0pVds/ZgqbWzM/nFQpcOqCApI16wXQ4bWhVk+pI+8L0ybSYeunVMqkIYuL6R6HvA9OpVUtUwupIAf5lo9HRErArotXDlY8trjKWv1Dj55h6Q7TPin4PVgVC0WSSlIIzbgd0sb3uRr4vKLB2jRzqsF5FjDUzAAANAAB5AMIwVwCZsby5sOq0ngU0aLlRJKLxPktDGK/Xy2iqVdSSpuR+8XTE0Rz/SYRy1t9TtpHn/Kj+SZfifWDqlkJXclWbYtaE1fTTkqOaUvK9lywVpbqEuU+sGyqpRs5Y/ljEwnKl3zEf3B/m8ck24ZZrUJ5a1s+UtzKSkn0MZ7Yjn6gw/p5oVfKD129YmmU+cEGYQDsm3yTf3i75RcKqqY+8D/qSCzF+XPyixSuEZD5lLWr+IYe5aw9oZjDZabIljy29YeOWX1oMZT01y3vLVl57/PX0eCZeIS/iJB/kFD66w6qJZFvdgPrZvnFeq1APY+Sgw/8lZPrDJ6zDWStKvCq3S/yiXKTsD9faK2qWjVik/uuEnyWGT/7GCJa5oYpmZh/MAg/2rDZvR4bKXph0eIcHuqII0fX03iadiUyWFLSlJmEBiUBWYjTX6WfrC2RiSx45Z65Rm90kZgPMQypK2Usahvcf5EVjka9meMrE/GP1JKVEpIuoAWPMfxvHpNJLBcJD894s1Rw9LU60KZRPTvj+4aq9niFWGplXVD1FP0QpPSKhpydmEMqipRKSecKqrGAO7LiCrnf0iVXUYEqYf8AZliDuFkrUJk1Nio2+0ehzgeWTSjTSMR1jCydRLJfNckMzkJLXCyS5IT2ZHMOd4Z4bWqMiWZhdZSM5Nu98VvOJ5tFZQ1KmJN8pCbpKgkF1C41Fj1ELqqSpGzZi7cn1+bn1jirpaPyeg8VcEyZ8JZAO8HS1tCTbOcsFIuGktNor1DOix0ZcR0SzANdSuI57xNQmXMzt3Vb8iI6xMQIT4rhSJyFIVofl1ET5Y8kPLxnKk1bGPTKx7Pb5RjGMLmyFEKSbEh2sW3Hpf8A4hYhdw0cL4y6rRzKqspt/r6wZLxHmSegb7B/nCJU/Y3jWVWNu0I+Nh0tiq1vz7RuivBioT8QfW/nESK293fq5ENHD9gdFvq6xxa/mYr9cgnXKn+0X9SQftGtNV9fz7RrPxBxFJlpgYpmSJyS8pZ63APyjBxGoR4kg9co+oY/OGMirBJ0P5+bRlM8rOXK/UM48wwi3m19C4LUcSF7qUkjkLD0Ob6wzpselzPEuSVc1PLUf+5yI2ncOAjNmQfQuIUVnDJ2DDnqIsrS9m7LpSTUhs+dI2IVr5KuD7wTjtIuYnNKVmDd5PxP0b6G+sUXBXplZJrplq0WkkZD1Fw3mC0XOShUvxK1bKoBgQdlAFvVJAMV9roz7XZW0pILbxJiDBKXOpDxYjT5nX2ZJBuQ7+tmPnaAa9KCRnSw2hI48ek1GPR3TzpSpaE5rlrPGYEpMICB2qjlJQTLcE5Q4GbKLkkaN57xmHb0p4obUFVnlEpVcAunm6TYtsefQRtMC1EglJKywJysSSHCf2kE6EjxnmGXy6yVTLVLL53BDABgS7F+XyixLpJUyWFhgFOAtgxtZ+ge9t4Rof2ivkNY2O/ptGUrjWqlqT3iCxLOrxP1HvfQtAueJKcOaljwa01Sx1iyYfWWilIVDGkrCIougJlyVWCIRVgmEIq33jaWswfYWN8SpUTpZQsOD7jqORjmmN8LrkKKkgrl/uAuP7gNPPSL9KqSNYnEwGEqFQZrDjcwQNMTHSMd4Zlqdcpkr/b8J8v2n5RRq6gUkkEEHkfy8c9S5ZZUmKWVHlEjUGJRKIN/Zonn0REsrzWDOH5lvaHQGL/1bc4wax7W9YKxHDUoAKib8zCSXShSiQ7dIqoQrbCVG9nHvBkmsXYkuR+axp+kAG8eQnleFYUO5GLEC4iXD8SKVNfKdjdvI8ukJpMlZICQSX01joXDvByphBnS8svmCQonm+0Mp8ug6KKymTNSzeX+j9o3wXFTJHY1KDMk/CseNGzHmOmvnF3XwVTID9pPbkVob37N4qNSZSZ5lg/25ruP2ltfrDKXxh3S64XOldn/AE1BQayrXhPX0cuZMSJoSmW7sbZme/k7efvEOHUYZ0kSxfUsCQHIB+L01hVxFxC7ErHZpAYgWDANlBuTp+ExV10bAXi7HEoOVKSrVy5BTYNp9OTR6B8CwT9QoTalyh3RKVu98y2b263j0T8kTdD7jfhQzkrmyCTNSxYXCg6u64d1BoWcA1+eQqVMUXQXT3mIcMWcH2IaOhTBYjMR4jdhoOgJZvw7854hoVUk/wDUS0FMpamW98p6HcEXfeDXosl2WyukJKBZiAOjpVZTONHSktZiBdjFbfnFtFSiZJSuUXQojMyld1QBDE3fYv8AxLvFfxajKDm5sSCGIJ16M97czCV+ick6tBUriVE2A80eKoXTmG8mdB0ubFcRNaDJFXDJmH6JkTJW0KZU94JTNg6EMnG0IcVkJUGUH/PlDUTIArUvC0HSmVdOAdfeIZMhSjlToddMo5u+0NaugzHVtoAxXFDKR2UobOogbs3iG/U/4jRxJ9/Q6pguPKEyYEoLpSlnI0sLtz1gMUoAYOPf8MXPBf8A47kEBdTVCYGzKTJXlDEPZZGY7XADw5l4VTU7hMiUkOllF1q0PiUsqN7ux2ity2Okc3TTKOxPkPpHpiUyrHxbjcecX2vx4Sm76QHJZmF7WsCknrp0hLUU9As9tOmLzrY5EqQEpceKwc6XDwnibC0cE4NT9micoPMIchTd1+QFof4hiRlqcK7kcxqeIUS15ZKu4PCdSeirl4kxDE5k5u93W/GhvNSjU0hjinF8xalJTcAsOvpEODcPGaTNqHCQfCTlUpr6/CBvpC7CsNMxbJBZLFRGo1PvY+0N+KMXKJXZoJlhho7jXul7Xe5gJ+XbFnvszxDxGEoypboBYacgenMxUafKtfaTkL7NrZQ7E/EoC7aWvC6qmrUQS55W25eXSHFKe5eFq8NVltwirD5SoEsCCCGUDoR849HOJFWtM6yjq2vWMQegYdwqKwgd2XmUdTplcdXBdudmN3gStkJqJa5Odas91OjQm+YqLafx5X1jefOGYFVkN3HLqcBzY2CdCPOJ5KcwKgDuCQoEjcklX0+8PpbCm8CYmaeeuknpSUucwJYE6OOb7RfFDOgoWASkEGz5gzpIUwZhryttFJ4/wMIyVMpLkM/Ip2JZmIcCDuGqz+n3jlDgi+gIKTlJPuIXc6GSbFVfL7NRGo1B5g6QMJkP8Qoe1lPmBmAsp3ASTve7E9Lm7RUwopJSoMQSCORBYiJVOHLyTjDs8Sy5kAomRMkwExBpInQdLnQllrguVOh0zDZEyAcdxSXTozTHuWSAHKizsGjZE2FPE1ZKSUKUf6ksKKEnw5lMAo2uzafyhpXkwoAq6iZmSnK09bAJTfsgbt1W1ydmgOrwhYl5JiSkku6j15wRw2sqzzyp7lDsAo2BUQ7Xu3QQFxBUzCc4Ki3MvtZ+epirzCuGlJWVdJmKGMlJ/wDyVoofvGW4HUEXbWLNT8USJ8lamWCGzBWxI0dIZiz2+UUyiqkrZ7KulQvlIP58o1w6gCpypSFEIyuTqQx5wrrEbcM1tcudMKBvYAANyAHIdRDykwCWlIzutTXL2foB94IwzBpUklScxUQzqP0A0hpLlPEK5PwnVb6K5U8Pgl0kgcoNEgsA2loscik6QwTh6UIMxQADFn+oG/KJ5VvAJOuhdR4mmlklCRdTlSiBq2x6Wt/mKdXLNRMJJJSPFyJ5D7xPiCQtfZy3VmU6SWtz8gBBQw/s0hI0G535mK8l4sQ9vFiAlSxyiWXLeNFxPTG8QWk0ir16Ozm+v3j0MeJKNZOYJsN4xHUvRVM6mmYSlS1ZDYZcqVFixNy5IV7adYLwyezAOonLcjYjQAABtNPWEdLUJzZAWcB7uGBDvzBfdj1EOaZRZRIAL2AUQlmaz6K13tbW8MWJcRqZa5K0EKUC6Tmsx0sSwaxb11eKNw2tchc1DZgHBSb2BsQPq0WDFhNmMmWTLKHCQlu6SEeNwAfX2EVmbQTJMwBRUo5e8Q3vaBWBkt0piFCWFEFgQo7rSSE3ZWWzjlfpFb4upJgWJxAKVAJKhpmSGJNrP9Yc4ZNmKW3ahwP6aWBGWxLqCSp8zcwxMNZn/wBklEyWEhdvFrzszjZuTPGzUC15I5vLmQVLXEOL4YummZFte6SC4If6jQiI5UyINYcjQxQqCELgCWuCZdLMnHs5QYqBzL2QkaqPW7AQZ7eGXfRtNxE5giSDMUbEpUkBJdgCT+CAMV4Nrl5pk0oKgzMrusQSXISz+H56x0PCsIp5ErJLlFRILudTZ9zb1Nx0iDFJKcmZiCHsBoSN0pF9SHD+LU79S6WHQoSOeYKkSV5Jjy1sHCtDaxsNOoiLF1EEvqdmte4I89jFm4uw+WZKVKZUxxvoWJIDXytz+sUw1WYdkADlJZR8Q2F/262trAfoD6IsPpEqJszM5fU8hyhzQSES3yhirUuST6mIKeUEhh/zBCY4OSqpkKrWM5UyGNIsQgQpoYUc6/WJrUZFvoZQV5AOT+b9IX4rjaci8pcFxlUGIAsLEWLE9INxKqTRyO82dnU4NibC45fYmKbw3KXWzz2xCpMu6rNmzeFJY/xfyHWPQleKLLoZcK4QUyzOmDvzPC7WRqLDQq1PpE9fJizz4Q4jE6nBWUvETlVEdHOcxNjMu7xBQ05FzC9CFhp2UGNxHohpC0Zg6bRlSlSAgEJBOZyc6iWIAHdNgXBYgw6mrdgEjxX53sAEnQkAl+TPCWslgDtN0kO1sycwsftDLDJoJfvMo2vspk3bXZ/KLLsvL1BEhBCmmKLLcgkPoWAJAct3v92hZxbw9PnqT+nV3hmJUVBhfuuoc4fLJEwMbhth7cgPSMyqssNQd20HddLc7H5RuvQ6057w5i6pc0S56cq02zEXZ9tns4MXxdMLMQACzZbEpFio+JiDp52hNx7g6VyRUILTJTBRPxDzA1D2tG/BuIqmS0gksgj+652Pm1oGYxkwjE8KM6WULBzBWvdK0h7G3iOzhn3Ec+qJSpS1IVqkkPsWOo6R1fEZwuFuRcunulPJr9TrrCOuwNE9AUuyknICHsV3cB7jQsdC+xgVOk7jyWlYwLD5lQvLLGgdRJYJHMn7R0VGDmVJ7NDF2U4T3ixdyp9SzaaWg3CcNlU8oJlIABYElySW1PN26RrNmFWcS7ZWuq/TQNy9IeIU/wCizGAC5gIN2U7lhZxuWSA4fk9jCLEcVy+JTuwcPcXLgh+ar/xEMMWqSkFv8AlBYO3rHPsUqFzQWIsoJOa24bK2gbaA39D6YxnEitpQCQ2hDZW55ydGveFUmS6wU3SNV7KPTpFokUQlpy2J+ItqdzA9TKiTshV6ApiZMaoRDCkos28TxCJaCpiycNyOzH6hSXAsgFrnmH5aOI9R4OlRaIeMVpHdTmCEABKX5depN4eI70eI+xTxVisyqmplSwbsEpzONTcq0Abz3i48P4ainlCWhualbqVuT9ukVbhCjsZx1PdSP2gHvHzJb0EWhM9osnrC2HVE0CEFfMeNqyrMAGa8JyC6DrkA6xCqU0FqMRTDEsHwhQto9ANVOIMeg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://www.abcbirds.org/picts/abcprograms/science/Akiapolaau_Jack-Jeffr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2819400" cy="2268947"/>
          </a:xfrm>
          <a:prstGeom prst="rect">
            <a:avLst/>
          </a:prstGeom>
          <a:noFill/>
        </p:spPr>
      </p:pic>
      <p:pic>
        <p:nvPicPr>
          <p:cNvPr id="25608" name="Picture 8" descr="http://damontucker.com/wp-content/uploads/2009/06/pali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3305175" cy="2346377"/>
          </a:xfrm>
          <a:prstGeom prst="rect">
            <a:avLst/>
          </a:prstGeom>
          <a:noFill/>
        </p:spPr>
      </p:pic>
      <p:pic>
        <p:nvPicPr>
          <p:cNvPr id="25610" name="Picture 10" descr="http://www.hawaii-forest.com/images/evolution-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752599"/>
            <a:ext cx="2971800" cy="4871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r>
              <a:rPr lang="en-US" dirty="0" smtClean="0"/>
              <a:t>Adaptive Radiation</a:t>
            </a:r>
            <a:endParaRPr lang="en-US" dirty="0"/>
          </a:p>
        </p:txBody>
      </p:sp>
      <p:pic>
        <p:nvPicPr>
          <p:cNvPr id="3074" name="Picture 2" descr="https://images.indiegogo.com/file_attachments/1062412/files/20141201154408-Picture1.png?14174774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590" y="1066800"/>
            <a:ext cx="5421460" cy="535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Extinct birds</a:t>
            </a:r>
            <a:endParaRPr lang="en-US" dirty="0"/>
          </a:p>
        </p:txBody>
      </p:sp>
      <p:pic>
        <p:nvPicPr>
          <p:cNvPr id="28674" name="Picture 2" descr="http://www.pixark.com/media/catalog/product/cache/1/thumbnail/9df78eab33525d08d6e5fb8d27136e95/w/i/wii9ak1yg8gxblz62i9f7w1ay8myg45knmzxg0tmcxjfr6rqni_1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3810000" cy="3810000"/>
          </a:xfrm>
          <a:prstGeom prst="rect">
            <a:avLst/>
          </a:prstGeom>
          <a:noFill/>
        </p:spPr>
      </p:pic>
      <p:pic>
        <p:nvPicPr>
          <p:cNvPr id="28676" name="Picture 4" descr="http://www.studium.com/graphics/wunderkammer/o-o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440" y="2286000"/>
            <a:ext cx="3185160" cy="4191000"/>
          </a:xfrm>
          <a:prstGeom prst="rect">
            <a:avLst/>
          </a:prstGeom>
          <a:noFill/>
        </p:spPr>
      </p:pic>
      <p:pic>
        <p:nvPicPr>
          <p:cNvPr id="28678" name="Picture 6" descr="http://www.ens-newswire.com/ens/may2005/20050519_poou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"/>
            <a:ext cx="3429000" cy="2306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f/f3/Mutation_and_selection_diagram.svg/2000px-Mutation_and_selection_diagram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456012" cy="4945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is the change in the frequency of alleles over time.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Evolution is the change in traits over time.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13JAN2015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an allele?</a:t>
            </a:r>
          </a:p>
          <a:p>
            <a:r>
              <a:rPr lang="en-US" dirty="0" smtClean="0"/>
              <a:t>What is evolution?</a:t>
            </a:r>
            <a:endParaRPr lang="en-US" dirty="0"/>
          </a:p>
        </p:txBody>
      </p:sp>
      <p:pic>
        <p:nvPicPr>
          <p:cNvPr id="7170" name="Picture 2" descr="http://bio1151.nicerweb.com/Locked/media/ch14/14_04Alleles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124200"/>
            <a:ext cx="6457950" cy="301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is the change in the frequency of alleles over time</a:t>
            </a:r>
            <a:endParaRPr lang="en-US" dirty="0"/>
          </a:p>
        </p:txBody>
      </p:sp>
      <p:pic>
        <p:nvPicPr>
          <p:cNvPr id="4" name="Picture 2" descr="http://d3gqasl9vmjfd8.cloudfront.net/511127c9-b639-4a7b-8ab6-bbc51d97d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43200"/>
            <a:ext cx="5116835" cy="3810000"/>
          </a:xfrm>
          <a:prstGeom prst="rect">
            <a:avLst/>
          </a:prstGeom>
          <a:noFill/>
        </p:spPr>
      </p:pic>
      <p:pic>
        <p:nvPicPr>
          <p:cNvPr id="5" name="Picture 4" descr="http://www.age-of-the-sage.org/evolution/darwin_evolution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209925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on page 126-132 please read the text and fill-in the blanks on your paper</a:t>
            </a:r>
          </a:p>
          <a:p>
            <a:endParaRPr lang="en-US" dirty="0" smtClean="0"/>
          </a:p>
          <a:p>
            <a:r>
              <a:rPr lang="en-US" dirty="0" smtClean="0"/>
              <a:t>If you finish the front, start on the back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used simple probability to predict what traits would be present in the next generation of pea plants.  </a:t>
            </a:r>
          </a:p>
          <a:p>
            <a:r>
              <a:rPr lang="en-US" dirty="0" smtClean="0"/>
              <a:t>He called these </a:t>
            </a:r>
            <a:r>
              <a:rPr lang="en-US" dirty="0" err="1" smtClean="0"/>
              <a:t>Punnett</a:t>
            </a:r>
            <a:r>
              <a:rPr lang="en-US" dirty="0" smtClean="0"/>
              <a:t> squares</a:t>
            </a:r>
            <a:endParaRPr lang="en-US" dirty="0"/>
          </a:p>
        </p:txBody>
      </p:sp>
      <p:pic>
        <p:nvPicPr>
          <p:cNvPr id="4" name="Picture 2" descr="http://3.bp.blogspot.com/-yGBKx1gj3JI/TiZ0ez7afzI/AAAAAAAATOI/emdzK7BDDdg/s1600/Gregor%2BMendel%2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249958"/>
            <a:ext cx="3886200" cy="2388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have two or more alleles that will determine the phenotype (trait expressed) of an organism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Alleles can be dominant or recessive.  </a:t>
            </a:r>
            <a:endParaRPr lang="en-US" dirty="0"/>
          </a:p>
        </p:txBody>
      </p:sp>
      <p:pic>
        <p:nvPicPr>
          <p:cNvPr id="31746" name="Picture 2" descr="https://adapaproject.org/images/biobook_images/Dominant%20and%20recessive%20alleles%20Image%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5403850" cy="405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dirty="0" smtClean="0"/>
              <a:t>An organism will be homozygous or heterozygous</a:t>
            </a:r>
          </a:p>
          <a:p>
            <a:r>
              <a:rPr lang="en-US" dirty="0" smtClean="0"/>
              <a:t>Homozygous: has the same alleles</a:t>
            </a:r>
          </a:p>
          <a:p>
            <a:r>
              <a:rPr lang="en-US" dirty="0" smtClean="0"/>
              <a:t>Heterozygous: has different alleles</a:t>
            </a:r>
            <a:endParaRPr lang="en-US" dirty="0"/>
          </a:p>
        </p:txBody>
      </p:sp>
      <p:pic>
        <p:nvPicPr>
          <p:cNvPr id="4" name="Picture 2" descr="https://adapaproject.org/images/biobook_images/Dominant%20and%20recessive%20alleles%20Image%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/>
              <a:t>The only way that an organism will express a recessive allele is if is homozygous.</a:t>
            </a:r>
          </a:p>
          <a:p>
            <a:r>
              <a:rPr lang="en-US" dirty="0" smtClean="0"/>
              <a:t>A dominant allele will be expressed as a trait in both heterozygous and homozygous plants</a:t>
            </a:r>
            <a:endParaRPr lang="en-US" dirty="0"/>
          </a:p>
        </p:txBody>
      </p:sp>
      <p:pic>
        <p:nvPicPr>
          <p:cNvPr id="4" name="Picture 2" descr="https://adapaproject.org/images/biobook_images/Dominant%20and%20recessive%20alleles%20Image%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gender is determined the same way. </a:t>
            </a:r>
            <a:endParaRPr lang="en-US" dirty="0"/>
          </a:p>
        </p:txBody>
      </p:sp>
      <p:pic>
        <p:nvPicPr>
          <p:cNvPr id="3074" name="Picture 2" descr="http://novellaqalive.mhhe.com/sites/dl/free/0078675642/181858/ch12_0_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14600"/>
            <a:ext cx="3581400" cy="3508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525963"/>
          </a:xfrm>
        </p:spPr>
        <p:txBody>
          <a:bodyPr/>
          <a:lstStyle/>
          <a:p>
            <a:r>
              <a:rPr lang="en-US" dirty="0" smtClean="0"/>
              <a:t>There exist 8.7 billion species on Earth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did all these species come to exist?</a:t>
            </a:r>
            <a:endParaRPr lang="en-US" dirty="0"/>
          </a:p>
        </p:txBody>
      </p:sp>
      <p:pic>
        <p:nvPicPr>
          <p:cNvPr id="1026" name="Picture 2" descr="http://media.tumblr.com/tumblr_m2c2gdt6RY1r831k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5105400" cy="4554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14JAN2015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of these are heterozygous and which is homozygous? HOW DO YOU KNOW?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evolution?</a:t>
            </a:r>
            <a:endParaRPr lang="en-US" dirty="0"/>
          </a:p>
        </p:txBody>
      </p:sp>
      <p:pic>
        <p:nvPicPr>
          <p:cNvPr id="4" name="Picture 2" descr="https://adapaproject.org/images/biobook_images/Dominant%20and%20recessive%20alleles%20Image%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66700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is the change in the frequency of alleles over time OR the change in traits over time</a:t>
            </a:r>
            <a:endParaRPr lang="en-US" dirty="0"/>
          </a:p>
        </p:txBody>
      </p:sp>
      <p:pic>
        <p:nvPicPr>
          <p:cNvPr id="4" name="Picture 2" descr="http://d3gqasl9vmjfd8.cloudfront.net/511127c9-b639-4a7b-8ab6-bbc51d97d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43200"/>
            <a:ext cx="5116835" cy="3810000"/>
          </a:xfrm>
          <a:prstGeom prst="rect">
            <a:avLst/>
          </a:prstGeom>
          <a:noFill/>
        </p:spPr>
      </p:pic>
      <p:pic>
        <p:nvPicPr>
          <p:cNvPr id="5" name="Picture 4" descr="http://www.age-of-the-sage.org/evolution/darwin_evolution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209925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for you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Purebred: the organism is homozygous dominant or homozygous recessive (TT or 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Hybrid: the organism has one of each allele (</a:t>
            </a:r>
            <a:r>
              <a:rPr lang="en-US" dirty="0" err="1" smtClean="0"/>
              <a:t>Tt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= Yellow body</a:t>
            </a:r>
          </a:p>
          <a:p>
            <a:r>
              <a:rPr lang="en-US" dirty="0" smtClean="0"/>
              <a:t>y= blue body</a:t>
            </a:r>
          </a:p>
          <a:p>
            <a:endParaRPr lang="en-US" dirty="0" smtClean="0"/>
          </a:p>
          <a:p>
            <a:r>
              <a:rPr lang="en-US" dirty="0" smtClean="0"/>
              <a:t>Which is the dominant trait?</a:t>
            </a:r>
          </a:p>
          <a:p>
            <a:r>
              <a:rPr lang="en-US" dirty="0" smtClean="0"/>
              <a:t>What combinations will make a Yellow body?</a:t>
            </a:r>
          </a:p>
          <a:p>
            <a:r>
              <a:rPr lang="en-US" dirty="0" smtClean="0"/>
              <a:t>What combinations will make a blue body?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B: represents an allele that codes for Brown eyes, is this allele dominant?</a:t>
            </a:r>
          </a:p>
          <a:p>
            <a:r>
              <a:rPr lang="en-US" dirty="0" smtClean="0"/>
              <a:t>b: represents an allele that codes for blue eyes, is this allele dominant?</a:t>
            </a:r>
          </a:p>
          <a:p>
            <a:endParaRPr lang="en-US" dirty="0" smtClean="0"/>
          </a:p>
          <a:p>
            <a:r>
              <a:rPr lang="en-US" dirty="0" smtClean="0"/>
              <a:t>Lets do a </a:t>
            </a:r>
            <a:r>
              <a:rPr lang="en-US" dirty="0" err="1" smtClean="0"/>
              <a:t>Punnett</a:t>
            </a:r>
            <a:r>
              <a:rPr lang="en-US" dirty="0" smtClean="0"/>
              <a:t> square.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the offspring will have brown eyes?</a:t>
            </a:r>
          </a:p>
          <a:p>
            <a:r>
              <a:rPr lang="en-US" dirty="0" smtClean="0"/>
              <a:t>What percentage will have blue eyes?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743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percentage are homozygous recessive?</a:t>
            </a:r>
          </a:p>
          <a:p>
            <a:r>
              <a:rPr lang="en-US" dirty="0" smtClean="0"/>
              <a:t>What percentage are homozygous dominant?</a:t>
            </a:r>
          </a:p>
          <a:p>
            <a:r>
              <a:rPr lang="en-US" dirty="0" smtClean="0"/>
              <a:t>What percentage are heterozygous?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orld-builders.org/lessons/less/les4/casino/casinogifs/pu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4648200" cy="48203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4038600"/>
            <a:ext cx="19812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the birds will express the red phenotype?</a:t>
            </a:r>
          </a:p>
          <a:p>
            <a:r>
              <a:rPr lang="en-US" dirty="0" smtClean="0"/>
              <a:t>What percentage of the birds will express the purple phenotype?</a:t>
            </a:r>
          </a:p>
          <a:p>
            <a:endParaRPr lang="en-US" dirty="0" smtClean="0"/>
          </a:p>
          <a:p>
            <a:r>
              <a:rPr lang="en-US" dirty="0" smtClean="0"/>
              <a:t>What percentage are heterozygous?</a:t>
            </a:r>
          </a:p>
          <a:p>
            <a:r>
              <a:rPr lang="en-US" dirty="0" smtClean="0"/>
              <a:t>What percentage are homozygous?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how species come into existence and go extinct over time</a:t>
            </a:r>
          </a:p>
          <a:p>
            <a:endParaRPr lang="en-US" dirty="0" smtClean="0"/>
          </a:p>
          <a:p>
            <a:r>
              <a:rPr lang="en-US" dirty="0" smtClean="0"/>
              <a:t>Definition: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organisms with traits best suited for their environment are more likely to survive and reproduce.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any of the birds hybrids?</a:t>
            </a:r>
          </a:p>
          <a:p>
            <a:r>
              <a:rPr lang="en-US" dirty="0" smtClean="0"/>
              <a:t>Are any of the birds purebred?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Bikini Bottom Genetics (</a:t>
            </a:r>
            <a:r>
              <a:rPr lang="en-US" dirty="0" smtClean="0">
                <a:solidFill>
                  <a:srgbClr val="FF0000"/>
                </a:solidFill>
              </a:rPr>
              <a:t>Due Tomorrow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Let’s do #4 together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This is due tomorrow (15 points!)</a:t>
            </a:r>
          </a:p>
        </p:txBody>
      </p:sp>
      <p:pic>
        <p:nvPicPr>
          <p:cNvPr id="4098" name="Picture 2" descr="http://kmssciencehunt.weebly.com/uploads/1/3/5/7/13572765/4487504.png?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352800"/>
            <a:ext cx="2590800" cy="334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Bikini Bottom Genetics (</a:t>
            </a:r>
            <a:r>
              <a:rPr lang="en-US" dirty="0" smtClean="0">
                <a:solidFill>
                  <a:srgbClr val="FF0000"/>
                </a:solidFill>
              </a:rPr>
              <a:t>Due Tomorrow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You have time in class. PLEASE use it wisely. I am here to help.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This is due tomorrow (15 points!)</a:t>
            </a:r>
          </a:p>
        </p:txBody>
      </p:sp>
      <p:pic>
        <p:nvPicPr>
          <p:cNvPr id="4098" name="Picture 2" descr="http://kmssciencehunt.weebly.com/uploads/1/3/5/7/13572765/4487504.png?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352800"/>
            <a:ext cx="2590800" cy="334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	15JAN2015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is homozygous?</a:t>
            </a:r>
          </a:p>
          <a:p>
            <a:r>
              <a:rPr lang="en-US" dirty="0" smtClean="0"/>
              <a:t>What percentage is heterozygous?</a:t>
            </a:r>
          </a:p>
          <a:p>
            <a:r>
              <a:rPr lang="en-US" dirty="0" smtClean="0"/>
              <a:t>What percentage is green?</a:t>
            </a:r>
          </a:p>
          <a:p>
            <a:r>
              <a:rPr lang="en-US" dirty="0" smtClean="0"/>
              <a:t>What percentage is yellow?</a:t>
            </a:r>
          </a:p>
          <a:p>
            <a:endParaRPr lang="en-US" dirty="0"/>
          </a:p>
        </p:txBody>
      </p:sp>
      <p:pic>
        <p:nvPicPr>
          <p:cNvPr id="1026" name="Picture 2" descr="http://upload.wikimedia.org/wikipedia/commons/thumb/2/22/Punnett_Square.svg/2000px-Punnett_Squa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971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 questions from bikini bottom?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kmssciencehunt.weebly.com/uploads/1/3/5/7/13572765/4487504.png?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352800"/>
            <a:ext cx="2590800" cy="334424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is the change in the frequency of alleles over time OR the change in traits over time</a:t>
            </a:r>
            <a:endParaRPr lang="en-US" dirty="0"/>
          </a:p>
        </p:txBody>
      </p:sp>
      <p:pic>
        <p:nvPicPr>
          <p:cNvPr id="4" name="Picture 2" descr="http://d3gqasl9vmjfd8.cloudfront.net/511127c9-b639-4a7b-8ab6-bbc51d97da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3999962"/>
            <a:ext cx="3429000" cy="2553237"/>
          </a:xfrm>
          <a:prstGeom prst="rect">
            <a:avLst/>
          </a:prstGeom>
          <a:noFill/>
        </p:spPr>
      </p:pic>
      <p:pic>
        <p:nvPicPr>
          <p:cNvPr id="5" name="Picture 4" descr="http://www.age-of-the-sage.org/evolution/darwin_evolution_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2143125" cy="215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Practicing </a:t>
            </a:r>
            <a:r>
              <a:rPr lang="en-US" dirty="0" err="1" smtClean="0"/>
              <a:t>Punnett</a:t>
            </a:r>
            <a:r>
              <a:rPr lang="en-US" dirty="0" smtClean="0"/>
              <a:t> Squares makes us Perfect!</a:t>
            </a:r>
          </a:p>
          <a:p>
            <a:endParaRPr lang="en-US" dirty="0" smtClean="0"/>
          </a:p>
          <a:p>
            <a:r>
              <a:rPr lang="en-US" dirty="0" smtClean="0"/>
              <a:t>I will check on your progress throughout the day, you will get credit if you finish in class.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16JAN2015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this dragon family, what is the only possible genotype for the offspring?</a:t>
            </a:r>
          </a:p>
          <a:p>
            <a:r>
              <a:rPr lang="en-US" i="1" dirty="0" smtClean="0"/>
              <a:t>Hint: you may need to do a </a:t>
            </a:r>
            <a:r>
              <a:rPr lang="en-US" i="1" dirty="0" err="1" smtClean="0"/>
              <a:t>Punnett</a:t>
            </a:r>
            <a:r>
              <a:rPr lang="en-US" i="1" dirty="0" smtClean="0"/>
              <a:t> square </a:t>
            </a:r>
            <a:endParaRPr lang="en-US" i="1" dirty="0"/>
          </a:p>
        </p:txBody>
      </p:sp>
      <p:pic>
        <p:nvPicPr>
          <p:cNvPr id="4098" name="Picture 2" descr="http://www.projectsharetexas.org/sites/default/files/imce-user-gen/R4sci0007dragon_fami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990975"/>
            <a:ext cx="60960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2390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Organisms produce more offspring than survive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Variations in traits occur among individuals of a species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Some traits are passed to the offspring</a:t>
            </a:r>
          </a:p>
        </p:txBody>
      </p:sp>
      <p:pic>
        <p:nvPicPr>
          <p:cNvPr id="4098" name="Picture 2" descr="http://upload.wikimedia.org/wikipedia/commons/thumb/f/f3/Mutation_and_selection_diagram.svg/2000px-Mutation_and_selection_diagram.svg.png"/>
          <p:cNvPicPr>
            <a:picLocks noChangeAspect="1" noChangeArrowheads="1"/>
          </p:cNvPicPr>
          <p:nvPr/>
        </p:nvPicPr>
        <p:blipFill>
          <a:blip r:embed="rId2" cstate="print"/>
          <a:srcRect r="38164"/>
          <a:stretch>
            <a:fillRect/>
          </a:stretch>
        </p:blipFill>
        <p:spPr bwMode="auto">
          <a:xfrm>
            <a:off x="6477000" y="2948255"/>
            <a:ext cx="2667000" cy="390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Outdoor Adventure Journal #2 is due on Tuesday!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6" name="Picture 4" descr="http://images.nationalgeographic.com/wpf/media-live/photos/000/251/cache/12-boulder-colorado-adventure-towns_25130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2998401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4.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Some traits are helpful</a:t>
            </a:r>
            <a:r>
              <a:rPr lang="en-US" dirty="0" smtClean="0"/>
              <a:t>.  Individuals with helpful traits survive and reproduce better than those without these traits.</a:t>
            </a:r>
          </a:p>
        </p:txBody>
      </p:sp>
      <p:pic>
        <p:nvPicPr>
          <p:cNvPr id="4" name="Picture 2" descr="http://upload.wikimedia.org/wikipedia/commons/thumb/f/f3/Mutation_and_selection_diagram.svg/2000px-Mutation_and_selection_diagram.svg.png"/>
          <p:cNvPicPr>
            <a:picLocks noChangeAspect="1" noChangeArrowheads="1"/>
          </p:cNvPicPr>
          <p:nvPr/>
        </p:nvPicPr>
        <p:blipFill>
          <a:blip r:embed="rId2" cstate="print"/>
          <a:srcRect r="38164"/>
          <a:stretch>
            <a:fillRect/>
          </a:stretch>
        </p:blipFill>
        <p:spPr bwMode="auto">
          <a:xfrm>
            <a:off x="6477000" y="2948255"/>
            <a:ext cx="2667000" cy="3909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1364</Words>
  <Application>Microsoft Office PowerPoint</Application>
  <PresentationFormat>On-screen Show (4:3)</PresentationFormat>
  <Paragraphs>183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PTT    20OCT2015</vt:lpstr>
      <vt:lpstr>Pencil Check out Sheet</vt:lpstr>
      <vt:lpstr>Evolution</vt:lpstr>
      <vt:lpstr>Slide 4</vt:lpstr>
      <vt:lpstr>Slide 5</vt:lpstr>
      <vt:lpstr>Slide 6</vt:lpstr>
      <vt:lpstr>Natural Selection</vt:lpstr>
      <vt:lpstr>5 Principles</vt:lpstr>
      <vt:lpstr>5 Principles</vt:lpstr>
      <vt:lpstr>5 Principles</vt:lpstr>
      <vt:lpstr>Slide 11</vt:lpstr>
      <vt:lpstr>Slide 12</vt:lpstr>
      <vt:lpstr>Slide 13</vt:lpstr>
      <vt:lpstr>Slide 14</vt:lpstr>
      <vt:lpstr>Slide 15</vt:lpstr>
      <vt:lpstr>Slide 16</vt:lpstr>
      <vt:lpstr>PTT    21OCT2015</vt:lpstr>
      <vt:lpstr>Slide 18</vt:lpstr>
      <vt:lpstr>5 Principles of Natural Selection</vt:lpstr>
      <vt:lpstr>Artificial Selection</vt:lpstr>
      <vt:lpstr>Artificial Selection</vt:lpstr>
      <vt:lpstr>Natural Selection</vt:lpstr>
      <vt:lpstr>Selective Forces</vt:lpstr>
      <vt:lpstr>Slide 24</vt:lpstr>
      <vt:lpstr>Slide 25</vt:lpstr>
      <vt:lpstr>Adaptations</vt:lpstr>
      <vt:lpstr>fitness</vt:lpstr>
      <vt:lpstr>fitness</vt:lpstr>
      <vt:lpstr>fitness</vt:lpstr>
      <vt:lpstr>Slide 30</vt:lpstr>
      <vt:lpstr>Slide 31</vt:lpstr>
      <vt:lpstr>Slide 32</vt:lpstr>
      <vt:lpstr>Slide 33</vt:lpstr>
      <vt:lpstr>PTT    22OCT2015</vt:lpstr>
      <vt:lpstr>Beans and Beaks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PTT    03FEB2015</vt:lpstr>
      <vt:lpstr>Story of Hawaii Birds</vt:lpstr>
      <vt:lpstr>Story of Hawaii Birds</vt:lpstr>
      <vt:lpstr>Slide 47</vt:lpstr>
      <vt:lpstr>Slide 48</vt:lpstr>
      <vt:lpstr>Slide 49</vt:lpstr>
      <vt:lpstr>Slide 50</vt:lpstr>
      <vt:lpstr>PTT    13JAN2015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PTT    14JAN2015</vt:lpstr>
      <vt:lpstr>Slide 62</vt:lpstr>
      <vt:lpstr>Terms for you notebook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PTT     15JAN2015</vt:lpstr>
      <vt:lpstr>Slide 75</vt:lpstr>
      <vt:lpstr>Slide 76</vt:lpstr>
      <vt:lpstr>Slide 77</vt:lpstr>
      <vt:lpstr>Slide 78</vt:lpstr>
      <vt:lpstr>PTT    16JAN2015</vt:lpstr>
      <vt:lpstr>Slide 80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12JAN2015</dc:title>
  <dc:creator>Mandi Leigh</dc:creator>
  <cp:lastModifiedBy>mandi leigh</cp:lastModifiedBy>
  <cp:revision>39</cp:revision>
  <dcterms:created xsi:type="dcterms:W3CDTF">2006-08-16T00:00:00Z</dcterms:created>
  <dcterms:modified xsi:type="dcterms:W3CDTF">2015-10-22T21:20:39Z</dcterms:modified>
</cp:coreProperties>
</file>