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56" r:id="rId9"/>
    <p:sldId id="282" r:id="rId10"/>
    <p:sldId id="257" r:id="rId11"/>
    <p:sldId id="271" r:id="rId12"/>
    <p:sldId id="272" r:id="rId13"/>
    <p:sldId id="258" r:id="rId14"/>
    <p:sldId id="259" r:id="rId15"/>
    <p:sldId id="260" r:id="rId16"/>
    <p:sldId id="273" r:id="rId17"/>
    <p:sldId id="283" r:id="rId18"/>
    <p:sldId id="274" r:id="rId19"/>
    <p:sldId id="261" r:id="rId20"/>
    <p:sldId id="291" r:id="rId21"/>
    <p:sldId id="292" r:id="rId22"/>
    <p:sldId id="327" r:id="rId23"/>
    <p:sldId id="293" r:id="rId24"/>
    <p:sldId id="328" r:id="rId25"/>
    <p:sldId id="262" r:id="rId26"/>
    <p:sldId id="275" r:id="rId27"/>
    <p:sldId id="330" r:id="rId28"/>
    <p:sldId id="331" r:id="rId29"/>
    <p:sldId id="276" r:id="rId30"/>
    <p:sldId id="264" r:id="rId31"/>
    <p:sldId id="294" r:id="rId32"/>
    <p:sldId id="295" r:id="rId33"/>
    <p:sldId id="265" r:id="rId34"/>
    <p:sldId id="266" r:id="rId35"/>
    <p:sldId id="267" r:id="rId36"/>
    <p:sldId id="277" r:id="rId37"/>
    <p:sldId id="280" r:id="rId38"/>
    <p:sldId id="279" r:id="rId39"/>
    <p:sldId id="278" r:id="rId40"/>
    <p:sldId id="281" r:id="rId41"/>
    <p:sldId id="296" r:id="rId42"/>
    <p:sldId id="297" r:id="rId43"/>
    <p:sldId id="298" r:id="rId44"/>
    <p:sldId id="299" r:id="rId45"/>
    <p:sldId id="300" r:id="rId46"/>
    <p:sldId id="333" r:id="rId47"/>
    <p:sldId id="332" r:id="rId48"/>
    <p:sldId id="326" r:id="rId49"/>
    <p:sldId id="339" r:id="rId50"/>
    <p:sldId id="306" r:id="rId51"/>
    <p:sldId id="307" r:id="rId52"/>
    <p:sldId id="334" r:id="rId53"/>
    <p:sldId id="308" r:id="rId54"/>
    <p:sldId id="309" r:id="rId55"/>
    <p:sldId id="310" r:id="rId56"/>
    <p:sldId id="311" r:id="rId57"/>
    <p:sldId id="312" r:id="rId58"/>
    <p:sldId id="335" r:id="rId59"/>
    <p:sldId id="336" r:id="rId60"/>
    <p:sldId id="337" r:id="rId61"/>
    <p:sldId id="338" r:id="rId62"/>
    <p:sldId id="329" r:id="rId63"/>
    <p:sldId id="313" r:id="rId64"/>
    <p:sldId id="314" r:id="rId65"/>
    <p:sldId id="315" r:id="rId66"/>
    <p:sldId id="316" r:id="rId67"/>
    <p:sldId id="350" r:id="rId68"/>
    <p:sldId id="340" r:id="rId69"/>
    <p:sldId id="341" r:id="rId70"/>
    <p:sldId id="342" r:id="rId71"/>
    <p:sldId id="343" r:id="rId72"/>
    <p:sldId id="344" r:id="rId73"/>
    <p:sldId id="356" r:id="rId74"/>
    <p:sldId id="354" r:id="rId75"/>
    <p:sldId id="355" r:id="rId76"/>
    <p:sldId id="351" r:id="rId77"/>
    <p:sldId id="346" r:id="rId78"/>
    <p:sldId id="347" r:id="rId79"/>
    <p:sldId id="348" r:id="rId80"/>
    <p:sldId id="345" r:id="rId81"/>
    <p:sldId id="352" r:id="rId82"/>
    <p:sldId id="317" r:id="rId83"/>
    <p:sldId id="318" r:id="rId84"/>
    <p:sldId id="319" r:id="rId85"/>
    <p:sldId id="320" r:id="rId86"/>
    <p:sldId id="321" r:id="rId87"/>
    <p:sldId id="322" r:id="rId88"/>
    <p:sldId id="323" r:id="rId89"/>
    <p:sldId id="324" r:id="rId90"/>
    <p:sldId id="353" r:id="rId9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8B42E-8840-4350-B9D3-1501339CD6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405F-A34D-4921-95CF-A544C4C35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8DE27-6218-4E52-AE30-A1B9ACAAAAC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5E4FF-1388-41A7-AA6A-19C3D989BA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B8727-969B-4492-BA92-F537B714F2F0}" type="slidenum">
              <a:rPr lang="en-US"/>
              <a:pPr/>
              <a:t>74</a:t>
            </a:fld>
            <a:endParaRPr lang="en-US"/>
          </a:p>
        </p:txBody>
      </p:sp>
      <p:sp>
        <p:nvSpPr>
          <p:cNvPr id="205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3B835-1903-461C-B2C3-C2D321CC0BAB}" type="slidenum">
              <a:rPr lang="en-US"/>
              <a:pPr/>
              <a:t>75</a:t>
            </a:fld>
            <a:endParaRPr lang="en-US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CB592-7A3F-49E8-8C47-0AFB14EC153C}" type="slidenum">
              <a:rPr lang="en-US"/>
              <a:pPr/>
              <a:t>77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6080D-583A-4EF0-8897-8F7C2CA04173}" type="slidenum">
              <a:rPr lang="en-US"/>
              <a:pPr/>
              <a:t>78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E49D2-9396-4475-BEB4-361E94E2434F}" type="slidenum">
              <a:rPr lang="en-US"/>
              <a:pPr/>
              <a:t>79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05OCT2015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5 Global Environmental Health Indicators?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1"/>
            <a:ext cx="5410200" cy="1752600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Ecosystem diversity-  the variety of ecosystems within a given region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0"/>
            <a:ext cx="3061767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-152400" y="4419600"/>
            <a:ext cx="6346031" cy="1428750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Earth is home to a tremendous diversity of species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2590800"/>
            <a:ext cx="4964907" cy="4018359"/>
          </a:xfrm>
          <a:ln/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Species </a:t>
            </a:r>
            <a:r>
              <a:rPr lang="en-US" sz="2800" dirty="0">
                <a:latin typeface="Book Antiqua" pitchFamily="18" charset="0"/>
              </a:rPr>
              <a:t>diversity- the variety of species in a given ecosystem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61767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1428750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Earth is home to a tremendous diversity of species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78594"/>
            <a:ext cx="5791200" cy="1428750"/>
          </a:xfrm>
          <a:ln/>
        </p:spPr>
        <p:txBody>
          <a:bodyPr>
            <a:normAutofit fontScale="90000"/>
          </a:bodyPr>
          <a:lstStyle/>
          <a:p>
            <a:r>
              <a:rPr lang="en-US" sz="3400" b="1" dirty="0">
                <a:latin typeface="Book Antiqua" pitchFamily="18" charset="0"/>
              </a:rPr>
              <a:t>Earth is home to a tremendous diversity of species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5791200" cy="1295400"/>
          </a:xfrm>
          <a:ln/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Genetic </a:t>
            </a:r>
            <a:r>
              <a:rPr lang="en-US" sz="2800" dirty="0">
                <a:latin typeface="Book Antiqua" pitchFamily="18" charset="0"/>
              </a:rPr>
              <a:t>diversity- the variety of genes within a given species.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0"/>
            <a:ext cx="306176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0"/>
            <a:ext cx="306176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688461" cy="5509617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Species richness- the number of species in a given area.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Species evenness- the measure of whether a particular ecosystem is numerically dominated by one species or are all represented by similar numbers of individuals.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82641" y="3536157"/>
            <a:ext cx="4616648" cy="30204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375172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Evolution is the mechanism underlying biodiversity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5844" y="1660922"/>
            <a:ext cx="7358063" cy="4018359"/>
          </a:xfrm>
          <a:ln/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Evolution- a change in the genetic composition of a population over time.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13316" name="Picture 4" descr="http://www.sheppardsoftware.com/content/animals/images/evolution_finch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743200"/>
            <a:ext cx="6659490" cy="1981200"/>
          </a:xfrm>
          <a:prstGeom prst="rect">
            <a:avLst/>
          </a:prstGeom>
          <a:noFill/>
        </p:spPr>
      </p:pic>
      <p:pic>
        <p:nvPicPr>
          <p:cNvPr id="13318" name="Picture 6" descr="http://blogs.salesforce.com/.a/6a00e54ee3905b88330133f505e0a0970b-800w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886200"/>
            <a:ext cx="3962400" cy="2951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375172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Evolution is the mechanism underlying biodiversity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5844" y="1660922"/>
            <a:ext cx="7358063" cy="4018359"/>
          </a:xfrm>
          <a:ln/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Microevolution- </a:t>
            </a:r>
            <a:r>
              <a:rPr lang="en-US" sz="2800" dirty="0">
                <a:latin typeface="Book Antiqua" pitchFamily="18" charset="0"/>
              </a:rPr>
              <a:t>evolution below the species level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13314" name="Picture 2" descr="http://evolution.berkeley.edu/evolibrary/images_pamphlets/micro_mech_3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2840494"/>
            <a:ext cx="5048250" cy="36079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amyouasheisme.files.wordpress.com/2008/03/moth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57400"/>
            <a:ext cx="9144000" cy="3014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375172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Evolution is the mechanism underlying biodiversity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105400"/>
            <a:ext cx="7358063" cy="1615678"/>
          </a:xfrm>
          <a:ln/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Macroevolution- </a:t>
            </a:r>
            <a:r>
              <a:rPr lang="en-US" sz="2800" dirty="0">
                <a:latin typeface="Book Antiqua" pitchFamily="18" charset="0"/>
              </a:rPr>
              <a:t>Evolution which gives rise to new species or new genera, family, class or phyla.</a:t>
            </a:r>
          </a:p>
        </p:txBody>
      </p:sp>
      <p:pic>
        <p:nvPicPr>
          <p:cNvPr id="30722" name="Picture 2" descr="http://evolution.berkeley.edu/evolibrary/images_pamphlets/dino_tree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676400"/>
            <a:ext cx="5695950" cy="31275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054453" cy="839391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Creating Genetic Diversity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232297"/>
            <a:ext cx="7554516" cy="4572000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Genes- physical locations on chromosomes within each cell of an organism.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Genotype- the complete set of genes in an individual.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Mutation- a random change in the genetic code.  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Phenotype- the actual set of traits expressed in an individual.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Five global Environmental Indicators	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Biological Diversity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Food Production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Average surface temperature and CO2 concentrations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Human Population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Resource Depletion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5825" y="4067175"/>
            <a:ext cx="44481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06OCT2015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species richness and species evenness.</a:t>
            </a:r>
          </a:p>
          <a:p>
            <a:endParaRPr lang="en-US" dirty="0" smtClean="0"/>
          </a:p>
          <a:p>
            <a:r>
              <a:rPr lang="en-US" dirty="0" smtClean="0"/>
              <a:t>Compare and contrast macro and micro evolution.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105400"/>
            <a:ext cx="7358063" cy="1615678"/>
          </a:xfrm>
          <a:ln/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Macroevolution- </a:t>
            </a:r>
            <a:r>
              <a:rPr lang="en-US" sz="2800" dirty="0">
                <a:latin typeface="Book Antiqua" pitchFamily="18" charset="0"/>
              </a:rPr>
              <a:t>Evolution which gives rise to new species or new genera, family, class or phyla.</a:t>
            </a:r>
          </a:p>
        </p:txBody>
      </p:sp>
      <p:pic>
        <p:nvPicPr>
          <p:cNvPr id="30722" name="Picture 2" descr="http://evolution.berkeley.edu/evolibrary/images_pamphlets/dino_tree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676400"/>
            <a:ext cx="5695950" cy="312759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688461" cy="5509617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Species richness- the number of species in a given area.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Species evenness- the measure of whether a particular ecosystem is numerically dominated by one species or are all represented by similar numbers of individuals.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82641" y="3536157"/>
            <a:ext cx="4616648" cy="30204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“Nothing in Biology makes sense except in the light of evolution.” Theodosius </a:t>
            </a:r>
            <a:r>
              <a:rPr lang="en-US" dirty="0" err="1" smtClean="0"/>
              <a:t>Dobzhansky</a:t>
            </a:r>
            <a:endParaRPr lang="en-US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38200" y="685800"/>
            <a:ext cx="7322344" cy="1375172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Evolution is the mechanism underlying biodiversity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Evolution by artificial and natural selection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99227" cy="4018359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Evolution by artificial selection- when humans determine which individuals breed.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Evolution by natural selection- the environment determines which individuals are most likely to survive and reproduce.</a:t>
            </a:r>
            <a:r>
              <a:rPr lang="en-US" dirty="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Evolution by artificial and natural selection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8289" y="1526977"/>
            <a:ext cx="8099227" cy="4018359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Evolution by artificial selection- when humans determine which individuals breed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2743200"/>
            <a:ext cx="5981105" cy="36087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or Artificial?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s://d2jmvrsizmvf4x.cloudfront.net/oIyEWOhZRuW6cR1ShlJy_mustardgeneticvariati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057400"/>
            <a:ext cx="701992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or Artificial?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http://cdn.yourarticlelibrary.com/wp-content/uploads/2013/10/image9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752600"/>
            <a:ext cx="5410200" cy="470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Evolution by artificial and natural selection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8289" y="1526977"/>
            <a:ext cx="8099227" cy="4018359"/>
          </a:xfrm>
          <a:ln/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Evolution </a:t>
            </a:r>
            <a:r>
              <a:rPr lang="en-US" sz="2800" dirty="0">
                <a:latin typeface="Book Antiqua" pitchFamily="18" charset="0"/>
              </a:rPr>
              <a:t>by natural selection- the environment determines which individuals are most likely to survive and reproduce.</a:t>
            </a:r>
            <a:r>
              <a:rPr lang="en-US" dirty="0">
                <a:latin typeface="Book Antiqua" pitchFamily="18" charset="0"/>
              </a:rPr>
              <a:t> </a:t>
            </a:r>
          </a:p>
        </p:txBody>
      </p:sp>
      <p:pic>
        <p:nvPicPr>
          <p:cNvPr id="32770" name="Picture 2" descr="http://evolution.berkeley.edu/evolibrary/images/interviews/naturalselection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3200400"/>
            <a:ext cx="4648200" cy="3076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Classroom stuff:</a:t>
            </a:r>
          </a:p>
          <a:p>
            <a:r>
              <a:rPr lang="en-US" dirty="0" smtClean="0"/>
              <a:t>NO MORE FOOD! ONLY WATER BOTTLES!</a:t>
            </a:r>
          </a:p>
          <a:p>
            <a:r>
              <a:rPr lang="en-US" dirty="0" smtClean="0"/>
              <a:t>Cell phones are not allowed unless given specific permission to use for academic reasons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Galapagos is due today.</a:t>
            </a:r>
          </a:p>
          <a:p>
            <a:endParaRPr lang="en-US" dirty="0" smtClean="0"/>
          </a:p>
          <a:p>
            <a:r>
              <a:rPr lang="en-US" dirty="0" smtClean="0"/>
              <a:t>At this point you should have started reading chapter 5, Please finish by Wednesday to allow study time for your…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Chapter 4/5 Celebration: Friday (10/9)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75922" cy="1375172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Darwin’s theory of evolution by natural selection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992" y="1714500"/>
            <a:ext cx="7974211" cy="4393406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Individuals produce an excess of offspring.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Not all offspring can survive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75922" cy="1375172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Darwin’s theory of evolution by natural selection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992" y="1714500"/>
            <a:ext cx="7974211" cy="4393406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Individuals produce an excess of offspring.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Not all offspring can survive.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Individuals differ in their traits.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Differences in traits can be passed on from parents to offspring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75922" cy="1375172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Darwin’s theory of evolution by natural selection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992" y="1714500"/>
            <a:ext cx="7974211" cy="4393406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Individuals produce an excess of offspring.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Not all offspring can survive.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Individuals differ in their traits.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Differences in traits can be passed on from parents to offspring.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Differences in traits are associated with differences in the ability to survive and reproduce.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5391" y="21209"/>
            <a:ext cx="3191247" cy="6836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21531" y="0"/>
            <a:ext cx="7331273" cy="1178719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Evolution by Random Processes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328" y="1125140"/>
            <a:ext cx="8527852" cy="5241727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Mutation-  occur randomly and can add to the genetic variation of a population.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Genetic drift- change in the genetic composition of a population over time as a result of random mating.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Bottleneck effect- a reduction in the genetic diversity of a population caused by a reduction in its size.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Founder effect- a change in a population descended from a small number of colonizing individuals.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141" y="0"/>
            <a:ext cx="4609951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/>
          </p:cNvPicPr>
          <p:nvPr/>
        </p:nvPicPr>
        <p:blipFill>
          <a:blip r:embed="rId2" cstate="email"/>
          <a:srcRect b="81111"/>
          <a:stretch>
            <a:fillRect/>
          </a:stretch>
        </p:blipFill>
        <p:spPr bwMode="auto">
          <a:xfrm>
            <a:off x="3124200" y="4724400"/>
            <a:ext cx="4609951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2967335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Mutation-  occur randomly and can add to the genetic variation of a population.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/>
          </p:cNvPicPr>
          <p:nvPr/>
        </p:nvPicPr>
        <p:blipFill>
          <a:blip r:embed="rId2" cstate="email"/>
          <a:srcRect t="17778" b="48889"/>
          <a:stretch>
            <a:fillRect/>
          </a:stretch>
        </p:blipFill>
        <p:spPr bwMode="auto">
          <a:xfrm>
            <a:off x="2268141" y="1219200"/>
            <a:ext cx="4609951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57400" y="3886200"/>
            <a:ext cx="5638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Genetic drift- change in the genetic composition of a population over time as a result of random mating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  <a:p>
            <a:pPr marL="625056"/>
            <a:r>
              <a:rPr lang="en-US" dirty="0" smtClean="0">
                <a:latin typeface="Book Antiqua" pitchFamily="18" charset="0"/>
              </a:rPr>
              <a:t>Think moth example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/>
          </p:cNvPicPr>
          <p:nvPr/>
        </p:nvPicPr>
        <p:blipFill>
          <a:blip r:embed="rId2" cstate="email"/>
          <a:srcRect t="50000" b="23333"/>
          <a:stretch>
            <a:fillRect/>
          </a:stretch>
        </p:blipFill>
        <p:spPr bwMode="auto">
          <a:xfrm>
            <a:off x="3810000" y="3810000"/>
            <a:ext cx="4609951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1676400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Bottleneck effect- a reduction in the genetic diversity of a population caused by a reduction in its size.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/>
          </p:cNvPicPr>
          <p:nvPr/>
        </p:nvPicPr>
        <p:blipFill>
          <a:blip r:embed="rId2" cstate="email"/>
          <a:srcRect t="76667"/>
          <a:stretch>
            <a:fillRect/>
          </a:stretch>
        </p:blipFill>
        <p:spPr bwMode="auto">
          <a:xfrm>
            <a:off x="2590800" y="914400"/>
            <a:ext cx="4609951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28800" y="3048000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Founder effect- a change in a population descended from a small number of colonizing individuals.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Factors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 lIns="64291" tIns="32146" rIns="64291" bIns="32146" anchor="t"/>
          <a:lstStyle/>
          <a:p>
            <a:pPr>
              <a:buFont typeface="Lucida Grande" charset="0"/>
              <a:buNone/>
            </a:pPr>
            <a:r>
              <a:rPr lang="en-US" dirty="0" smtClean="0"/>
              <a:t>TEMPERATURE</a:t>
            </a:r>
          </a:p>
          <a:p>
            <a:r>
              <a:rPr lang="en-US" dirty="0" smtClean="0"/>
              <a:t>Latitude (distance from the equator)</a:t>
            </a:r>
          </a:p>
          <a:p>
            <a:r>
              <a:rPr lang="en-US" dirty="0" smtClean="0"/>
              <a:t>Altitude (elevation above sea level)</a:t>
            </a:r>
          </a:p>
          <a:p>
            <a:r>
              <a:rPr lang="en-US" dirty="0" smtClean="0"/>
              <a:t>Distance from the ocean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 lIns="64291" tIns="32146" rIns="64291" bIns="32146" anchor="t"/>
          <a:lstStyle/>
          <a:p>
            <a:pPr>
              <a:buFont typeface="Lucida Grande" charset="0"/>
              <a:buNone/>
            </a:pPr>
            <a:r>
              <a:rPr lang="en-US" dirty="0" smtClean="0"/>
              <a:t>PRECIPITATION</a:t>
            </a:r>
          </a:p>
          <a:p>
            <a:r>
              <a:rPr lang="en-US" dirty="0" smtClean="0"/>
              <a:t>Prevailing Winds (most common wind direction)</a:t>
            </a:r>
          </a:p>
          <a:p>
            <a:r>
              <a:rPr lang="en-US" dirty="0" smtClean="0"/>
              <a:t>Topography (proximity to the mountains: windward or leeward side of the mountains)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four ways to randomly evolve?</a:t>
            </a:r>
          </a:p>
          <a:p>
            <a:endParaRPr lang="en-US" dirty="0" smtClean="0"/>
          </a:p>
          <a:p>
            <a:r>
              <a:rPr lang="en-US" dirty="0" smtClean="0"/>
              <a:t>How does evolution lead to biodiversity?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0"/>
            <a:ext cx="7358063" cy="1714500"/>
          </a:xfrm>
          <a:ln/>
        </p:spPr>
        <p:txBody>
          <a:bodyPr/>
          <a:lstStyle/>
          <a:p>
            <a:r>
              <a:rPr lang="en-US" sz="3400" b="1" dirty="0"/>
              <a:t>The pace of evolution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8235" y="1285875"/>
            <a:ext cx="3293939" cy="557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0"/>
            <a:ext cx="7358063" cy="1714500"/>
          </a:xfrm>
          <a:ln/>
        </p:spPr>
        <p:txBody>
          <a:bodyPr/>
          <a:lstStyle/>
          <a:p>
            <a:r>
              <a:rPr lang="en-US" sz="3400" b="1" dirty="0"/>
              <a:t>The pace of evolution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2" cstate="email"/>
          <a:srcRect b="73846"/>
          <a:stretch>
            <a:fillRect/>
          </a:stretch>
        </p:blipFill>
        <p:spPr bwMode="auto">
          <a:xfrm>
            <a:off x="1600199" y="1763672"/>
            <a:ext cx="5486401" cy="242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0"/>
            <a:ext cx="7358063" cy="1714500"/>
          </a:xfrm>
          <a:ln/>
        </p:spPr>
        <p:txBody>
          <a:bodyPr/>
          <a:lstStyle/>
          <a:p>
            <a:r>
              <a:rPr lang="en-US" sz="3400" b="1" dirty="0"/>
              <a:t>The pace of evolution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2" cstate="email"/>
          <a:srcRect t="24786" b="50598"/>
          <a:stretch>
            <a:fillRect/>
          </a:stretch>
        </p:blipFill>
        <p:spPr bwMode="auto">
          <a:xfrm>
            <a:off x="1430462" y="2743201"/>
            <a:ext cx="6587878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0"/>
            <a:ext cx="7358063" cy="1714500"/>
          </a:xfrm>
          <a:ln/>
        </p:spPr>
        <p:txBody>
          <a:bodyPr/>
          <a:lstStyle/>
          <a:p>
            <a:r>
              <a:rPr lang="en-US" sz="3400" b="1" dirty="0"/>
              <a:t>The pace of evolution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2" cstate="email"/>
          <a:srcRect t="46667" b="28718"/>
          <a:stretch>
            <a:fillRect/>
          </a:stretch>
        </p:blipFill>
        <p:spPr bwMode="auto">
          <a:xfrm>
            <a:off x="1005272" y="2438400"/>
            <a:ext cx="6770875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0"/>
            <a:ext cx="7358063" cy="1714500"/>
          </a:xfrm>
          <a:ln/>
        </p:spPr>
        <p:txBody>
          <a:bodyPr/>
          <a:lstStyle/>
          <a:p>
            <a:r>
              <a:rPr lang="en-US" sz="3400" b="1" dirty="0"/>
              <a:t>The pace of evolution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2" cstate="email"/>
          <a:srcRect t="69915"/>
          <a:stretch>
            <a:fillRect/>
          </a:stretch>
        </p:blipFill>
        <p:spPr bwMode="auto">
          <a:xfrm>
            <a:off x="1447800" y="2667000"/>
            <a:ext cx="6288429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pic>
        <p:nvPicPr>
          <p:cNvPr id="88068" name="Picture 4" descr="http://mauitime.com/wp-content/uploads/2013/01/Burning_off_Sugar_Cane_fields_Queensland_1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54230"/>
            <a:ext cx="6400800" cy="4203770"/>
          </a:xfrm>
          <a:prstGeom prst="rect">
            <a:avLst/>
          </a:prstGeom>
          <a:noFill/>
        </p:spPr>
      </p:pic>
      <p:pic>
        <p:nvPicPr>
          <p:cNvPr id="88066" name="Picture 2" descr="http://www.scienceclarified.com/photos/genetic-engineering-28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16002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geographic isolation lead to reproductive isolation?</a:t>
            </a:r>
          </a:p>
          <a:p>
            <a:r>
              <a:rPr lang="en-US" dirty="0" smtClean="0"/>
              <a:t>What factors influence a species chances of adapting successfully to a change in its environment?</a:t>
            </a:r>
          </a:p>
          <a:p>
            <a:r>
              <a:rPr lang="en-US" dirty="0" smtClean="0"/>
              <a:t>Why is the pace of human-driven evolution faster than that of natural evolutionary processes?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ponder…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are altering the </a:t>
            </a:r>
            <a:r>
              <a:rPr lang="en-US" dirty="0" err="1" smtClean="0"/>
              <a:t>Abiotic</a:t>
            </a:r>
            <a:r>
              <a:rPr lang="en-US" dirty="0" smtClean="0"/>
              <a:t> factors of the global environment.  For example: the burning of fossil fuels that contributes to global warming.  </a:t>
            </a:r>
          </a:p>
          <a:p>
            <a:r>
              <a:rPr lang="en-US" dirty="0" smtClean="0"/>
              <a:t>What will happen to species around the world?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fundamental niches and realized niches differ?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Earth is characterized by patterns of temperature and precipitation.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the end, this is driven by the unequal heating of the Earth by the sun, Earth rotation, and geographic features.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Abiotic</a:t>
            </a:r>
            <a:r>
              <a:rPr lang="en-US" dirty="0" smtClean="0"/>
              <a:t> or Biotic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9698" name="AutoShape 2" descr="data:image/jpeg;base64,/9j/4AAQSkZJRgABAQAAAQABAAD/2wCEAAkGBhQSERUUExQVFBMVGB0aGBcXGRwYGBgYGBcXGBoXGBcgHyYeGBsjGRcXHy8gIycpLCwsFR4xNTAqNSYrLCkBCQoKDgwOFw8PFykcHBwpKSkpKSkpKSkpKSkpKSkpKSkpKSkpKSkpKSkpKSkpKSkpKSkpKSkpLCwpKSkpKSwpKf/AABEIANQA7gMBIgACEQEDEQH/xAAbAAACAwEBAQAAAAAAAAAAAAAEBQIDBgEAB//EAEQQAAEDAgMFBgIHBgUCBwAAAAECAxEAIQQSMQVBUWFxBhMigZGhMrEUI0JiwdHwBxVScoLhM5KisvEW0jRDY3OjwuP/xAAZAQADAQEBAAAAAAAAAAAAAAAAAQIDBAX/xAAgEQEBAAIDAAMBAQEAAAAAAAAAAQIREiExA0FRcSIE/9oADAMBAAIRAxEAPwC5nALBzIQTxh+Un+nKfY1FbjyZSlkG+ubX/wCMXHKopwuIbJQlwqSftBSiepC0r9JFMhhHB8SFqMCVKkTHJIANaAvR4RZlRWdYGbztYn0NGsvAJlKVtq35kRMbxOnvUE4lQNkBN96FH/VlgepopjEqAObMk7ykAk8gIv5etBBndtOI8RU5l4LSmT0hMxzvVQ2yFTJUrkiUgdYF/SjDjVGB3hTIsJyq1tYL/Go4l1QBhxQI0HeAiN8BRzehpgOrEylWUlOhNxcc5jQcaFax5KsuUE8S2Qkjd40qIMjdUyVFQOR2SfiJt1JlQnkaJCG0nNmUhRFsxKkHqMtjymgOuYhKiMyG1jQkhWo5yYFUP93kBWEgcfFlPADSfQ1cxtcXTnZcCNB4swPqfZNU4rbzqUgoSlZ3ZVHfy7uU0BDDBLmhmNEpWlJ13eHN61x3AkqtmsJgOIBHW0ivOYx9QCi2HMugSuT/AJSCfaps7VKgMzC0XByrOUzxymKA6nEJBy5XATvSRHsfzrv0hCVgHEKT/DmUnTnbrU33gqArDLINzmCDrwKQfXWqm3i2ogNEDUak+cj50gIaxMqlLoUTxIEAcxauuNly4LajxSUrPSYsfOh1urdkoYaUneFFSRbeYSYvQ7ToQQk4JKyb5kBYSOqyiB60AWcW5GSfDp40k3nSQa87ny5QJvuIyjyVPpVHfGyfoyUKvcuEx/o/GrcMEkBLmUKFwhOaRvsf7UB5S1Ag5iI3SlA6XkV5rFKKcqUTmNwHJSON4gdIqbrrRNo/rWpJ8hF/WgMRjRmgNJKRvUp0iOUIues0A3wzBAJSFNneSRfzvbQVJWHAB8Vz9o5AOceH5mkTWLIlSR3czYBbifJJQmDpxogoXCipnvBrOXuzpNoUL0AzZwMDKVtrSrQECT5zBHkKi444g/ASBpGUiOQiRSvCPd4b4ZaVRoCVCP5QI8zRGHwjazdl0KuAAT7THsKYWDbqisJ7twj7RCATO7oOgNdWoSfq1JngiTfllkelefwYTYJevqCkqV0iT8qmixIUl5IiAAlZn+kCaQSGBEghwi3w5Ugf5YBVQmJWyVfYJHDKCPLMCDU1qSbQqPvtK15fVj3Nd+jMqMeKf4ilGo4WsKYBuBomzhFtABPPUn5Vd9GbWkeLN/WUnzy29qNGz2j8LYVG6153gaed6sbZBkBOQjWEiD6CgBcPkzXWt0GwjMUj1JjzvXMe2SPC4pP8qDl8yEQfU1B1a0r+sS4kH+FRkjn9aQJ5D0qSm2pnvCgTbOtQVbcfFB+VI1TOdPxrQs/dzZv8uYweoFWodBspZRBHxeEedyR+rVcltCxvUBcZSLXsZmauQylNkKAJ+ITmPWUmJ60BSp/7QcQ7AuSTAHOUH5edAP8AafCoB7x1IO8IuDynJAnrTR99ARCnQrNaAoyZ6KNJ8XsJRIKAEiRKcyzv3KKfY+tBLht/DDxJL0QPCCFCd0JBvfnXUdomQoFanb8WFehMR+NdXshSJhLqk7rBf+oIkDzqxL7aEQrvhl+4oz0lHypgTisQ0oZkOJSTrn/7PCZ6VBpSTlDgknRYTaN0AiB61QjauGXYqd4R3bt+ZlEUxbZSUeAiSfihCVeQgT0ikFGIwzSpCVBJAiSBx5gVxnDquErSsp3BAynpEke1TewIAMqkbypCbk8J1odzCqsA4EiIAKQQRyhRv5UAQ3gZkOJAUDfxI9N2nSqEtdzMl4o3qWWymRwVm08qlh5ROZxe7wlCgB55I96n3qlg/WgXuMqD5TBt1oC/DP57g5ptOZGnkDFVYjC5DJUkfdCtfMpHtQ6NnkGUuepKRbhAFQe2K04n6wkqG5JK533sbedASQlKiShRURxU0r0m4oFhDmc5kDUjwqaJOmsGRA4V5LDbc5lOEfczj1SUj2qSnjk+p+kmNwKU6cMyAon2oBoxh2Vn4FTbRGaI4m4nyFWv5UGEqycNEgb4Mgx5xSfZ+1wuylvJUfsrSn0Jg1e7hFiSgg/dLUjoVBIF+vlTA1TUj4klR0JKDfibRHKuPpeQkK7yx1CEiPOUmhcCtap8CEDQZWzmmeMqEf011TR1WpEAfEUqTfmRAPpQA72NUDKWkEzYgtoOnNSflXH8f4vHCSTcOQT5Squ4rtChJSkvInQAFBUf8wuPWrsOykhV1LGo8IVHTJYUBU7jkJIKUqHCGyRzIIMCqX8UpagS40E7syHM09UuADqKbYVJywMyQNAoKT6EwI6VBxlU37wDeAMw377r96AFwxVJKXlJPAqSU+4Co/qoV93FpWAX8OZ0+rVAneSl0AdabYjCKF0qEDdc+ni18qABWSSpzKL/AGdI3zAj1oCDSXhdRSYtGdd/6oUQPOupw5BPeMEk8Hcw8pKY96j9aqMuL13KbEkekxzqsbOeElLiySblM+lwYoCTeyXEADvn9bjMQADzuD5UxQ0FCQpKiPtKAUZ5HKAfM0UNkIWD4I32JMcuFDPbOCAS20DzXmCR18Jj3pGHw6F5iC62CdO8APSAFCfIVf8Aup0KkuIUIuE+EdBFWKwOZBGTDlUWCQSdOX5UuxbzgTCWgCNcja4gcYUiaAYPsNgBJASRpqrzOh9641gUpvmCp0vIt90hSvaqEbY8OUpUrkpLyr9CqD0zVHDYnO4hAUASQkEB9ogqMWF074oB3s3YeJdILeUNImSsQDY2EoBJHKKr25iEYTDhx0JcUhKJWkwXHXIjI2ZSE6mCDYiK2u18a1hMPkJygIygzfTUnU18lxm2wqGyQZIvyF0gdK5MvkvLprjjNboj964tTisimFJmCANIEEXJ3zpU3cXiI+sQIGik94SOkJtpRWJcQ1ZtTaSq5STlJCrz4Re81Y7tYAXnmBKgR6pMeRrqnjIkw2KczKKVuAbyXck9Eqag+tFKxC1TlxK0q3gO4YnzCklI42g0e1tEqMIbXkE6wBxgjX2qnFbRAGRITefhWlF9d4n0pkpwzGJkeJSgdcxQqOgT/wAUa53qIzQZ0gHPu4mP1alraHiv/FMb05WrDmsnMZ6U82fhFFSUhAUpSgAQYuTEzF0jXTcaAUOvPJggvX0JCVQeACjReH2xljvEEKFjKEkdZQo5favo+A7KsNtwpAWomVFRJvy4DkKWdpexrWJ/w1KYXES0YB6o08xBqeUNiMZtZRMhsrTvgkEc4i/Sr2XWlBOULCiLkocA53OtWPfs+xTVkPlxPBUH/TYzS/C7CfaUQpxvMD8OUpAtffIHSq2QrFAWh3IbQconpc/OgcRjnUnwqUsaGyJPO5NqteaKRmWpR/lQpaeiRlUfSg04r4VKKomwLRSRPPu7+cUwL/eQjLnbQRuVrf8AlUI9RUMFi5J7wNkDSFKE/wBJcXPSKtXhQ5CltoVBMSEfIpqIw4a8I7tEmYDIB5xlKU+tAV4nApWoeFAjgZ9RAg9ZFQS03AT3iTF8pWpPkCUA+lFfSGs0qKSRpYX8pt5VXimWHDZtJWdCoKMdJV+uFAcw+AcylQIQJ+0paxHRRBHlUXcOJEq+siJSSPMnMUivJEGPqwOIKiR1AOvWauw7oWTact7ZxbnCxPnNAdLDgBKlrPH60GR5CfKfKud5Agl6DeIUof7ZFdxWVKQVBKPFMjITcjeozUnMC0shSg5m6NkT5GT0vQFRwaVGchP8q4J6jWoOLy2IUg8hn9ykD0miXsNlgIsf/ag+oQYoLFsKgZXnU30SnKOd8qZ9KQXK2u0RAWpIJ+ysrNugsPOh8jAUD9Kdk6AkxbkRf0NGYPDJcSfrHx/MtZniBdXpVTHZlCMxS4RmvlVICj94EZSfKmYfE4hnNPfpnilbiSePwoAn0ohvaKQgj6VraM6XJHRxKqLbwiEGEqw6SdyoMnoAI63qp7ArAhS20cSJmPum9IAWATPiYy/wq7tJvvjuZn2ovZqktrS5DQKFJVKVbsw1ASB7VPBbFQJh0knWXVJndu00rysK4lUlSAmdbqOm9ZIosI2/ai+FhtQVKFAERvBE241g8Js9PgWAJVfpetj23wwXhsO4IyBsJIERKPCY3RINCYvDJQGURCkoCnOSimSnymK8y28tOmz/ADAu0cShKkZgbJHim2+BEj5VNjGoWTPdA6ApKcwHEkAQehrxwiVJbUtppfhAzLUAQQTuJE1zFPtEFstuEHe24AI6ZzPUV6GF/wAxz30QvEtXSXxAO5wATzBTB96g20Cs924lRIt4RI5hSYFF4bCjKkApDeXVRzK01gt//ammH7DuNtl05HBEhtSZJE7pICDF9+lVllMZuhnf3a+ojMwhYH2ity3UZVQOlajsPsFX0pTy0JTkTwESq3gJSk6A6jfS7buFS2SlpXiylQzhKUpAVlzDL4iCqw45TWl7BLV9HdK8k59UBQkZRrmvMz61HOZTcFmmgxzwA3zSVzaWWauxeK3UtxbAUmQb1MJextGTaobe2OnEozAAPgHKuwJtoVQSOtA4ZJBimbL0dRWsnTLlWKRhn05m1lRULQIOXfdcIm1981FTv2VZkFO8oQSbfELG3Wt1iuz7OIyuuFaCk6oOUrA+yo6+l6OxWEZcTkDacthYQbcxelyax8t/eRNg7mvHiyCfJEfrdVeIeWCcrJJjVJSDzib+9fYsNhGGkwhptAOoSlIBPEwL0j2psXBqJPctBR1UlCQrrpr1p7D5pnQtALreKSOOYLvwOVR96m4pkghKXLXkYZP9iPKn2O2K42sD6tbZJyKzqRH3VJgjyB50ChKUoEtMBXJWkcwmQTTBa3hWUCSzdQtmwxB/zC46xR+AbAEpUL7g4tNjG5VvQGvLw+dEJhd5svMRHAqiPavKwzojPASNylT6qkgmmHsTs9wqzJUpKEnfkTPKwGbzqbOdZuluBvLeafTfVGIdXZIQp1N96ABykgb6lgtlDKZbzg38WUkelICcRs98+JsMHf8A4ZSfLlS55jHwMpww5r7yT7Jq5zBlsjJ4U62SFIHVEpJHUmiTiXCBLzSudvzphDFow/wqUVHUQgEzwnLm9bVWl5mxOYg/EFN5I88kGlq9huAyp1AF4CVGSN4AUD+FUYnCJSAEyq2hBIHCQFCPSjZnzeKwmcpSpIJ0HhjTed/n61FvA4U2yNLKuOQzrYAkGr+zn7JhiUpdfKm0EyEhIC1DjJUrKD5+VfRNldn8LgUQy2EniSVKP9RkxU7JhMP2CcXdtvueEBSB7OC9dX2MdaMuPtqG+65A6FSgoj9GtZtPbZJgaVmtoYwnjStujg/FbObcwiG++SoNqKgS3Y7wCnPuVeZ8qxGL244p1YdHep+ErACLe5q7CPqTIzeGTrupQ5iktqKpsqedc1wl7v205Xw7Y2gxYBKhGgn89aIxu0lhSQ0ZkTlhMiDqDas3gMNKwrcb/wBq0LL4JKIKuSXEXjikz+Fa/Hb4iiuzGLLuLbSpRErGZChBtJlNzIMDWK2HbnbZZbASR4wQRyrI7FxxRiGgA6kZxIGXLF5zQLRrrRHb7s/inkpcZBUnu03Tcz01AM61z/8AVu2SL+P9pTsfanerWMskJjvITJggxfUa+tbPZ20O7ZCJ5k2FzfcItp5VldidkXWUBx6UqCQCkHMCeMxTBGJ4aU/i3MdVOXovFbU30J+9zImuI2Q7iVQyLTBUbJHnx5VpMJ+z1sJHeOLUofwwB6GT71vGOXK3opYdi9OcHhc4nfx3V3/pooMZgpO6NfOjmWFJI3J/CtORY4VDabvdtJRvHDnQeBxOQGa9tNeZw0vxjkC1LGb7PK6WY7bNzwoH6fn33pRj1FVpihmDB10qp6i56nbV4bE5vCoBQOoP56jypLtjsV3iwprOtN4T8RTykmw51fs5696cM7ULZtaqv6WGbHnZCm1FtSggpiUOIV6hWaPSicQyBrc6/EbdPEKbdokB9qVJzqRdOsxN0yNJFJEqbiAg8YCgSCOJImk33tXhX7QpRUBdNiSY3TmO+ukmSZHQtERyJ313uikfGoZtQooNuZImOtVLUUiMwcjdlb+YVb2oCtW08sBQIPAIcM84AIjnUXn0kkEBX9JHzSal+82xaRJPw5kCw11WDXT2hbQmziEknQkfMETQEErUgElwG0E91Yc5UbedEYHEKMQpesyEqhV9PDIj86mpTZAF4+1qfNXhMedFYXabLYIzISNxIVB5yIE09G0O0O3hA8KSkb5SRFt5iBVD/aZL8QoTluJ30mXtRpwEpyrtfNAB5WKpoDGsshIUpPdb80kZeYVHsbcqniR+hwHUzWe2zi1JcIi1tdL0u2jin20BbTiXEzvBSr2BSfakWL7UvH42FdRJB62rPLLpWJu6xIPiIVB86Vp2WtZED4aDRtZ5agpTakJGgIIEdTrWi2ftO14rKap5XTuH2cpEGZHyrUbI2Cw4Ct6It4QlOZRP3iLUlRjQQRxpxgnhlymtJPxFrTYZeFZA7psTFiSSfevbV2yVsQgmQbxWMa2hCikkTMXtWg2OoKVlV9oEev8Aeoym4qVSntKUIj1mq9mdr0hyQ2kE6mKB27schWVO+pbN7O92nM5M7orLHP6XY2rPapBFxlHL8qKZ2wlUBJueNYh5wJBpazthYXbfW2NRX0h3OdCPWqhh1TJcA8j85pZsZxWWVm540S7tYaJvzrWX9S7jGFblBXsaUPk/aBHIio4rtHClJi4tNUjHqX8UchTlRZsBtFUm1LGTT1TBKYII4RS5OFgxVyub5cbatwz0Gi8U5IBoIYQ7qLaNsp306MIgcSYVcgJSTIAJEAmwNiaUO44gCHXVA6DK0meRB0o/ENQCFGAbHxZd/GKWL2GlsKOb4hqVSZ5A29al1YwO5tEpMlDsDeQgDnBEzVWK2w3AP0dBP3ilHqrQdDReCaIlKSY4gpPpE/KinGTFwq32oSJO65j8KFFmGdadTZpAXPwpUVxwuP7UaxhkoTBSkHfAEeqrzQj3dE5VBWY2+FMEniRIHmaub2ZaECOM5kjqDlIPlQAOJ2YtmVBD7s2jvR8lOA1JnDSBmLzJP2QQ4COBAKorToxV5AXI+JOafQE2HShsZi8snwJOt0rk/wAykgD1mmCxlPdarfSDxLWWOMKk+1e+iLXcZCJkKKmhJ4kJH40SztRwqCQWiDu8U/7b9RNGrwma31U84UryEj3oBV9CiLpUomfAQT0ygj3ohvCuLBAyi9s3dx0iSr8KvaYbzZFoEzYw2n08Zim+xsCXXQ2EBCbyqAU5QRN8+p5A0qa/Bdns2BV9KgmSW7JECBEZdxImsQ9sTLJr6v2jY8KUpHhSNBuA0rHbQaGgrk3vIZMelgpNpFEP7VU0iTc7qNcYv0pbtzCnwn7NafTMoXtNThlWsya1nYbaDzz6W0pKxqVAfAmbkk6VlhhJEC1brsFtlOFbU2oAZlTmG+wEH0t1rPuKjb7Ww6EJGa6t5jqfxrP4zayQkp1rvaPb+cADT3rF4nGes1E6rS0XjccTPOr9i4YA51XPOlbZvJo7DPSa2wjPKtTh8VmtNhXQ4AaD2YsC3Gp4tytLClCbaSlr6zUKPor8jrQuzcelTiZVqfTyq9aG3RkdBUmQbEpMjgReif8ApbDEhSFONjhOYeRVJ96Cy5b6a5bDSkg25caze08OkL8Oh9qoxO0UYZJDallREXM+26spje1qxqb7rClMtequPKNg01XnG4rF7I7ZuKeS2YM3JjdW3bxAUL1rMuU2z4a9CbSwwWi9pEE8OBrMYjDFkhKnlC1rW85NbIp1nQ0vxmEkFKtPsqhKo8lAgkcxQqXTC41TQUCcRCt5CDPoEkEdJoxjarYhKMUlUXvA9iAR50xx2HckgNsA7iQBm5gCx9KXq2c8keJvDL3wEgHyOYU1rfpSgc2ZKui0Zj5RJ9atbx7yL924UnSMp56lQPqTQgbWm/0cFWoAOUeomfUVJK8Sr4WF9PD+NANzjyIlCFBPwlYUTwsQgwfKusdoWysgtAKP8JKQOpUIpTh9tvmym22+bjIg9DAotOOxBjKnDLVxKQBHI3FAXYnarahlW224jeVKRpwICYI8qHOKCYCGUtJO8IQlJ5hYKCKJw2KxCrDD4YnfCjPsmKrdDylyrCslEa51JIPOB4hyigCMLjQDd9xNoy5ioeQLhSelbDsThVLeLpK8qUxKouVRplO4D3r54rBMkZXGPFxaTnTB4gwfK/Wtn+zrGttMvNJStPjnxJy6pAB6W561OXga/aToMistjsFMwKa4vE6EnWg++nQRz/tWGonbPu4CKCxGEgX0rSusJSm5J/W6k2PTa2/SarSmeLKQrT8aKaAvG+r1sFNyKtbKYv8ArypBLAgLBbUZ3jjzFKsfsspVrajGsQGV540vHIX9xTnb2DEAp0UAR0N/xrLKaojI5iOdF4RfGufRYtVgaitsWWZjg8XCgaltLHeIhO/zqjCs2JO6l+zNoEjMvuTmuErC0qSJsBIym0b603vo8d0cwF77dfy19qqe7TBMp3j9Wo1zaCUozL8J/wDTSJI6pOn6isD2mxCULC2zLaiYJnQiRrGhEVOXSqM2ntxRMz5UgxfaCeXExSnEbbKrQapweCKzKpidKnWztkaTsnilLfKgIQN/EzX07C4mwr5zshzJECBWqwW1BvNaY9Rllnute3iLVSrEazpvoHDY+RXcUqRHEfr8KunL0uSpKkwb34weoOood7YzZmQs5vvqn5z8qVs4u8bxTLGqT3YIUArnv5GplVjQ2JwuQABCzHP/APQX60O+82AArvUngpxKfQBZon6ckCSpsRwaTm9T+NSbS07dRSreJy/IqEeVUtWxs8uWSsBA3Zlzz0UI96sxOxcJopKXFDUZiY81E0t2c+JhWm+jXdlAqlCWxxJRJ6yCDUTL9AXE9wykKyttpHBIUsRzMpoJnaKXrDFvNybEd6nyBQUgUxxe2QwD3igUgQPBITzOZywoTZ3awKkJLZAOgbSIHEFKp9qvYEt9nVxfFuHq6on3Mz60fs7CuMLBGICwLlC1glVtNTGvtQ68e0pBMMlIEkKQlR42BVS79/NpTlR3Ct/wkEf0pVS9DfIxiFokGYOoIP8AxUBihGt6xOye05zZSGyk/wAAVmTwkEnfTHH45SDoRWVmkb0evY3npS3E4gHhWae7TXy/CeNTYxR3350hyNnZ0m9DeNR38wKqXiYEiiMPtMD86FbKto42EqSSQqCByMV9G2w4lxCFIhSShMEaEQLispi9lNYiFKHijUGDT3s3s0IwpZzqXkJKSqJCVGctgLAzUZz7UTuoE15Lcircc0pJuCBzFX4Bkr+GqxqLNqmtIpRi2g2vKG28pFgVEFXH4lgU2daIJEXFVYvAJeSAoAxoSJq5T8JmARfuGpE3iY5GJHvVW19mjEJAdaRuylBjKed+ZqOO7K5vCAgriQS2FSPIpqprZCkyO4SnLqUkpJ8ysVp7AXN9g9yQM24hQ/KKWO7NLK8qkkHn+r1sNnkEQFNq5Z1BXT4lT6VHEYXCz9ahppR4vCf9gilcfxOWPJlM0aUVhnzRmJ2Ugn6hxLg1jMmegO+h28GoEjKZGttKjthw0dYDGcaKxO1IIO/cKXsYdQuoEDnUfjdkaaCnyXJU0ulJzKCoJk5QT1vp60zTt7BrgKQoqFgFFB8/jEelWvoCEgBWWEyfqi7Ot4SZ3cKgztJWUFJKgdww6kacCVpHpVRrjNL2l4NRjuwP6cwPmKF2jhsCSBKEkayg/mKJO1AB4gvMeSzbmL1V+9STA70GJ/8ADLUI01yH8KpQVzZqhBFyae7G2SR8SrcIn3qhnGyJWMp4D+9Fs7SAtWOhs+Rs9kCC2lRO9QB9KWYzs+xBytNpPECNOhHsaknat4N+e6iVYuRYE+Xzo8VtjX9lqQpR7pCQY8XerVJ3iFGE2i2+hXG2kqJUQmDBCVA6byoIEH1rZqSZskj8eVXp2EpwT3YHVAt8quZF/GOYWz4T3zeYyU5lIVoSJEpRIkHjpTNT+dsBZSpW4psCJ6mK0X/SzamsjqfhMjKEgjkMwVEmKgz2YwwTCWvFcBZAzwd0gCozvKF/XyzarCSqBr+WtLkKKPhVbrTftXsFbDqkkqtpzB39NKynfBuQRNYyVOVk9PGdqqFiRVp2pFybVmk4ltX2stdxGPTpPnuNPssW72V2lGh9a1ewdto70DMnx+HXUnTzr5FgsegfaHrXMTtbNEWCTI4yNCPOqnZXLVfedsrzN5TuoTslhJdKT18qw2wP2hpcayYpWVxOjhslY+9wX7HlWx/Zxt9t3EqSlQUYgEacdd9gTWWrK0mUpvtbZwzW30rLYR51odqrIJm3Os5iHk3JNvatpTpZtAb9OFVFhDwAWJI3yQfIi9cDinwe7UkpSYM/hU8JhINzO6tIjKETux2s8qS/AnwoWonXdf53qbEEx3WKWndJAAHDxFQJ9Ke4nYCSsOJXlWP4hmHpIvUk4Z46vf5WwPS4Pqa0PcKe5bSfHhncs7+6JHOfD8jUXMKgmcryUfeV3eXhGUXq9/bhbBDeY2PiUZM8uFZfE41xwkkkz+vOsMvk+oZri9rlZNxf/gfKubMEqFKEG3Om+xzBvUY+hoNqbPCUB4uOICEgHKqBBPxRfedelLm3kEBXerWNxUlLiQfKINOmsXaDccDoRVLmGZULISlW5eUEg7iJG7yrolLcLPoC1/CvMnh3SVCeUKTHmKN/dcfGG1cARBHKCs0K9sopSpalBatxMJ375Srjwin3ZTs42hHfPNIDrgjLAUAkGxnKmSQAdOFPejlBoZt4vEelcQyAJyxuufYX31dicIqQUhCQN6xPoe8Ar2Ewzvxd4mN8hBCvMTHrS0lEYYq0SbcDaeZ0oxorSBPh6GfW9/Kh3MI6VAlTGUboVPsqD6Vazhmp0SVfdzH2v7ijULSK9pKBElab6qISTzEpJ96Yt7ZIiHNeKifQ/wBqWv4JCjBCSN5zQfQCaknYLA/iTA3JXEdYvRqFqjMTtAqNlTG+Y+YritquIggJPkSY6waFefaQqy1yB9pLoEbrRFIsVtRQJIXnFzYoEAcnIPsanLSbaYdptvNOtlt/II+FYklJ5EJv0r5BtUjMcqwobiAR899ONubYcJKPsa3CfwrNuJms9s7lb0BcFQEUWcNNNux2wkP4/DtPAlpxZCgDEwlRAkaCReN005W2OU8K8DhluLS20lTjizCUpEknpX3Bv9huELDQcXiG3sgzlDiYK4GbwqSQL8KebM2Bs/ZqivDtBLqxBUVLXbgMyjHlRbXaELVBNRctNZjIyT37EMME+HEYoHcYbI9AgHXnRXY39njuzsYh5budkBVshCiSmBvi0m9fTFYnumQTYxNZrae3VL6cqr0WRXtrFBc38t9ZvaD8IUKKxm0ZIEX315vGJETfrVTAuWizCbPckBhtZChe0D10pojs++kRlk8AQTRbPaDcLCicPtrnVa0XVJlYZ5NltrEfdOlA7Sx5abUobuVH7W7TlLhhXlXGNqtvoKXUJcQqxChM9annvouD5tidrkngKoVtIkQfWvoO0f2eYF4Etd4ys/wrKkf5FzHlFYLbfZDEYUn/AMxv+NI3feGqTS4ou4rZMHWelH7O2gDof+RWezqnfMVZsthaTI0mp0rnG+axNgJolDlIcJiFCJApg3jK3jK3dM+/or99qPxGaT99yNd74bwTRVY3TWYbPk8ShI4ACuKdIF1ZeqQQfMTXE4UTYhPRMeWlU4rChJhTxyn7JMz/AJrU265BWdVojklST6hVEZIA8SieU/iaXN4NBFiVJ/lEexj2rxfy2S24kfdbQZ/1TQRmh+bBRBG4p/tFBYhbokySd2VLc/6j86HxOMS2AosOrJ/hSJ9SukmN7VZDIw2LM2MrGUeRWr5UqVgrEbXfCVSHCbxmDYMR9wAe9ZLaW1FmSpFyIuT/AN9F4vtGVz9S8CNEhKPWUtz70id2mtZlaVA6eIAxPQis6zuJRjZm9BFsnfTHEpk6k9P71T9Htc36fjSLgXkHiaa7AxBQ+heYjKZBmIMEa7t9Cd1/aicM1ChE+envS0OLeHGF4iHCeiyfO9aDse023iAt5a15boQLDNxUTExwrAYB5SDNo4nQU/wO1TJhxq2kKn5gUtLlbntJ2tJnwqFZMdp73Bg6iobR2iVgAoJPELSB/uNBLa4oN/vJ/OqlVscO0yQdCegoLHdpkk+EEeVBPpSDYRxlQoZ1lB+0QdwsPQ1rMmd/pgjtCI3+lVvdplgEpSqa6xgxAgA8yr+1eThZmAkwbSoi3Lw3qbRLIy2M7QuKUSUqB6U12Lt1QSLGrV7JBvlknckg+pMUfs3ZUEWSAeIBJ9x6VEna7lDLCbfXuSo8bVTj9uuT8BgiL2Ec6bfRko3oFoAO48cvDoKVbWxK8pTCDrISFpkcQIhXSa1vTOsi+oSSDv3aAcKI2e4CYnzpZjEKzXTljcE5b+/LfVmBCpgST0V+G7nWf2z4t7srDZgbDkTEadDvpkjAaA5fKPysPKgNjuHIlOTdqFZh57/xrQYdgncE8dT+EVrGkxDNbLH6CfyvVb+zo094FM/op/ityBqtbXNR9KVVxdxMpEDOY3yo+UyY9KFZxmc+KQRxt8jfzFWlTwgHL5JJEciTVbwdtDmXomm1WO4xoggN5v6Uj5xSxSWkkkMqH8qR89aLOHeWLuzv+AChMTinWiNCNJUuB8vxoAdeJYSf8JywJPhiY1g5xS/EbTZdJ8OJagxZtZtxCk54niI605bW7luWsxmPEVfjSp3HLJKJbk7u8S2kcYP4RU2hmdpOtD/D+kmDqSoDoAqCb8RQBeQACVOCdxEnrA/GnWJQvN4yOveZk+RoPFJkTM8iJHlzqABOHzqGTx799xztXlYdU8xxAHvJo1vBzMoCecn10rim0mBM/gOQ3U9EEVgli4i4uPCTbjGlQUwUknSeF/8Aim5aCRYg8soPvNUlAvaT5z8qQ0Bw6oVYo0uCDH5UZ36Qc5S0ojQBBn1n8qrSjKeP51cXbWsRvmPIjfSGnMTtxJiUrHTNbp9YataxCYgOKM7gDIPUmhrkzMciUn0tRCJ0MR0j5U5E6dOM5j0IJ5mTrUW3Ab34xAI9eFdLemk9L1wWjQ9aehxS+lpEDLB4kJItyJNvKuJxZ0UZBPFGXyBFvKKIzA/lMj0i1CvYcHcP1yinpPBYMQ2kieOoj8Dp1ijcLtJCVylQTOoTBE8wJg+RpV9E4DpU/on2bcdb34WtTk0ODRntCwTl713PvAm26L2vyG6hzi24Jy5hMTpaDNwNelBS4YzLUeRMx04DlUkjMd8Dl7cvKmXApfYQpUlaRewzXv1FzRezsO0TF8xsBYzO+Br50WcPeJSEnjH4CrmMBCgrNMRoZ9N1KYq4aPcBhggXUoK01lPIZbpFOmk5Ugqyq5kAR53pRh3Sdcx4ElJA/KjWcUSIBTPAqE+ovVq0bNu2kXnhf3oXEYlQ0T63qDLzhspFuSv0agvEK/hyibTelTcccIGaZPPrUX0mRCyAdQAmNOGWvV6gyt3aKi53ZAI03g+xAqxrBiM2ZVyRE2HrXq9RSC4pagEnOrpNvSlGNXKZtJ1Ner1ZqxJTGXQa1c3vgkRpBr1eoJZgXCpVyfWmXcwJBMyOG/XdXa9VfRB8UyEqjUc6re+Cd4/GvV6pNQ3cV5wWr1eoDzKZi1WrbAPlXq9QSSmgCKrXZQG6u16rC+LVBFwZr1epQIKQAmoJQNYE/wDNer1OgczhgU5rzNebTFtetcr1M0yBaw30cxhRAXfNf9RXq9QQthgKFwDPIflTMNwmL203fKK5XqZhnHikpgnXiflMVY9ilJ0Pyr1eop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QSERUUExQVFBMVGB0aGBcXGRwYGBgYGBcXGBoXGBcgHyYeGBsjGRcXHy8gIycpLCwsFR4xNTAqNSYrLCkBCQoKDgwOFw8PFykcHBwpKSkpKSkpKSkpKSkpKSkpKSkpKSkpKSkpKSkpKSkpKSkpKSkpKSkpLCwpKSkpKSwpKf/AABEIANQA7gMBIgACEQEDEQH/xAAbAAACAwEBAQAAAAAAAAAAAAAEBQIDBgEAB//EAEQQAAEDAgMFBgIHBgUCBwAAAAECAxEAIQQSMQVBUWFxBhMigZGhMrEUI0JiwdHwBxVScoLhM5KisvEW0jRDY3OjwuP/xAAZAQADAQEBAAAAAAAAAAAAAAAAAQIDBAX/xAAgEQEBAAIDAAMBAQEAAAAAAAAAAQIREiExA0FRcSIE/9oADAMBAAIRAxEAPwC5nALBzIQTxh+Un+nKfY1FbjyZSlkG+ubX/wCMXHKopwuIbJQlwqSftBSiepC0r9JFMhhHB8SFqMCVKkTHJIANaAvR4RZlRWdYGbztYn0NGsvAJlKVtq35kRMbxOnvUE4lQNkBN96FH/VlgepopjEqAObMk7ykAk8gIv5etBBndtOI8RU5l4LSmT0hMxzvVQ2yFTJUrkiUgdYF/SjDjVGB3hTIsJyq1tYL/Go4l1QBhxQI0HeAiN8BRzehpgOrEylWUlOhNxcc5jQcaFax5KsuUE8S2Qkjd40qIMjdUyVFQOR2SfiJt1JlQnkaJCG0nNmUhRFsxKkHqMtjymgOuYhKiMyG1jQkhWo5yYFUP93kBWEgcfFlPADSfQ1cxtcXTnZcCNB4swPqfZNU4rbzqUgoSlZ3ZVHfy7uU0BDDBLmhmNEpWlJ13eHN61x3AkqtmsJgOIBHW0ivOYx9QCi2HMugSuT/AJSCfaps7VKgMzC0XByrOUzxymKA6nEJBy5XATvSRHsfzrv0hCVgHEKT/DmUnTnbrU33gqArDLINzmCDrwKQfXWqm3i2ogNEDUak+cj50gIaxMqlLoUTxIEAcxauuNly4LajxSUrPSYsfOh1urdkoYaUneFFSRbeYSYvQ7ToQQk4JKyb5kBYSOqyiB60AWcW5GSfDp40k3nSQa87ny5QJvuIyjyVPpVHfGyfoyUKvcuEx/o/GrcMEkBLmUKFwhOaRvsf7UB5S1Ag5iI3SlA6XkV5rFKKcqUTmNwHJSON4gdIqbrrRNo/rWpJ8hF/WgMRjRmgNJKRvUp0iOUIues0A3wzBAJSFNneSRfzvbQVJWHAB8Vz9o5AOceH5mkTWLIlSR3czYBbifJJQmDpxogoXCipnvBrOXuzpNoUL0AzZwMDKVtrSrQECT5zBHkKi444g/ASBpGUiOQiRSvCPd4b4ZaVRoCVCP5QI8zRGHwjazdl0KuAAT7THsKYWDbqisJ7twj7RCATO7oOgNdWoSfq1JngiTfllkelefwYTYJevqCkqV0iT8qmixIUl5IiAAlZn+kCaQSGBEghwi3w5Ugf5YBVQmJWyVfYJHDKCPLMCDU1qSbQqPvtK15fVj3Nd+jMqMeKf4ilGo4WsKYBuBomzhFtABPPUn5Vd9GbWkeLN/WUnzy29qNGz2j8LYVG6153gaed6sbZBkBOQjWEiD6CgBcPkzXWt0GwjMUj1JjzvXMe2SPC4pP8qDl8yEQfU1B1a0r+sS4kH+FRkjn9aQJ5D0qSm2pnvCgTbOtQVbcfFB+VI1TOdPxrQs/dzZv8uYweoFWodBspZRBHxeEedyR+rVcltCxvUBcZSLXsZmauQylNkKAJ+ITmPWUmJ60BSp/7QcQ7AuSTAHOUH5edAP8AafCoB7x1IO8IuDynJAnrTR99ARCnQrNaAoyZ6KNJ8XsJRIKAEiRKcyzv3KKfY+tBLht/DDxJL0QPCCFCd0JBvfnXUdomQoFanb8WFehMR+NdXshSJhLqk7rBf+oIkDzqxL7aEQrvhl+4oz0lHypgTisQ0oZkOJSTrn/7PCZ6VBpSTlDgknRYTaN0AiB61QjauGXYqd4R3bt+ZlEUxbZSUeAiSfihCVeQgT0ikFGIwzSpCVBJAiSBx5gVxnDquErSsp3BAynpEke1TewIAMqkbypCbk8J1odzCqsA4EiIAKQQRyhRv5UAQ3gZkOJAUDfxI9N2nSqEtdzMl4o3qWWymRwVm08qlh5ROZxe7wlCgB55I96n3qlg/WgXuMqD5TBt1oC/DP57g5ptOZGnkDFVYjC5DJUkfdCtfMpHtQ6NnkGUuepKRbhAFQe2K04n6wkqG5JK533sbedASQlKiShRURxU0r0m4oFhDmc5kDUjwqaJOmsGRA4V5LDbc5lOEfczj1SUj2qSnjk+p+kmNwKU6cMyAon2oBoxh2Vn4FTbRGaI4m4nyFWv5UGEqycNEgb4Mgx5xSfZ+1wuylvJUfsrSn0Jg1e7hFiSgg/dLUjoVBIF+vlTA1TUj4klR0JKDfibRHKuPpeQkK7yx1CEiPOUmhcCtap8CEDQZWzmmeMqEf011TR1WpEAfEUqTfmRAPpQA72NUDKWkEzYgtoOnNSflXH8f4vHCSTcOQT5Squ4rtChJSkvInQAFBUf8wuPWrsOykhV1LGo8IVHTJYUBU7jkJIKUqHCGyRzIIMCqX8UpagS40E7syHM09UuADqKbYVJywMyQNAoKT6EwI6VBxlU37wDeAMw377r96AFwxVJKXlJPAqSU+4Co/qoV93FpWAX8OZ0+rVAneSl0AdabYjCKF0qEDdc+ni18qABWSSpzKL/AGdI3zAj1oCDSXhdRSYtGdd/6oUQPOupw5BPeMEk8Hcw8pKY96j9aqMuL13KbEkekxzqsbOeElLiySblM+lwYoCTeyXEADvn9bjMQADzuD5UxQ0FCQpKiPtKAUZ5HKAfM0UNkIWD4I32JMcuFDPbOCAS20DzXmCR18Jj3pGHw6F5iC62CdO8APSAFCfIVf8Aup0KkuIUIuE+EdBFWKwOZBGTDlUWCQSdOX5UuxbzgTCWgCNcja4gcYUiaAYPsNgBJASRpqrzOh9641gUpvmCp0vIt90hSvaqEbY8OUpUrkpLyr9CqD0zVHDYnO4hAUASQkEB9ogqMWF074oB3s3YeJdILeUNImSsQDY2EoBJHKKr25iEYTDhx0JcUhKJWkwXHXIjI2ZSE6mCDYiK2u18a1hMPkJygIygzfTUnU18lxm2wqGyQZIvyF0gdK5MvkvLprjjNboj964tTisimFJmCANIEEXJ3zpU3cXiI+sQIGik94SOkJtpRWJcQ1ZtTaSq5STlJCrz4Re81Y7tYAXnmBKgR6pMeRrqnjIkw2KczKKVuAbyXck9Eqag+tFKxC1TlxK0q3gO4YnzCklI42g0e1tEqMIbXkE6wBxgjX2qnFbRAGRITefhWlF9d4n0pkpwzGJkeJSgdcxQqOgT/wAUa53qIzQZ0gHPu4mP1alraHiv/FMb05WrDmsnMZ6U82fhFFSUhAUpSgAQYuTEzF0jXTcaAUOvPJggvX0JCVQeACjReH2xljvEEKFjKEkdZQo5favo+A7KsNtwpAWomVFRJvy4DkKWdpexrWJ/w1KYXES0YB6o08xBqeUNiMZtZRMhsrTvgkEc4i/Sr2XWlBOULCiLkocA53OtWPfs+xTVkPlxPBUH/TYzS/C7CfaUQpxvMD8OUpAtffIHSq2QrFAWh3IbQconpc/OgcRjnUnwqUsaGyJPO5NqteaKRmWpR/lQpaeiRlUfSg04r4VKKomwLRSRPPu7+cUwL/eQjLnbQRuVrf8AlUI9RUMFi5J7wNkDSFKE/wBJcXPSKtXhQ5CltoVBMSEfIpqIw4a8I7tEmYDIB5xlKU+tAV4nApWoeFAjgZ9RAg9ZFQS03AT3iTF8pWpPkCUA+lFfSGs0qKSRpYX8pt5VXimWHDZtJWdCoKMdJV+uFAcw+AcylQIQJ+0paxHRRBHlUXcOJEq+siJSSPMnMUivJEGPqwOIKiR1AOvWauw7oWTact7ZxbnCxPnNAdLDgBKlrPH60GR5CfKfKud5Agl6DeIUof7ZFdxWVKQVBKPFMjITcjeozUnMC0shSg5m6NkT5GT0vQFRwaVGchP8q4J6jWoOLy2IUg8hn9ykD0miXsNlgIsf/ag+oQYoLFsKgZXnU30SnKOd8qZ9KQXK2u0RAWpIJ+ysrNugsPOh8jAUD9Kdk6AkxbkRf0NGYPDJcSfrHx/MtZniBdXpVTHZlCMxS4RmvlVICj94EZSfKmYfE4hnNPfpnilbiSePwoAn0ohvaKQgj6VraM6XJHRxKqLbwiEGEqw6SdyoMnoAI63qp7ArAhS20cSJmPum9IAWATPiYy/wq7tJvvjuZn2ovZqktrS5DQKFJVKVbsw1ASB7VPBbFQJh0knWXVJndu00rysK4lUlSAmdbqOm9ZIosI2/ai+FhtQVKFAERvBE241g8Js9PgWAJVfpetj23wwXhsO4IyBsJIERKPCY3RINCYvDJQGURCkoCnOSimSnymK8y28tOmz/ADAu0cShKkZgbJHim2+BEj5VNjGoWTPdA6ApKcwHEkAQehrxwiVJbUtppfhAzLUAQQTuJE1zFPtEFstuEHe24AI6ZzPUV6GF/wAxz30QvEtXSXxAO5wATzBTB96g20Cs924lRIt4RI5hSYFF4bCjKkApDeXVRzK01gt//ammH7DuNtl05HBEhtSZJE7pICDF9+lVllMZuhnf3a+ojMwhYH2ity3UZVQOlajsPsFX0pTy0JTkTwESq3gJSk6A6jfS7buFS2SlpXiylQzhKUpAVlzDL4iCqw45TWl7BLV9HdK8k59UBQkZRrmvMz61HOZTcFmmgxzwA3zSVzaWWauxeK3UtxbAUmQb1MJextGTaobe2OnEozAAPgHKuwJtoVQSOtA4ZJBimbL0dRWsnTLlWKRhn05m1lRULQIOXfdcIm1981FTv2VZkFO8oQSbfELG3Wt1iuz7OIyuuFaCk6oOUrA+yo6+l6OxWEZcTkDacthYQbcxelyax8t/eRNg7mvHiyCfJEfrdVeIeWCcrJJjVJSDzib+9fYsNhGGkwhptAOoSlIBPEwL0j2psXBqJPctBR1UlCQrrpr1p7D5pnQtALreKSOOYLvwOVR96m4pkghKXLXkYZP9iPKn2O2K42sD6tbZJyKzqRH3VJgjyB50ChKUoEtMBXJWkcwmQTTBa3hWUCSzdQtmwxB/zC46xR+AbAEpUL7g4tNjG5VvQGvLw+dEJhd5svMRHAqiPavKwzojPASNylT6qkgmmHsTs9wqzJUpKEnfkTPKwGbzqbOdZuluBvLeafTfVGIdXZIQp1N96ABykgb6lgtlDKZbzg38WUkelICcRs98+JsMHf8A4ZSfLlS55jHwMpww5r7yT7Jq5zBlsjJ4U62SFIHVEpJHUmiTiXCBLzSudvzphDFow/wqUVHUQgEzwnLm9bVWl5mxOYg/EFN5I88kGlq9huAyp1AF4CVGSN4AUD+FUYnCJSAEyq2hBIHCQFCPSjZnzeKwmcpSpIJ0HhjTed/n61FvA4U2yNLKuOQzrYAkGr+zn7JhiUpdfKm0EyEhIC1DjJUrKD5+VfRNldn8LgUQy2EniSVKP9RkxU7JhMP2CcXdtvueEBSB7OC9dX2MdaMuPtqG+65A6FSgoj9GtZtPbZJgaVmtoYwnjStujg/FbObcwiG++SoNqKgS3Y7wCnPuVeZ8qxGL244p1YdHep+ErACLe5q7CPqTIzeGTrupQ5iktqKpsqedc1wl7v205Xw7Y2gxYBKhGgn89aIxu0lhSQ0ZkTlhMiDqDas3gMNKwrcb/wBq0LL4JKIKuSXEXjikz+Fa/Hb4iiuzGLLuLbSpRErGZChBtJlNzIMDWK2HbnbZZbASR4wQRyrI7FxxRiGgA6kZxIGXLF5zQLRrrRHb7s/inkpcZBUnu03Tcz01AM61z/8AVu2SL+P9pTsfanerWMskJjvITJggxfUa+tbPZ20O7ZCJ5k2FzfcItp5VldidkXWUBx6UqCQCkHMCeMxTBGJ4aU/i3MdVOXovFbU30J+9zImuI2Q7iVQyLTBUbJHnx5VpMJ+z1sJHeOLUofwwB6GT71vGOXK3opYdi9OcHhc4nfx3V3/pooMZgpO6NfOjmWFJI3J/CtORY4VDabvdtJRvHDnQeBxOQGa9tNeZw0vxjkC1LGb7PK6WY7bNzwoH6fn33pRj1FVpihmDB10qp6i56nbV4bE5vCoBQOoP56jypLtjsV3iwprOtN4T8RTykmw51fs5696cM7ULZtaqv6WGbHnZCm1FtSggpiUOIV6hWaPSicQyBrc6/EbdPEKbdokB9qVJzqRdOsxN0yNJFJEqbiAg8YCgSCOJImk33tXhX7QpRUBdNiSY3TmO+ukmSZHQtERyJ313uikfGoZtQooNuZImOtVLUUiMwcjdlb+YVb2oCtW08sBQIPAIcM84AIjnUXn0kkEBX9JHzSal+82xaRJPw5kCw11WDXT2hbQmziEknQkfMETQEErUgElwG0E91Yc5UbedEYHEKMQpesyEqhV9PDIj86mpTZAF4+1qfNXhMedFYXabLYIzISNxIVB5yIE09G0O0O3hA8KSkb5SRFt5iBVD/aZL8QoTluJ30mXtRpwEpyrtfNAB5WKpoDGsshIUpPdb80kZeYVHsbcqniR+hwHUzWe2zi1JcIi1tdL0u2jin20BbTiXEzvBSr2BSfakWL7UvH42FdRJB62rPLLpWJu6xIPiIVB86Vp2WtZED4aDRtZ5agpTakJGgIIEdTrWi2ftO14rKap5XTuH2cpEGZHyrUbI2Cw4Ct6It4QlOZRP3iLUlRjQQRxpxgnhlymtJPxFrTYZeFZA7psTFiSSfevbV2yVsQgmQbxWMa2hCikkTMXtWg2OoKVlV9oEev8Aeoym4qVSntKUIj1mq9mdr0hyQ2kE6mKB27schWVO+pbN7O92nM5M7orLHP6XY2rPapBFxlHL8qKZ2wlUBJueNYh5wJBpazthYXbfW2NRX0h3OdCPWqhh1TJcA8j85pZsZxWWVm540S7tYaJvzrWX9S7jGFblBXsaUPk/aBHIio4rtHClJi4tNUjHqX8UchTlRZsBtFUm1LGTT1TBKYII4RS5OFgxVyub5cbatwz0Gi8U5IBoIYQ7qLaNsp306MIgcSYVcgJSTIAJEAmwNiaUO44gCHXVA6DK0meRB0o/ENQCFGAbHxZd/GKWL2GlsKOb4hqVSZ5A29al1YwO5tEpMlDsDeQgDnBEzVWK2w3AP0dBP3ilHqrQdDReCaIlKSY4gpPpE/KinGTFwq32oSJO65j8KFFmGdadTZpAXPwpUVxwuP7UaxhkoTBSkHfAEeqrzQj3dE5VBWY2+FMEniRIHmaub2ZaECOM5kjqDlIPlQAOJ2YtmVBD7s2jvR8lOA1JnDSBmLzJP2QQ4COBAKorToxV5AXI+JOafQE2HShsZi8snwJOt0rk/wAykgD1mmCxlPdarfSDxLWWOMKk+1e+iLXcZCJkKKmhJ4kJH40SztRwqCQWiDu8U/7b9RNGrwma31U84UryEj3oBV9CiLpUomfAQT0ygj3ohvCuLBAyi9s3dx0iSr8KvaYbzZFoEzYw2n08Zim+xsCXXQ2EBCbyqAU5QRN8+p5A0qa/Bdns2BV9KgmSW7JECBEZdxImsQ9sTLJr6v2jY8KUpHhSNBuA0rHbQaGgrk3vIZMelgpNpFEP7VU0iTc7qNcYv0pbtzCnwn7NafTMoXtNThlWsya1nYbaDzz6W0pKxqVAfAmbkk6VlhhJEC1brsFtlOFbU2oAZlTmG+wEH0t1rPuKjb7Ww6EJGa6t5jqfxrP4zayQkp1rvaPb+cADT3rF4nGes1E6rS0XjccTPOr9i4YA51XPOlbZvJo7DPSa2wjPKtTh8VmtNhXQ4AaD2YsC3Gp4tytLClCbaSlr6zUKPor8jrQuzcelTiZVqfTyq9aG3RkdBUmQbEpMjgReif8ApbDEhSFONjhOYeRVJ96Cy5b6a5bDSkg25caze08OkL8Oh9qoxO0UYZJDallREXM+26spje1qxqb7rClMtequPKNg01XnG4rF7I7ZuKeS2YM3JjdW3bxAUL1rMuU2z4a9CbSwwWi9pEE8OBrMYjDFkhKnlC1rW85NbIp1nQ0vxmEkFKtPsqhKo8lAgkcxQqXTC41TQUCcRCt5CDPoEkEdJoxjarYhKMUlUXvA9iAR50xx2HckgNsA7iQBm5gCx9KXq2c8keJvDL3wEgHyOYU1rfpSgc2ZKui0Zj5RJ9atbx7yL924UnSMp56lQPqTQgbWm/0cFWoAOUeomfUVJK8Sr4WF9PD+NANzjyIlCFBPwlYUTwsQgwfKusdoWysgtAKP8JKQOpUIpTh9tvmym22+bjIg9DAotOOxBjKnDLVxKQBHI3FAXYnarahlW224jeVKRpwICYI8qHOKCYCGUtJO8IQlJ5hYKCKJw2KxCrDD4YnfCjPsmKrdDylyrCslEa51JIPOB4hyigCMLjQDd9xNoy5ioeQLhSelbDsThVLeLpK8qUxKouVRplO4D3r54rBMkZXGPFxaTnTB4gwfK/Wtn+zrGttMvNJStPjnxJy6pAB6W561OXga/aToMistjsFMwKa4vE6EnWg++nQRz/tWGonbPu4CKCxGEgX0rSusJSm5J/W6k2PTa2/SarSmeLKQrT8aKaAvG+r1sFNyKtbKYv8ArypBLAgLBbUZ3jjzFKsfsspVrajGsQGV540vHIX9xTnb2DEAp0UAR0N/xrLKaojI5iOdF4RfGufRYtVgaitsWWZjg8XCgaltLHeIhO/zqjCs2JO6l+zNoEjMvuTmuErC0qSJsBIym0b603vo8d0cwF77dfy19qqe7TBMp3j9Wo1zaCUozL8J/wDTSJI6pOn6isD2mxCULC2zLaiYJnQiRrGhEVOXSqM2ntxRMz5UgxfaCeXExSnEbbKrQapweCKzKpidKnWztkaTsnilLfKgIQN/EzX07C4mwr5zshzJECBWqwW1BvNaY9Rllnute3iLVSrEazpvoHDY+RXcUqRHEfr8KunL0uSpKkwb34weoOood7YzZmQs5vvqn5z8qVs4u8bxTLGqT3YIUArnv5GplVjQ2JwuQABCzHP/APQX60O+82AArvUngpxKfQBZon6ckCSpsRwaTm9T+NSbS07dRSreJy/IqEeVUtWxs8uWSsBA3Zlzz0UI96sxOxcJopKXFDUZiY81E0t2c+JhWm+jXdlAqlCWxxJRJ6yCDUTL9AXE9wykKyttpHBIUsRzMpoJnaKXrDFvNybEd6nyBQUgUxxe2QwD3igUgQPBITzOZywoTZ3awKkJLZAOgbSIHEFKp9qvYEt9nVxfFuHq6on3Mz60fs7CuMLBGICwLlC1glVtNTGvtQ68e0pBMMlIEkKQlR42BVS79/NpTlR3Ct/wkEf0pVS9DfIxiFokGYOoIP8AxUBihGt6xOye05zZSGyk/wAAVmTwkEnfTHH45SDoRWVmkb0evY3npS3E4gHhWae7TXy/CeNTYxR3350hyNnZ0m9DeNR38wKqXiYEiiMPtMD86FbKto42EqSSQqCByMV9G2w4lxCFIhSShMEaEQLispi9lNYiFKHijUGDT3s3s0IwpZzqXkJKSqJCVGctgLAzUZz7UTuoE15Lcircc0pJuCBzFX4Bkr+GqxqLNqmtIpRi2g2vKG28pFgVEFXH4lgU2daIJEXFVYvAJeSAoAxoSJq5T8JmARfuGpE3iY5GJHvVW19mjEJAdaRuylBjKed+ZqOO7K5vCAgriQS2FSPIpqprZCkyO4SnLqUkpJ8ysVp7AXN9g9yQM24hQ/KKWO7NLK8qkkHn+r1sNnkEQFNq5Z1BXT4lT6VHEYXCz9ahppR4vCf9gilcfxOWPJlM0aUVhnzRmJ2Ugn6hxLg1jMmegO+h28GoEjKZGttKjthw0dYDGcaKxO1IIO/cKXsYdQuoEDnUfjdkaaCnyXJU0ulJzKCoJk5QT1vp60zTt7BrgKQoqFgFFB8/jEelWvoCEgBWWEyfqi7Ot4SZ3cKgztJWUFJKgdww6kacCVpHpVRrjNL2l4NRjuwP6cwPmKF2jhsCSBKEkayg/mKJO1AB4gvMeSzbmL1V+9STA70GJ/8ADLUI01yH8KpQVzZqhBFyae7G2SR8SrcIn3qhnGyJWMp4D+9Fs7SAtWOhs+Rs9kCC2lRO9QB9KWYzs+xBytNpPECNOhHsaknat4N+e6iVYuRYE+Xzo8VtjX9lqQpR7pCQY8XerVJ3iFGE2i2+hXG2kqJUQmDBCVA6byoIEH1rZqSZskj8eVXp2EpwT3YHVAt8quZF/GOYWz4T3zeYyU5lIVoSJEpRIkHjpTNT+dsBZSpW4psCJ6mK0X/SzamsjqfhMjKEgjkMwVEmKgz2YwwTCWvFcBZAzwd0gCozvKF/XyzarCSqBr+WtLkKKPhVbrTftXsFbDqkkqtpzB39NKynfBuQRNYyVOVk9PGdqqFiRVp2pFybVmk4ltX2stdxGPTpPnuNPssW72V2lGh9a1ewdto70DMnx+HXUnTzr5FgsegfaHrXMTtbNEWCTI4yNCPOqnZXLVfedsrzN5TuoTslhJdKT18qw2wP2hpcayYpWVxOjhslY+9wX7HlWx/Zxt9t3EqSlQUYgEacdd9gTWWrK0mUpvtbZwzW30rLYR51odqrIJm3Os5iHk3JNvatpTpZtAb9OFVFhDwAWJI3yQfIi9cDinwe7UkpSYM/hU8JhINzO6tIjKETux2s8qS/AnwoWonXdf53qbEEx3WKWndJAAHDxFQJ9Ke4nYCSsOJXlWP4hmHpIvUk4Z46vf5WwPS4Pqa0PcKe5bSfHhncs7+6JHOfD8jUXMKgmcryUfeV3eXhGUXq9/bhbBDeY2PiUZM8uFZfE41xwkkkz+vOsMvk+oZri9rlZNxf/gfKubMEqFKEG3Om+xzBvUY+hoNqbPCUB4uOICEgHKqBBPxRfedelLm3kEBXerWNxUlLiQfKINOmsXaDccDoRVLmGZULISlW5eUEg7iJG7yrolLcLPoC1/CvMnh3SVCeUKTHmKN/dcfGG1cARBHKCs0K9sopSpalBatxMJ375Srjwin3ZTs42hHfPNIDrgjLAUAkGxnKmSQAdOFPejlBoZt4vEelcQyAJyxuufYX31dicIqQUhCQN6xPoe8Ar2Ewzvxd4mN8hBCvMTHrS0lEYYq0SbcDaeZ0oxorSBPh6GfW9/Kh3MI6VAlTGUboVPsqD6Vazhmp0SVfdzH2v7ijULSK9pKBElab6qISTzEpJ96Yt7ZIiHNeKifQ/wBqWv4JCjBCSN5zQfQCaknYLA/iTA3JXEdYvRqFqjMTtAqNlTG+Y+YritquIggJPkSY6waFefaQqy1yB9pLoEbrRFIsVtRQJIXnFzYoEAcnIPsanLSbaYdptvNOtlt/II+FYklJ5EJv0r5BtUjMcqwobiAR899ONubYcJKPsa3CfwrNuJms9s7lb0BcFQEUWcNNNux2wkP4/DtPAlpxZCgDEwlRAkaCReN005W2OU8K8DhluLS20lTjizCUpEknpX3Bv9huELDQcXiG3sgzlDiYK4GbwqSQL8KebM2Bs/ZqivDtBLqxBUVLXbgMyjHlRbXaELVBNRctNZjIyT37EMME+HEYoHcYbI9AgHXnRXY39njuzsYh5budkBVshCiSmBvi0m9fTFYnumQTYxNZrae3VL6cqr0WRXtrFBc38t9ZvaD8IUKKxm0ZIEX315vGJETfrVTAuWizCbPckBhtZChe0D10pojs++kRlk8AQTRbPaDcLCicPtrnVa0XVJlYZ5NltrEfdOlA7Sx5abUobuVH7W7TlLhhXlXGNqtvoKXUJcQqxChM9annvouD5tidrkngKoVtIkQfWvoO0f2eYF4Etd4ys/wrKkf5FzHlFYLbfZDEYUn/AMxv+NI3feGqTS4ou4rZMHWelH7O2gDof+RWezqnfMVZsthaTI0mp0rnG+axNgJolDlIcJiFCJApg3jK3jK3dM+/or99qPxGaT99yNd74bwTRVY3TWYbPk8ShI4ACuKdIF1ZeqQQfMTXE4UTYhPRMeWlU4rChJhTxyn7JMz/AJrU265BWdVojklST6hVEZIA8SieU/iaXN4NBFiVJ/lEexj2rxfy2S24kfdbQZ/1TQRmh+bBRBG4p/tFBYhbokySd2VLc/6j86HxOMS2AosOrJ/hSJ9SukmN7VZDIw2LM2MrGUeRWr5UqVgrEbXfCVSHCbxmDYMR9wAe9ZLaW1FmSpFyIuT/AN9F4vtGVz9S8CNEhKPWUtz70id2mtZlaVA6eIAxPQis6zuJRjZm9BFsnfTHEpk6k9P71T9Htc36fjSLgXkHiaa7AxBQ+heYjKZBmIMEa7t9Cd1/aicM1ChE+envS0OLeHGF4iHCeiyfO9aDse023iAt5a15boQLDNxUTExwrAYB5SDNo4nQU/wO1TJhxq2kKn5gUtLlbntJ2tJnwqFZMdp73Bg6iobR2iVgAoJPELSB/uNBLa4oN/vJ/OqlVscO0yQdCegoLHdpkk+EEeVBPpSDYRxlQoZ1lB+0QdwsPQ1rMmd/pgjtCI3+lVvdplgEpSqa6xgxAgA8yr+1eThZmAkwbSoi3Lw3qbRLIy2M7QuKUSUqB6U12Lt1QSLGrV7JBvlknckg+pMUfs3ZUEWSAeIBJ9x6VEna7lDLCbfXuSo8bVTj9uuT8BgiL2Ec6bfRko3oFoAO48cvDoKVbWxK8pTCDrISFpkcQIhXSa1vTOsi+oSSDv3aAcKI2e4CYnzpZjEKzXTljcE5b+/LfVmBCpgST0V+G7nWf2z4t7srDZgbDkTEadDvpkjAaA5fKPysPKgNjuHIlOTdqFZh57/xrQYdgncE8dT+EVrGkxDNbLH6CfyvVb+zo094FM/op/ityBqtbXNR9KVVxdxMpEDOY3yo+UyY9KFZxmc+KQRxt8jfzFWlTwgHL5JJEciTVbwdtDmXomm1WO4xoggN5v6Uj5xSxSWkkkMqH8qR89aLOHeWLuzv+AChMTinWiNCNJUuB8vxoAdeJYSf8JywJPhiY1g5xS/EbTZdJ8OJagxZtZtxCk54niI605bW7luWsxmPEVfjSp3HLJKJbk7u8S2kcYP4RU2hmdpOtD/D+kmDqSoDoAqCb8RQBeQACVOCdxEnrA/GnWJQvN4yOveZk+RoPFJkTM8iJHlzqABOHzqGTx799xztXlYdU8xxAHvJo1vBzMoCecn10rim0mBM/gOQ3U9EEVgli4i4uPCTbjGlQUwUknSeF/8Aim5aCRYg8soPvNUlAvaT5z8qQ0Bw6oVYo0uCDH5UZ36Qc5S0ojQBBn1n8qrSjKeP51cXbWsRvmPIjfSGnMTtxJiUrHTNbp9YataxCYgOKM7gDIPUmhrkzMciUn0tRCJ0MR0j5U5E6dOM5j0IJ5mTrUW3Ab34xAI9eFdLemk9L1wWjQ9aehxS+lpEDLB4kJItyJNvKuJxZ0UZBPFGXyBFvKKIzA/lMj0i1CvYcHcP1yinpPBYMQ2kieOoj8Dp1ijcLtJCVylQTOoTBE8wJg+RpV9E4DpU/on2bcdb34WtTk0ODRntCwTl713PvAm26L2vyG6hzi24Jy5hMTpaDNwNelBS4YzLUeRMx04DlUkjMd8Dl7cvKmXApfYQpUlaRewzXv1FzRezsO0TF8xsBYzO+Br50WcPeJSEnjH4CrmMBCgrNMRoZ9N1KYq4aPcBhggXUoK01lPIZbpFOmk5Ugqyq5kAR53pRh3Sdcx4ElJA/KjWcUSIBTPAqE+ovVq0bNu2kXnhf3oXEYlQ0T63qDLzhspFuSv0agvEK/hyibTelTcccIGaZPPrUX0mRCyAdQAmNOGWvV6gyt3aKi53ZAI03g+xAqxrBiM2ZVyRE2HrXq9RSC4pagEnOrpNvSlGNXKZtJ1Ner1ZqxJTGXQa1c3vgkRpBr1eoJZgXCpVyfWmXcwJBMyOG/XdXa9VfRB8UyEqjUc6re+Cd4/GvV6pNQ3cV5wWr1eoDzKZi1WrbAPlXq9QSSmgCKrXZQG6u16rC+LVBFwZr1epQIKQAmoJQNYE/wDNer1OgczhgU5rzNebTFtetcr1M0yBaw30cxhRAXfNf9RXq9QQthgKFwDPIflTMNwmL203fKK5XqZhnHikpgnXiflMVY9ilJ0Pyr1eop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s://encrypted-tbn3.gstatic.com/images?q=tbn:ANd9GcSNpRkxRxuPY7dO2C7nREi6D-eqSM4PzoehURFv9AoRidrETbJ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971800"/>
            <a:ext cx="2124075" cy="2152650"/>
          </a:xfrm>
          <a:prstGeom prst="rect">
            <a:avLst/>
          </a:prstGeom>
          <a:noFill/>
        </p:spPr>
      </p:pic>
      <p:pic>
        <p:nvPicPr>
          <p:cNvPr id="29704" name="Picture 8" descr="http://www.eurocontrol.int/sites/default/files/illustration/climate-chan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362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Habitat Loss or degradation</a:t>
            </a:r>
          </a:p>
          <a:p>
            <a:r>
              <a:rPr lang="en-US" dirty="0" smtClean="0"/>
              <a:t>Overharvesting</a:t>
            </a:r>
          </a:p>
          <a:p>
            <a:r>
              <a:rPr lang="en-US" dirty="0" smtClean="0"/>
              <a:t>Invasive species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Emerging diseases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Measurable through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Extinction Ecology (yikes!)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268766" cy="1160859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The Fossil Record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232297"/>
            <a:ext cx="7358063" cy="4018359"/>
          </a:xfrm>
          <a:ln/>
        </p:spPr>
        <p:txBody>
          <a:bodyPr/>
          <a:lstStyle/>
          <a:p>
            <a:pPr marL="625056"/>
            <a:r>
              <a:rPr lang="en-US" dirty="0">
                <a:latin typeface="Book Antiqua" pitchFamily="18" charset="0"/>
              </a:rPr>
              <a:t>Fossils- remains of organisms that have been preserved in rock.  Much of what we know about evolution comes from the fossil record.  </a:t>
            </a:r>
          </a:p>
          <a:p>
            <a:pPr marL="625056"/>
            <a:endParaRPr lang="en-US" dirty="0">
              <a:latin typeface="Book Antiqua" pitchFamily="18" charset="0"/>
            </a:endParaRPr>
          </a:p>
          <a:p>
            <a:pPr marL="625056"/>
            <a:endParaRPr lang="en-US" dirty="0">
              <a:latin typeface="Book Antiqua" pitchFamily="18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0531" y="3161109"/>
            <a:ext cx="4634508" cy="33452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cannot adapt to the environmental changes fast enough</a:t>
            </a:r>
          </a:p>
          <a:p>
            <a:pPr lvl="1"/>
            <a:r>
              <a:rPr lang="en-US" dirty="0" smtClean="0"/>
              <a:t>The species cannot physically access habitat (can not migrate)</a:t>
            </a:r>
          </a:p>
          <a:p>
            <a:pPr lvl="1"/>
            <a:r>
              <a:rPr lang="en-US" dirty="0" smtClean="0"/>
              <a:t>If they can move the species can not out compete the residents already in the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107281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The Five Global Mass Extinctions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266" y="1339453"/>
            <a:ext cx="7340203" cy="2839641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Mass extinction- when large numbers of species went extinct over a relatively short period of time.</a:t>
            </a:r>
          </a:p>
          <a:p>
            <a:pPr marL="625056"/>
            <a:endParaRPr lang="en-US" sz="2800" dirty="0">
              <a:latin typeface="Book Antiqua" pitchFamily="18" charset="0"/>
            </a:endParaRPr>
          </a:p>
          <a:p>
            <a:pPr marL="625056"/>
            <a:endParaRPr lang="en-US" sz="2800" dirty="0">
              <a:latin typeface="Book Antiqua" pitchFamily="18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4656" y="2946797"/>
            <a:ext cx="5893594" cy="37125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The Sixth Mass Extinction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Scientists feel that we are in our sixth mass extinction, occurring in the last two decades.  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Estimates of extinction rates vary widely, from 2 % to 25% by 2020.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In contrast to previous mass extinctions, scientists agree that this one is caused by humans.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Qu7oBDzqR3aT_R9GyRHfSf2l4UafbFrP-SeeH7nV7BETguIRN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657600"/>
            <a:ext cx="1781175" cy="2571751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www.fws.gov/mountain-prairie/pressrel/images/051614BlackFootedFerr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609600"/>
            <a:ext cx="3657600" cy="2571751"/>
          </a:xfrm>
          <a:prstGeom prst="rect">
            <a:avLst/>
          </a:prstGeom>
          <a:noFill/>
        </p:spPr>
      </p:pic>
      <p:pic>
        <p:nvPicPr>
          <p:cNvPr id="17410" name="Picture 2" descr="http://www.pbs.org/wnet/nature/files/2008/06/image_intro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914400"/>
            <a:ext cx="4570730" cy="2324100"/>
          </a:xfrm>
          <a:prstGeom prst="rect">
            <a:avLst/>
          </a:prstGeom>
          <a:noFill/>
        </p:spPr>
      </p:pic>
      <p:pic>
        <p:nvPicPr>
          <p:cNvPr id="17412" name="Picture 4" descr="http://www.nationalgeographic.com/lewisandclark/images/movie/photogallery_large/20_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0" y="3505200"/>
            <a:ext cx="47625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www.fws.gov/mountain-prairie/pressrel/images/051614BlackFootedFerr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609600"/>
            <a:ext cx="3657600" cy="2571751"/>
          </a:xfrm>
          <a:prstGeom prst="rect">
            <a:avLst/>
          </a:prstGeom>
          <a:noFill/>
        </p:spPr>
      </p:pic>
      <p:pic>
        <p:nvPicPr>
          <p:cNvPr id="93188" name="Picture 4" descr="http://www.registrelep-sararegistry.gc.ca/document/doc1760f/images/map_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685800"/>
            <a:ext cx="4286250" cy="55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www.nationalgeographic.com/lewisandclark/images/movie/photogallery_large/20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3505200"/>
            <a:ext cx="4762500" cy="3105150"/>
          </a:xfrm>
          <a:prstGeom prst="rect">
            <a:avLst/>
          </a:prstGeom>
          <a:noFill/>
        </p:spPr>
      </p:pic>
      <p:pic>
        <p:nvPicPr>
          <p:cNvPr id="92162" name="Picture 2" descr="https://upload.wikimedia.org/wikipedia/commons/thumb/c/ca/Bison_original_range_map.svg/2000px-Bison_original_range_map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4800"/>
            <a:ext cx="3995015" cy="4648200"/>
          </a:xfrm>
          <a:prstGeom prst="rect">
            <a:avLst/>
          </a:prstGeom>
          <a:noFill/>
        </p:spPr>
      </p:pic>
      <p:pic>
        <p:nvPicPr>
          <p:cNvPr id="92164" name="Picture 4" descr="https://www.defenders.org/sites/default/files/bison-range-range-ma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533399"/>
            <a:ext cx="3733800" cy="2715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global scale these variations in climate (temperature and precipitation) have given rise to the distinct biomes around the world.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www.pbs.org/wnet/nature/files/2008/06/image_intro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914400"/>
            <a:ext cx="4570730" cy="2324100"/>
          </a:xfrm>
          <a:prstGeom prst="rect">
            <a:avLst/>
          </a:prstGeom>
          <a:noFill/>
        </p:spPr>
      </p:pic>
      <p:pic>
        <p:nvPicPr>
          <p:cNvPr id="91138" name="Picture 2" descr="http://www.wtip.org/drupal/sites/default/files/images/historicalrange_gray_wolf_Hall19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3657600"/>
            <a:ext cx="4114800" cy="2762251"/>
          </a:xfrm>
          <a:prstGeom prst="rect">
            <a:avLst/>
          </a:prstGeom>
          <a:noFill/>
        </p:spPr>
      </p:pic>
      <p:pic>
        <p:nvPicPr>
          <p:cNvPr id="91140" name="Picture 4" descr="http://www.fws.gov/midwest/wolf/images/maps/CURRENT_RAN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066800"/>
            <a:ext cx="3276600" cy="219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Qu7oBDzqR3aT_R9GyRHfSf2l4UafbFrP-SeeH7nV7BETguIRN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657600"/>
            <a:ext cx="1781175" cy="2571751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QSERQUExQWFRQVGBgYGBgYGBUcHRYWFxcZFxggFxgYHCYgHBwkHBQYIDIkIycpLSwsFR4yNTAqNSYrLCkBCQoKDgwOGg8PGCkcHCQpKSwpKSwsLCkpLCkpLC4pKSksKSksKSkpKSkpLCkuKSkpKSwsKTUpNSk0KSkpKSkvKf/AABEIAPAAxwMBIgACEQEDEQH/xAAcAAEAAgMBAQEAAAAAAAAAAAAABQYBBAcDAgj/xAA8EAACAQIEBAQDBgUDBQEBAAABAhEAAwQSITEFBkFREyJhcQcygRQjQpGhsVJigsHRFXKSJDNT4fA0Fv/EABkBAQEBAQEBAAAAAAAAAAAAAAABAgMEBf/EACQRAQEAAgICAgEFAQAAAAAAAAABAhEDIRIxQVHwFGFxgeET/9oADAMBAAIRAxEAPwDuNKUoFKUoFa2O4jbsrmuMFHSdyfQdTWwap/NnLlzF3lyXciqN+oPXKO9S3Q98bzewJyIIHRgc35KdKW+f7MeZHHeACJ9NaqHGeQri6W8SY6hjJn0y1AcU5exmEhmLXFWPMfMoU/y9DWdtadi4ZzNh75hH838LaH8jUrX52t8SDHUuGkxAj6rGw9K6DyFzwc64a+5afKjtuD/Cx/atsbdJpWJpNFZpWJpNBmlYms0ClKxNBmlYms0ClKxNBmlKUClKUChpXlir4RGc7KCfypRm7fVRLEAdyYrSucwWBvdX86qvEsTmXxLnmuOJVeiDpUDaxIUNcaStoFzAJJI+UKOpLRXj/UXy8ZHf/l1ur1ieZwJgBQCQSd9P4QOvvVfxuOuvba9bkIh26t3r5wOFzIjXU+9InwyZCTqAY3eNTGx9q2GxjHTOoj8MhQP+KsB+dd72x1FTHErmW3dQnx5BOpjc5gwPlK5YgRIINS9t7twZnuGTvG3tFbt7hC3PwFGOzDKVc+jLofYhTWvbsG2Sh3FYxx01vakc08N8F/EA8r7jWA410juK0befwvE8wJgrG5YQZ19jVo5wfyWlGha6I9l1/KoDiN0AbzlI838JO+nWa7z04ZTt1y5ikxnCWuOq3A9hmIZQwzqh6GRIYT9K5Vg8Alnlm1jrIFnF2XzLetgK5m+VKuw1dSDs0jQV0TkDBnEcGS1na0G8RM6hCShYiYcEagnpX3g/hXZXD2sLcv3r2FtNnFl/CCs0lhnZLYZgCSYmKa9/0v01H5/vuRbsraFy3gFxt43A5BLIGFtArKVmfmMxI8przvc/nHfZsPZtWwMVhLmJui8C6i2MyZAAQCSysMxkAAHKZirFxrke1iLjXVuXLFx7DYa4bXh+ew34SHVgCOjLBFeN74eWM2Hay1zDth7RsKbZU5rLbq3iK06kmd5JM0vf5/P+E6VHkXmR8PwvhWHshfGxb3EVnDFbaozM7FVILGNAMw1O+lXbkvmg423ezqFu4e9csXMs5Wa3HmSdQGBBgkkaiTudXDfDqxbw+Gs23uq2EfPZuyjOjGQ3zKVKtJkRGukQKluXeXbeDtslvMxd2u3HaM1y65lmaAANgIAAAAqpI98Hx3D3na3av2bjrOZUuIzLBgyqkka6a1z74wFbt/h+G8Hxj4j4h1CoWNiwua4qlyIzgREicsdq6fFVoclD7f8AbmxF17gQ2gjLZyC0STlEW8w1J1mdd6iqfypxRMFg8XxQBRYxbocPg7JgK+ttRsFFx2jNlEDL+KIEzY51xSXMet63hyuBw6XXKm4oN11NzJmOfRVBWcpJIB8swNnD/DG0mGGGXEX/AA0vriLQ+5+5uKxeF+7gpJ2aag+auSGt27tmx9rv/b8RbfEvKEW7QcG7l+XzEKABB0HTrRKcC50xTX8JaxNuwv2nCviGFvxM1oLlKlixiGDREaEHU1WeS+ZbltrNy1bV/wDVMddLM7XM4sICBkmZCIskkwM+UDcrfRyRbK4gtdutexFrwWvHIGt2YICWgqhUAknQakyZNfNnkKwl3B3Fe6PsdrwragqFYGJLwsyYEwQD100p8/n59J8ILmD4l3cPc4iBbteHhEtJbJZybuKvaopAjQLMqJPl+bXTcxfOWJTHWcIUs23uWFuL4guZb906XEtuGhCmpghi0R5ZBrOL+FGHuC7mvYibuJ+1E5k0fsoKQBoNYnQa1L3uUEe9auXLt11s3DeS2xUhbkFQQ2XPAB+XNE6kE0i1YKUpQKieaVJwzx0gn2BE1LV54iyHVlOzAg+xEH96zlNzSzquUcTxhYgT0Uf2rH21bKM0yx0Ant3/AHP0qN5hW5h8QbJBLny2+7H8BH+6fzpw7lfH4i4E+ztaQQGuXdPcxufYV87j48pXqyzmkvwzHXLsLlZiZJVBqwmAP5U06n9an/8AR8Qikm15R0V1Jj/aBr+dWXgfAkwtoImp/ExiXPc/4qG5w5+tYKbYBuYgrmVADAnYu2wH6175j1281y7V5uOWrPmDFfadfcConiHOWdiLas7nqRCj3PX6VVsLgL9654jsc7Mz5RoomSQE0A06mpUYNUGrZiROx0HY/TtSLaw1tyxu3SC0EKD+HvE7D/NQWPvgt1MkZjsJGpEbbD9a38XjwxYFc0gkfTYwOlaPAOG3MbirdldS7Auei2x8x9o09yK2513H4e4U2+HYYNuyZz/X5v2NbmF5swlzOVv28tsZmYmFyyVzK7QrLmEZlJE6TUfz/wALvXeF4ixhB941sKqgwSkjMq+6Aj6xUNzJw124fiTg8C6X7lhMKgOQXPBnKwy5oVVVjGsk67AElWvBc0Ya61lbd5WN9Ge0BMuiGGI02HrWbXM+Ga49sXkLIGLanKPDjxPOfKSsjMAZXrFc6wnK2OXEYopZNvw+HrhsG2dAEOSSAQZL592iJnWAJmuHcPe3w9WsYF0xWGwZs2s+UN4rKMwQZiCM3mLEidhOsWkWjD82YW54WS+jeM727cEnxHtznCkDWI329arWP5/vW14pc8O0bWByohz3PvbpEsC2TQjOgyhd2+aNRA8s8s4yxisDmwzeBhMG+UZremJuT4mYzq7aCBIEjXQmvHD8v4w4LC2bmDuHxcYcTjNbWZ2DF4ILwEJ8NZJ2U6CBIdBbmq1h7No425bs3WtC5cUZoXQZzGpChvLJ3MCSTFeWN55sJiMNh1z3LmJhlyo+VbRE52bLtsPc6xvVE5g4Djbo4iDhLly5i8RYQsrJlXBW8pAtMxXWQ24HcirBhOG4leLYnEnDHJawluzh4ZMpAU3GVDOpz+XUDc66U/cWVOccGVzLiLbL4y2AVMg3mAIQEaE+Ybaa172eZMO942VuqbgYpAn5wMzKGjKWA1IBkdYrmPAuV8cr8MF3DNkS7fxV/wA1v/8AS5JVrhB0idAMxhRO8LZeVeC3rfEb91bVy1hryC7ct3MjBMYxhjYYEyCsyRG49gF7rNYrNApSlApSlApSlBAc08rrifDuLC4iwwe05GmZTmyt3UkfSam7JJUFhDQJAMweonrXpWpxTiC2LTXG2UfmegqaEbzPzQmEUDe44ORfbST6a/Wue3eGFma5eM3X8zEkmJ6AbCB0qUZLj3DfuDPedZVT8tu3+ExWnebUaxl+ZjsT1idzWasa11l2AgSPWe21QvFL3lkSfNqT67+5qSu3gwhSZkgEjpudu9QfEsVMhflUiPVttKehCYwnMEVZfTbXN3n9ortPwy5JGCseJcX/AKi8Jf8AkXcIPbc+tUT4R8vjE4p7twAph8pA6F21UH2jN7xXcK2yRSKzXjexaJ8zKvuQP3or1ikVpf63Y/8ANb/5r/mvS1xO0xhbiE9gRQbMUigNZoMRSKzSgxFIrNKBSlKBSlKBSlKBSlKBVN504oxuDDqNAouMe8kx+WUn61cTXPOKXTexdzKIJZrWvZIBP+KlGLeLILalmYLmYjYEQFX6VF4y9lDFogHbetjFX4OTLCjyyDoW7z9K0MbDZRroJYeo+Waw0i8bfOiiBmJJjoN4H5VAcTMsIUhY0idSRrPqOlS9yx13lTp2HWK0PDz5QCYgSOo00IrSV5cF47iMG5aw+QsBnGkMemh0NWlvirjcsHw1nY5ZP7x+lVa3YkKQQ2jZiAYJU7EH5WA1r3+xocoBDabKNSNx7e9XbDfv8/411895v6YWfyqHv4u43mZsxbckkmJ6kmtywjsxUW5SNtB+o619LhHUFQqkTMNM69jU2NL7KNDljvrvXrehYyXGUxMSdKY1LqoSUOUCBI3OvUV4Oq6gahwCP8D26iipDBcw4rDElL1wMDprmVgdpVqtvCfi7cAHj21uLsWTQg/zKetUNbugzg+UwCRt2nuP2r7bEgqc2wPzAde571do7hwTnbC4qBbugOfwNo367/Sp+a/N/ibNtG/oehUjarjyt8UblhltYv7y3oFuLqQOnv8AvRduvzUbxDjK2yQNSN+y+/rPSvH/AFm3dTPYdbg7qw0/p7+9VnFqz5RrkBZmYSZymRt7k0tVKNzC2bV8v8vl8vue9b2F43BGchkYwLgjynoLkaCe9QllktoSFBIIIYiSwMTM9f8AFevFLa5DcRYOUkgaBhEMGFY7nariDWapXK/H8ttQWL2wYbNJa2D8pnqn7TV0BrcqM0pSqFKUoMGuXcRxLLxG7J18Q5e0ZdB9K6lXK+b7Yw+MdmMq5zjuhYKPyMNUqx54i/CRE+aZ7/8AxrQvPIIA319zX3czPaUHQ5p6eZY2rXzyCRp0/LaDWVa+Kuqrkj5isD3G49NK0MHEwCYgkOOnUf4rcxTG4x/kE/X+9fC2FFrqG6aRBIoVHY7FlChKgMbi5xPVtDHQ96keL2lS590pB6wvl1GknpUbwfAticYM4+7sFWfb5h8oHuYrZ5nuksSWEMdFU/LPcdTUjNbPB3zuZg5Row6EbVv3FWdcyTpB2IOunqDrWtwrCNbsLngSSsAycrbDTdtK17/EyyoluGZoI3kZDozdBpp30NaSpPGcOOVx4gQAZgSdGaNivUd6qVryg5vlDFSPxWzJifQ6/SugWcKwEslskwdSND6DtVD4pfK3sx/FmBJ/HB3YdASdPQVmXasfayFh+5Ak7a6T718NZzQwMKJEfv8ASjYWCTJZiBp6xOnpXmXhesb5e52M/StI27KkrBGXQyv8Q6e1aeIw6jL+Jemv6e4rczAGCTCrIPp1B717BQLfyiCTB/YikqVCHUws6aEyQSY7jXUVbuXOZcqeGGJuHTzTIUbfUbVTMVejzRBMAntroTXxibvhEMpi4ILfzDuO1KR0n/X893w1ByG4FBAEFAd/YSTPtVpwmNW5buvMqCVHsNTXPuVlzqVABYQSR0RYKe0sTU3w+9kKWFaQrOxA6lrjOoPoFI94rN9NJLCYPwX0EjPlef8AxXGddfQFYPbSuhcIYmxaJ3yL+wqp4a3N28D0sZT2nNm/zVzwryinuoP5itYj1pSlaClKUCqD8UeAh7f2iYyBVbT+bQ+3mI/Kr9WtxHh63rT2n+V1Kn2Pb16/Sg4XhMbJKkjygZeugPSss5RmAOh09IOoNePMHBGwWKa0ds0qxPzIRE+knQ+teb3CyaicsSBqYU6x3NYVnB4kqdiSNG9ZqUxpLKjD5Q2oPbaoyympI1UQZjQDpPrrFTOLtkqVjSDsNzFSq0uE4nw8KSmrNdulgBvlELM9IrWweGRCL1+CxBYLEnU7z3/atHDYgplTfUXcp0zDa6P+ImrAzyqsoGUjyk6ZTPliffUVWUDjOJtdItWXLNIKhR8sGRmOwid/WrdwTgQsgBozHzEmYZtJhu3rWtgiqYhSMqZhDQoytPU+lW3D7FMoYDe2x2B6o3T0qUkadm1f28Ejs33Z9gDMVzbmu8PtWUkNkQu5BkszN+LpOVdhoBFXfj/HEsKfu8RbAMkDKy/nOn1BrkrYtr125eB1Zy22m8RptAFa10zU3hTMnKRChge56x/j0rbHyAwC2h03gmhzm2QBvlKx3X5h6d69c4LmNCB/am1fNy5q+kqyjTsRoRHes2bP3ahWIBggn32Neg2JHWIHrE16WWUnzDQFTI/WoqIxrDOJAkyNehqK4hYzEg/PtOkQNR/ipvFYdcxGsM0gn86hnsM1u7c7HbvJjT2rTK1/DG+fHxNthq9oADTcayPpVn5dwi+NevkAeGMrT1IlpP5x/TVD+HuMa3xGx4n/AI2DHsNx+0VfeKYU27d+2pAF4B2PrudPYD9axfbSU4BZuXyxk/ek5u6qxGh9Qs/U+ldDVYEVGcuYIW8NaAGuUE6bkiST7kz9alK3ApSlUKUpQKUpQRHMXLNrFpDiHX5HESh/uPQ1xzmvlPEYIjrmbMrp8pYb6bqfT1rvVR3HOCpibRRtDurDdW7ipYOJcGwreIkgjxJV0P4gRmlD3B1qwYqxkiDJUxr10/etfGcIey19btzzWGV1ZVIaP4lHVSu/tW5dwuUl3urlu5TbYTo0SJ9CDWFVXmLhbOxIGUKM4YbggfpXjwLiMhrTznOy7ZvVD0b0/KrNxPAZgyMfOO06g75fSKpWNwTW7its/iHJ6dRI+n60hU9gDmy5swPdhJMGCY+ntV9wlyVU7MonTdf9vdfSq7wi141lbyAXCDDrHmUn5o7EH8xU1dg5biE5DAzDdDoNR0E1i5WrIkL+JfL5rK30bSUgEjsQ2n0muMcw8HGEx5UI1uxcIKZpIAbRhPTK3TpNdhW5DAF/BuHa4P8At3fcbT71Cc68vYm9hHzG3cZCHUhRMAgnruRO2lblZsUWxiGQkMNF69O2/wCv1r3t4hW3EakT6e9aFpxcLLqub+x2phn8NmJ2On9q0jcxOJKv5QWCkZj6ERX1xDFZdEEkKp06CZrzscQB7/iUg9gK+sNxDRG0nTSOh0NFZ4pkZEUaFpKxvJOutR13hzZcoGg1EHUnt+dbgxGZIWAQSFmN83/uvjF3DaRVLfehp+p0qpUAl+4l0PJzZlT9V006ma7jw7Dpi8W1skEJle4OwEBU/OCfyrjK5bT5ic9wMXGnlDCIJ7xGnrvXZvhDwxltXr7yTdYAHuFEkj3Zj/xqGnQVFZoKVpSlKUClKUClKUClKUEJzRwBcTbOnnAIB9DuP71yvE2XGe2EkQPIxOYFBHl6wdwRXb6rnM3KYxAzWzkuiYYd/fpWbBzy/cLG2r2y66QwJlP90a1G8Ss+IS2hCyQZAZSOjDqdK2cTgms3X+15kYbESNf4tNDWMOpSbpFt5UgOp+cd2nqNqkVGcG5gvYS549sB1c/eW+jD07N2q78P4tbxM4jBEEn/AL+GaA2g18vRv3qi4l/EtmLcHUgSPMD2jr6VC+FlbxEZkuLBDCVYEdJG/wBauozXZcFcVw32eHWfvcM+jITrKzt7bGoTjFuyLF8hsXh4RptuGK/L+GdD7g1TrXOOIeC+R7ifLe1t3fUF10cejCvPjnN+MxVsWneLZ0IUCWHXM3b0EU0m0Rg8VlRQRAKiPfSIr6dxL5tQRNfBw5EAdNB6Vq49vKWOhBy/WkVIWMeotAEhmUhvb6+1b9q8Ltm6xAE6r0gLqNaiMDgQ1q3GhY7DeO3r61voVHj2iSiLltoO5YyzT9KbI9/9WRrTMFUEFVt9834iKjr98vfISLjkqqCAJYb1uJw1WK+ErEMIDNoEtgmWHYmpvB8r57zG2JuvATKPMqRBYnZSe9FV3g/LZvupLTLlX0MRMkA9yfLX6N4JgBZsW7YEZVGnqdT+pqG5a5JtYYIxUG4ogdQh65e59aswFaGaUpQKUpQKUpQKUpQKUpQKxFZpQafEeE2r65biBh69KofHfhx4Ya5YbyhTKntuYA0rpFfNxJEHY6fnUs2OMcPw0r5fOO+hHp8uxrwHDzMMimZk9x2btWrxnh17C4i5bRmU58oI0lSQQZ9jW3Y41etuRdK3hEgwFMTGvSdDWLGnjiuV7QUDPAkFZ3E9P/u1eVrh03FIAIBysPbf9KmeLWLeIti5bOnYfhYake++/WoyxcyTJhxcUt6iYke40q/DLWHCvM4O6scvqo2/eq/xrh7SiR5ixPvVov2HW2X/ABeIQJP4elfXBuEnGYiypbISxcGJiF299KQrzwHLwFtZOSFAZzA9YX3/AFrZ4dwJXYhbL3nPoRPbU6AetdIwPIGGQguGvNvNwkie4XYVZEtgCBtWtCl8F5EJAbEkAwALagQq9p61bMHw23aHkULO56n61tUqjEVmlKBSlKBSlKBSlKBSlKBSlKBSlKBWDWaUHM/iiMl+ywBBcBZHeWifbSqEhuO0kbEg9OswPymulfFfCsVw9wDyW2csexKwsn3rmGDF29fVLYzZnER1aD+n+KzRP8p8Ea9ey2wyliTdI2QakT0mRpXxf4AWzhyQwVQp/nV9Z+n711vlvgS4SwqAeY+Z26s53J/aufc2qwuXyhCslz5ekTOvuJq0ROMlktjNESxUdgYM9tq3OU8UpxuGKRlzlZI38hqMt5AxcOPMpczrCjSB+tdE5K5YVFW+6gMRNsfwqYIJ/m2qQXGlKVoKUpQKUpQKUpQKUpQKUpQKUpQKUrBoM0qr81c9Jg5VbVy/dADMltWORTMFyqtlmD06VHYH4qWHAZ1yAgE+dSRPpArGWcx9tY4XL1F5rE1C4TnLCXNryD/cY/Ka+sdzXhraFvGRo/CjBiT0AAp54/Z4ZfSs/FLiIy2rHRpuOP5V0X9SfyqM+EfBg1y9iT+HKiD+EsCzH/iyD86rfM3EXvs9x9HukQv8KDZR9OvrXR/hjZVcCpB8zszMOqmcoB9gorz4Zeee/h6c8fDj0t1cw+INxLeKcSRnRWbXZiWQaewB+tdPJrg3NXFBfxT3J8rOW/oQZV/RQfrXXlz8Z05cWHne098P+Uxevm44m1aCjX8dz5gPYTJ9xXWwtV/kLhvg4CyD8zjxG97nm/YgfSrDXTH05X30UpStIUpSgUpSgUpSgUpSgUpSgUpSgVr4/FratvccwqKWJ9AJrYrxxmDS7ba3cUMjgqynYg7g0HIeJc4cRust0J4GFvEi2ZguFHUAZiDtP5aVFL47mURGkx5LLsB/URljpvXaeIcDs3kW3dtqyLGUaiI0ER06RXKua+OYq/iGs4GyWw+GYI4RdAJg+UaSSDqNQBXm5ePyu3o4uTx6Q2S7qWK21HUpbk69AJnrB9K+8Lba62S0ty850iNB2lVAA/qNWPlzkK7iXL4oPbtAzlOjXD6D8K9zuf1q143mjh/DFFjOqFR/211Y/wC71PqZrlhwbm8unbPnk6nagPyhjSfNh7hY6AykD9YFbC8v8Qw0P4LjIJJRwT0mCpmPSKt2P+JtpB5VmdpYeh6T3qIvfFG6xC2rYLNtCk9+pIH6Us458m+W/EaDfEDENYu4a7buC5cT7u4ylZQnLcJ0gkSQCN51qrnA57ttOlzw0HszgftNSHHOOXMRdCuS919IG1pB82nQiNYGulReO8S5dtrhwWueIoQKZJCdRtHesXPyyjcx8cb9v0LZthVCjYAAew0FfU1yy3zLxPCib1m4UXdiub8zuPerhyrzacXK3LFyxdUZsrqwDITAZGIEj0r2457eHLDxWSlKV0YKUpQKUpQKUpQKUpQKUpQKUpQKUpQYitTAcJtWc/hoF8Ry7R1dtya3KUHndUlTlMNBgnoY00965jx/4d4C3ZH2hmuYu40i5m8zuNTCsYC/+q6ia4bxHg+P4tj792yQLOHu5FzNAlZHlkbgbx3rOe9dNYal7ZuXMNZkKmZmES5kgR9ADO+leuF4ffxClgFs2QINxgQIBJAUxLkdMv51d+A8nWsFZe/ist24oLM0SEUCYQNufU7mufDmm7xK8UtBmYvlUTAHWANhlHX3rx3ism729k5ZbqdPNcCBd8LDTcvXCEDem5jt3JnQV1XlTkezg1Voz3481wknU7hR0FZ5R5Mt4NQx898jzOek6kJ2E/U1ZYrvx8Xj3fbhy8vl1PT5is5azSu7gUpSgUpSgUpSgUpSgUpSgi+NcetYZQ1w7yYETCwGJkgBRmEkkCWUbkV9Lx6yLXiliFnKQQ2YPMFCgBbPP4QCdO1avMXLf2k22S54dy3mCsVZgAxRjoroQ02kIIYRB3BIrJ4HdXDulq8EvXHLvdNskZnIL5UDjKI0HmJG8k60HsOacNIHiqJXNJDBQIJIZyMqtAJysQ2m1fdnmKw6qwf5nFsKVcNnOsG2VDDQ5tRGXXbWoG5yCXRrTXlFq5rcFu0ynP4JsTbZ7r5Vy+Yhg5LFjm1gMVyLcuXPGbE5b5Zsz27boAGWyv3ai9IcDDIQXa4skyhEABY7vGbS3hYLHxWAbKFcwrFgpZgpVQTbeJInKa3JqFu8vuccMUtxQvhLaZCtwkhWutKst1Vn778SNGXSJNQ+E+HYt4dLK3hlRrbAeH5ZWwllmCZ4Dlla6G/C7AwxEkLlNeGGx6XDcVTJttkcQRlbKrRqP4WUyNNaq3/8W13xC5CgXG8G3cVbiC21zxLguIpGZblyGy5trVrYhp9n5Fm8tzx28txHgrJ8lvDpIbNo5+ywXj5L91Y800FqmtDDWrOFVUWEV7hCjXzXLhLn6k5jVUw3w9drN1HvCyb10uRbRdALt5lcNm//AEEXQfFER4VoZTk128J8PhbuYZxdU+AZg2yYIN0nwJuHwQ3jQw8wItWxploJvjeE+1YS6iGDdtkKWBEFhK5gRI9QRNQ/KWCwWGIsWQgxCLkdgjDO6gG4A7ABjMkgEkfSvXl3k1sLdD+OHUYdLGUW8mbw1tqrMQ5zQLbASJAuMMx662K+H5uNiib4C31xAACOSpxCMhnNdKEDNPkS2xgS28hZ73EbaOqM0MxULIaCWz5QDEE/dtpOkCdxOzNVu/yPaN5bi5FCNh2RDbDAPZuYh2YkmSzfaj5twyhiWkio/CfDordF18QHZbpuofCC5M1zCu+WHhSwwzhioAP2htIkMFxuXwImfMYGhOsE6wNBpudK+5qnL8OwFZVvlA5zMbaZD4h+1BrgIbS4VxSDPBP/AE676BfU8ovbbDXEuL/03iN4Vu0qK5cN5Lf3n3aElRlYsPIu2poLO2MQXBbLDOys4XqVUqrH6F1/5V6zVd4nyp9qbDvfNsm2sXLfh50dmyExnPyhkkSCdu1Y4bym9l/E8YPcFpUz3LZZy62lt6v4k+ESnieHvndzn1oLJSsAVm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14" name="Picture 2" descr="http://chicagotonight.wttw.com/sites/default/files/styles/gallery_large/public/article/image-gallery/pigeon2.png?itok=5frsOhg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1066800"/>
            <a:ext cx="5257800" cy="362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environmental change determine species distribution? Why does it lead to extinction?</a:t>
            </a:r>
          </a:p>
          <a:p>
            <a:endParaRPr lang="en-US" dirty="0" smtClean="0"/>
          </a:p>
          <a:p>
            <a:r>
              <a:rPr lang="en-US" dirty="0" smtClean="0"/>
              <a:t>How are human activities affecting extinction rates, and why is their impact a particular concern?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</a:t>
            </a:r>
            <a:r>
              <a:rPr lang="en-US" dirty="0" smtClean="0"/>
              <a:t>07OCT2015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so special about the 6</a:t>
            </a:r>
            <a:r>
              <a:rPr lang="en-US" baseline="30000" dirty="0" smtClean="0"/>
              <a:t>th</a:t>
            </a:r>
            <a:r>
              <a:rPr lang="en-US" dirty="0" smtClean="0"/>
              <a:t> great extinction?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What are the factors that effect the pace of evolution?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</a:t>
            </a:r>
            <a:r>
              <a:rPr lang="en-US" dirty="0" smtClean="0"/>
              <a:t>07OCT2015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so special about the 6</a:t>
            </a:r>
            <a:r>
              <a:rPr lang="en-US" baseline="30000" dirty="0" smtClean="0"/>
              <a:t>th</a:t>
            </a:r>
            <a:r>
              <a:rPr lang="en-US" dirty="0" smtClean="0"/>
              <a:t> great extinction?</a:t>
            </a:r>
          </a:p>
          <a:p>
            <a:pPr marL="1314450" lvl="2" indent="-51435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Human Driven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What are the factors that effect the pace of evolution?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Environmental change</a:t>
            </a:r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Genetic variation</a:t>
            </a:r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Population Size</a:t>
            </a:r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Generation Time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Habitat Loss or degradation</a:t>
            </a:r>
          </a:p>
          <a:p>
            <a:r>
              <a:rPr lang="en-US" dirty="0" smtClean="0"/>
              <a:t>Overharvesting</a:t>
            </a:r>
          </a:p>
          <a:p>
            <a:r>
              <a:rPr lang="en-US" dirty="0" smtClean="0"/>
              <a:t>Invasive species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Emerging diseases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Speciation and Extinction combine to determine present day biodiversity.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7358063" cy="1714500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Evolution shapes ecological niches and determines species distributions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661797" cy="3545086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Range of tolerance- all species have an optimal environment in which it performs well.  The limit to the </a:t>
            </a:r>
            <a:r>
              <a:rPr lang="en-US" sz="2800" dirty="0" err="1">
                <a:latin typeface="Book Antiqua" pitchFamily="18" charset="0"/>
              </a:rPr>
              <a:t>abiotic</a:t>
            </a:r>
            <a:r>
              <a:rPr lang="en-US" sz="2800" dirty="0">
                <a:latin typeface="Book Antiqua" pitchFamily="18" charset="0"/>
              </a:rPr>
              <a:t> conditions they can tolerate is known as the range of tolerance.  </a:t>
            </a:r>
            <a:endParaRPr lang="en-US" sz="2800" dirty="0" smtClean="0">
              <a:latin typeface="Book Antiqua" pitchFamily="18" charset="0"/>
            </a:endParaRPr>
          </a:p>
          <a:p>
            <a:pPr marL="625056">
              <a:buNone/>
            </a:pPr>
            <a:endParaRPr lang="en-US" sz="2800" dirty="0">
              <a:latin typeface="Book Antiqua" pitchFamily="18" charset="0"/>
            </a:endParaRPr>
          </a:p>
          <a:p>
            <a:pPr marL="625056"/>
            <a:r>
              <a:rPr lang="en-US" sz="2800" dirty="0">
                <a:latin typeface="Book Antiqua" pitchFamily="18" charset="0"/>
              </a:rPr>
              <a:t>Fundamental niche- the ideal conditions for a species.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" y="642938"/>
            <a:ext cx="7929563" cy="54951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/>
          <a:lstStyle/>
          <a:p>
            <a:r>
              <a:rPr lang="en-US" dirty="0" smtClean="0"/>
              <a:t>Terrestrial biomes are defined by their unique plant communities.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en/2/29/PrecipitationTempBiom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1752600"/>
            <a:ext cx="5105400" cy="496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125891" cy="857250"/>
          </a:xfrm>
          <a:ln/>
        </p:spPr>
        <p:txBody>
          <a:bodyPr/>
          <a:lstStyle/>
          <a:p>
            <a:r>
              <a:rPr lang="en-US" sz="3400" b="1" dirty="0">
                <a:latin typeface="Book Antiqua" pitchFamily="18" charset="0"/>
              </a:rPr>
              <a:t>Niches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752600"/>
            <a:ext cx="8822531" cy="4882753"/>
          </a:xfrm>
          <a:ln/>
        </p:spPr>
        <p:txBody>
          <a:bodyPr/>
          <a:lstStyle/>
          <a:p>
            <a:pPr marL="625056"/>
            <a:r>
              <a:rPr lang="en-US" sz="2800" dirty="0">
                <a:latin typeface="Book Antiqua" pitchFamily="18" charset="0"/>
              </a:rPr>
              <a:t>Realized niche- the range of </a:t>
            </a:r>
            <a:r>
              <a:rPr lang="en-US" sz="2800" dirty="0" err="1">
                <a:latin typeface="Book Antiqua" pitchFamily="18" charset="0"/>
              </a:rPr>
              <a:t>abiotic</a:t>
            </a:r>
            <a:r>
              <a:rPr lang="en-US" sz="2800" dirty="0">
                <a:latin typeface="Book Antiqua" pitchFamily="18" charset="0"/>
              </a:rPr>
              <a:t> and biotic conditions under which a species lives.  This determines the species distribution, or areas of the world where it lives</a:t>
            </a:r>
            <a:r>
              <a:rPr lang="en-US" sz="2800" dirty="0" smtClean="0">
                <a:latin typeface="Book Antiqua" pitchFamily="18" charset="0"/>
              </a:rPr>
              <a:t>.</a:t>
            </a:r>
          </a:p>
          <a:p>
            <a:pPr marL="625056">
              <a:buNone/>
            </a:pPr>
            <a:endParaRPr lang="en-US" sz="2800" dirty="0">
              <a:latin typeface="Book Antiqua" pitchFamily="18" charset="0"/>
            </a:endParaRPr>
          </a:p>
          <a:p>
            <a:pPr marL="625056"/>
            <a:r>
              <a:rPr lang="en-US" sz="2800" dirty="0">
                <a:latin typeface="Book Antiqua" pitchFamily="18" charset="0"/>
              </a:rPr>
              <a:t>Niche generalist- species that live under a wide range of conditions.</a:t>
            </a:r>
          </a:p>
          <a:p>
            <a:pPr marL="625056"/>
            <a:r>
              <a:rPr lang="en-US" sz="2800" dirty="0">
                <a:latin typeface="Book Antiqua" pitchFamily="18" charset="0"/>
              </a:rPr>
              <a:t>Niche specialist- species that live only in specific habitats.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172" y="1768078"/>
            <a:ext cx="4822031" cy="3494857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7781" y="1768079"/>
            <a:ext cx="3804047" cy="3508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8419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Meadow Spittlebug, generalist		</a:t>
            </a:r>
            <a:r>
              <a:rPr lang="en-US" sz="2000" dirty="0" err="1" smtClean="0"/>
              <a:t>Skeletonizing</a:t>
            </a:r>
            <a:r>
              <a:rPr lang="en-US" sz="2000" dirty="0" smtClean="0"/>
              <a:t> leaf beetle, specialist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ws.gov/mountain-prairie/pressrel/images/051614BlackFootedFerr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2743200"/>
            <a:ext cx="3657600" cy="2571751"/>
          </a:xfrm>
          <a:prstGeom prst="rect">
            <a:avLst/>
          </a:prstGeom>
          <a:noFill/>
        </p:spPr>
      </p:pic>
      <p:pic>
        <p:nvPicPr>
          <p:cNvPr id="31748" name="Picture 4" descr="http://buckingtheodds.com/wp-content/forum-avatars/1317854121coyote-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57400"/>
            <a:ext cx="5286375" cy="3486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524000"/>
            <a:ext cx="7666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Coyote, generalist		Black Footed Ferret, specialist</a:t>
            </a:r>
          </a:p>
          <a:p>
            <a:pPr algn="r"/>
            <a:r>
              <a:rPr lang="en-US" sz="2400" dirty="0" smtClean="0"/>
              <a:t>(BFFs)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Niche determines species distributions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Abiotic</a:t>
            </a:r>
            <a:r>
              <a:rPr lang="en-US" dirty="0" smtClean="0"/>
              <a:t> + Biotic = Ecosystem)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figure_05_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192902"/>
            <a:ext cx="6580188" cy="566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figure_05_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1066800"/>
            <a:ext cx="3873500" cy="56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Allopatric</a:t>
            </a:r>
            <a:r>
              <a:rPr lang="en-US" dirty="0" smtClean="0"/>
              <a:t> and sympatric speciation are common ways new species arise</a:t>
            </a:r>
            <a:endParaRPr lang="en-US" dirty="0"/>
          </a:p>
        </p:txBody>
      </p:sp>
      <p:pic>
        <p:nvPicPr>
          <p:cNvPr id="1026" name="Picture 2" descr="http://www.ib.bioninja.com.au/_Media/allopatric_vs_sympatric_med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895600"/>
            <a:ext cx="60960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fig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260350"/>
            <a:ext cx="4760913" cy="6597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514600"/>
            <a:ext cx="275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Allopatric</a:t>
            </a:r>
            <a:r>
              <a:rPr lang="en-US" sz="2400" dirty="0" smtClean="0"/>
              <a:t> Speciation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ure_05_13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609600"/>
            <a:ext cx="3568700" cy="59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05_13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738347"/>
            <a:ext cx="3052763" cy="59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4469" y="0"/>
            <a:ext cx="6322219" cy="6229574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5786437"/>
            <a:ext cx="9144000" cy="1071563"/>
          </a:xfrm>
          <a:prstGeom prst="rect">
            <a:avLst/>
          </a:prstGeom>
          <a:solidFill>
            <a:srgbClr val="669900"/>
          </a:solidFill>
          <a:ln w="12700">
            <a:noFill/>
            <a:miter lim="800000"/>
            <a:headEnd/>
            <a:tailEnd/>
          </a:ln>
          <a:effectLst/>
        </p:spPr>
        <p:txBody>
          <a:bodyPr lIns="35717" tIns="35717" rIns="35717" bIns="35717"/>
          <a:lstStyle/>
          <a:p>
            <a:r>
              <a:rPr lang="en-US" sz="3100" b="1" dirty="0">
                <a:latin typeface="Book Antiqua" pitchFamily="18" charset="0"/>
              </a:rPr>
              <a:t>Chapter 5</a:t>
            </a:r>
          </a:p>
          <a:p>
            <a:r>
              <a:rPr lang="en-US" sz="3100" b="1" dirty="0">
                <a:latin typeface="Book Antiqua" pitchFamily="18" charset="0"/>
              </a:rPr>
              <a:t>Evolution of Biodiversity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Sympatric 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Species evolve from the random ways we discussed yesterday</a:t>
            </a:r>
          </a:p>
          <a:p>
            <a:pPr lvl="1"/>
            <a:r>
              <a:rPr lang="en-US" dirty="0" smtClean="0"/>
              <a:t>Mutation</a:t>
            </a:r>
          </a:p>
          <a:p>
            <a:pPr lvl="1"/>
            <a:r>
              <a:rPr lang="en-US" dirty="0" smtClean="0"/>
              <a:t>Bottleneck</a:t>
            </a:r>
          </a:p>
          <a:p>
            <a:pPr lvl="1"/>
            <a:r>
              <a:rPr lang="en-US" dirty="0" smtClean="0"/>
              <a:t>Founder effect</a:t>
            </a:r>
          </a:p>
          <a:p>
            <a:pPr lvl="1"/>
            <a:r>
              <a:rPr lang="en-US" dirty="0" smtClean="0"/>
              <a:t>Genetic Drift</a:t>
            </a:r>
            <a:endParaRPr lang="en-US" dirty="0"/>
          </a:p>
        </p:txBody>
      </p:sp>
      <p:pic>
        <p:nvPicPr>
          <p:cNvPr id="4" name="Picture 2" descr="figure_05_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1371600"/>
            <a:ext cx="310051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sympatric and </a:t>
            </a:r>
            <a:r>
              <a:rPr lang="en-US" dirty="0" err="1" smtClean="0"/>
              <a:t>allopatric</a:t>
            </a:r>
            <a:r>
              <a:rPr lang="en-US" dirty="0" smtClean="0"/>
              <a:t> speciation.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Phylogentic</a:t>
            </a:r>
            <a:r>
              <a:rPr lang="en-US" dirty="0" smtClean="0"/>
              <a:t> Trees</a:t>
            </a:r>
            <a:endParaRPr lang="en-US" dirty="0"/>
          </a:p>
        </p:txBody>
      </p:sp>
      <p:pic>
        <p:nvPicPr>
          <p:cNvPr id="3076" name="Picture 4" descr="http://palaeos.com/systematics/tree/images/Tree_of_Vertebr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219200"/>
            <a:ext cx="4286250" cy="5286375"/>
          </a:xfrm>
          <a:prstGeom prst="rect">
            <a:avLst/>
          </a:prstGeom>
          <a:noFill/>
        </p:spPr>
      </p:pic>
      <p:pic>
        <p:nvPicPr>
          <p:cNvPr id="3078" name="Picture 6" descr="http://eclecticshaman.com/blog/wp-content/uploads/2013/06/TreeofLif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219200"/>
            <a:ext cx="3352800" cy="518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Phylogentic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organisms by shared traits</a:t>
            </a:r>
            <a:endParaRPr lang="en-US" dirty="0"/>
          </a:p>
        </p:txBody>
      </p:sp>
      <p:pic>
        <p:nvPicPr>
          <p:cNvPr id="3074" name="Picture 2" descr="http://www2.estrellamountain.edu/faculty/farabee/BIOBK/cladogram_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436904"/>
            <a:ext cx="5562600" cy="3744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alaeos.com/images/glossary/cladogram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600200"/>
            <a:ext cx="6553200" cy="447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alaeos.com/vertebrates/dinosauria/images/dinocl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57200"/>
            <a:ext cx="8245890" cy="584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nature.com/nature/journal/v438/n7069/images/nature04338-f10.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1590"/>
            <a:ext cx="5334000" cy="6836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adapaproject.org/dogphotos/albums/diagrams/dog_clad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52400"/>
            <a:ext cx="7696200" cy="644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nature.com/nature/journal/v438/n7069/images/nature04338-f10.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4637399" cy="5943600"/>
          </a:xfrm>
          <a:prstGeom prst="rect">
            <a:avLst/>
          </a:prstGeom>
          <a:noFill/>
        </p:spPr>
      </p:pic>
      <p:pic>
        <p:nvPicPr>
          <p:cNvPr id="41988" name="Picture 4" descr="http://adapaproject.org/dogphotos/albums/diagrams/dog_clad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762000"/>
            <a:ext cx="4369146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399" y="4800600"/>
            <a:ext cx="441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another way we can compare these </a:t>
            </a:r>
            <a:r>
              <a:rPr lang="en-US" sz="2400" dirty="0" err="1" smtClean="0"/>
              <a:t>phylogenetic</a:t>
            </a:r>
            <a:r>
              <a:rPr lang="en-US" sz="2400" dirty="0" smtClean="0"/>
              <a:t> trees?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cienceblogs.com/pharyngula/wp-content/blogs.dir/470/files/2012/04/i-c45f00d8b68f5ff488017d61358744dc-simple_tree_of_life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905000"/>
            <a:ext cx="4762500" cy="4238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762000"/>
            <a:ext cx="551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Phylogenetic</a:t>
            </a:r>
            <a:r>
              <a:rPr lang="en-US" sz="2800" dirty="0" smtClean="0"/>
              <a:t> Tree based on Genetics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Five global Environmental Indicators	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Biological Diversity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Food Production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Average surface temperature and CO2 concentrations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Human Population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mtClean="0"/>
              <a:t>Resource Depletion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5825" y="4067175"/>
            <a:ext cx="44481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57200" y="1219200"/>
            <a:ext cx="4343400" cy="121285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1439</Words>
  <Application>Microsoft Office PowerPoint</Application>
  <PresentationFormat>On-screen Show (4:3)</PresentationFormat>
  <Paragraphs>197</Paragraphs>
  <Slides>90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Warm-Up   05OCT2015</vt:lpstr>
      <vt:lpstr>Five global Environmental Indicators </vt:lpstr>
      <vt:lpstr>Logistics</vt:lpstr>
      <vt:lpstr>Climate Factors</vt:lpstr>
      <vt:lpstr>Slide 5</vt:lpstr>
      <vt:lpstr>Slide 6</vt:lpstr>
      <vt:lpstr>Slide 7</vt:lpstr>
      <vt:lpstr>Slide 8</vt:lpstr>
      <vt:lpstr>Five global Environmental Indicators </vt:lpstr>
      <vt:lpstr>Earth is home to a tremendous diversity of species</vt:lpstr>
      <vt:lpstr>Earth is home to a tremendous diversity of species</vt:lpstr>
      <vt:lpstr>Earth is home to a tremendous diversity of species</vt:lpstr>
      <vt:lpstr>Slide 13</vt:lpstr>
      <vt:lpstr>Slide 14</vt:lpstr>
      <vt:lpstr>Evolution is the mechanism underlying biodiversity</vt:lpstr>
      <vt:lpstr>Evolution is the mechanism underlying biodiversity</vt:lpstr>
      <vt:lpstr>Slide 17</vt:lpstr>
      <vt:lpstr>Evolution is the mechanism underlying biodiversity</vt:lpstr>
      <vt:lpstr>Creating Genetic Diversity</vt:lpstr>
      <vt:lpstr>Slide 20</vt:lpstr>
      <vt:lpstr>Warm-up   06OCT2015</vt:lpstr>
      <vt:lpstr>Slide 22</vt:lpstr>
      <vt:lpstr>Slide 23</vt:lpstr>
      <vt:lpstr>Slide 24</vt:lpstr>
      <vt:lpstr>Evolution by artificial and natural selection</vt:lpstr>
      <vt:lpstr>Evolution by artificial and natural selection</vt:lpstr>
      <vt:lpstr>Natural or Artificial?</vt:lpstr>
      <vt:lpstr>Natural or Artificial?</vt:lpstr>
      <vt:lpstr>Evolution by artificial and natural selection</vt:lpstr>
      <vt:lpstr>Darwin’s theory of evolution by natural selection</vt:lpstr>
      <vt:lpstr>Darwin’s theory of evolution by natural selection</vt:lpstr>
      <vt:lpstr>Darwin’s theory of evolution by natural selection</vt:lpstr>
      <vt:lpstr>Slide 33</vt:lpstr>
      <vt:lpstr>Evolution by Random Processes</vt:lpstr>
      <vt:lpstr>Slide 35</vt:lpstr>
      <vt:lpstr>Slide 36</vt:lpstr>
      <vt:lpstr>Slide 37</vt:lpstr>
      <vt:lpstr>Slide 38</vt:lpstr>
      <vt:lpstr>Slide 39</vt:lpstr>
      <vt:lpstr>Slide 40</vt:lpstr>
      <vt:lpstr>The pace of evolution</vt:lpstr>
      <vt:lpstr>The pace of evolution</vt:lpstr>
      <vt:lpstr>The pace of evolution</vt:lpstr>
      <vt:lpstr>The pace of evolution</vt:lpstr>
      <vt:lpstr>The pace of evolution</vt:lpstr>
      <vt:lpstr>Genetic Engineering</vt:lpstr>
      <vt:lpstr>Slide 47</vt:lpstr>
      <vt:lpstr>Something to ponder…</vt:lpstr>
      <vt:lpstr>Slide 49</vt:lpstr>
      <vt:lpstr>Environmental changes</vt:lpstr>
      <vt:lpstr>Environmental Changes</vt:lpstr>
      <vt:lpstr>Extinction Ecology (yikes!)</vt:lpstr>
      <vt:lpstr>The Fossil Record</vt:lpstr>
      <vt:lpstr>Extinction Causes</vt:lpstr>
      <vt:lpstr>The Five Global Mass Extinctions</vt:lpstr>
      <vt:lpstr>The Sixth Mass Extinction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Warm-up   07OCT2015</vt:lpstr>
      <vt:lpstr>Warm-up   07OCT2015</vt:lpstr>
      <vt:lpstr>Environmental Changes</vt:lpstr>
      <vt:lpstr>Biodiversity</vt:lpstr>
      <vt:lpstr>Evolution shapes ecological niches and determines species distributions</vt:lpstr>
      <vt:lpstr>Slide 69</vt:lpstr>
      <vt:lpstr>Niches</vt:lpstr>
      <vt:lpstr>Slide 71</vt:lpstr>
      <vt:lpstr>Slide 72</vt:lpstr>
      <vt:lpstr>Slide 73</vt:lpstr>
      <vt:lpstr>Slide 74</vt:lpstr>
      <vt:lpstr>Slide 75</vt:lpstr>
      <vt:lpstr>Biodiversity</vt:lpstr>
      <vt:lpstr>Slide 77</vt:lpstr>
      <vt:lpstr>Slide 78</vt:lpstr>
      <vt:lpstr>Slide 79</vt:lpstr>
      <vt:lpstr>Sympatric Speciation</vt:lpstr>
      <vt:lpstr>Slide 81</vt:lpstr>
      <vt:lpstr>Phylogentic Trees</vt:lpstr>
      <vt:lpstr>Phylogentic Trees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 Leigh</dc:creator>
  <cp:lastModifiedBy>mandi leigh</cp:lastModifiedBy>
  <cp:revision>19</cp:revision>
  <dcterms:created xsi:type="dcterms:W3CDTF">2006-08-16T00:00:00Z</dcterms:created>
  <dcterms:modified xsi:type="dcterms:W3CDTF">2015-10-07T17:38:12Z</dcterms:modified>
</cp:coreProperties>
</file>