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62" r:id="rId2"/>
    <p:sldId id="289" r:id="rId3"/>
    <p:sldId id="290" r:id="rId4"/>
    <p:sldId id="291" r:id="rId5"/>
    <p:sldId id="292" r:id="rId6"/>
    <p:sldId id="293" r:id="rId7"/>
    <p:sldId id="297" r:id="rId8"/>
    <p:sldId id="298" r:id="rId9"/>
    <p:sldId id="299" r:id="rId10"/>
    <p:sldId id="300" r:id="rId11"/>
    <p:sldId id="258" r:id="rId12"/>
    <p:sldId id="274" r:id="rId13"/>
    <p:sldId id="259" r:id="rId14"/>
    <p:sldId id="273" r:id="rId15"/>
    <p:sldId id="260" r:id="rId16"/>
    <p:sldId id="261" r:id="rId17"/>
    <p:sldId id="263" r:id="rId18"/>
    <p:sldId id="264" r:id="rId19"/>
    <p:sldId id="303" r:id="rId20"/>
    <p:sldId id="302" r:id="rId21"/>
    <p:sldId id="301" r:id="rId22"/>
    <p:sldId id="265" r:id="rId23"/>
    <p:sldId id="304" r:id="rId24"/>
    <p:sldId id="266" r:id="rId25"/>
    <p:sldId id="267" r:id="rId26"/>
    <p:sldId id="305" r:id="rId27"/>
    <p:sldId id="306" r:id="rId28"/>
    <p:sldId id="307" r:id="rId29"/>
    <p:sldId id="319" r:id="rId30"/>
    <p:sldId id="320" r:id="rId31"/>
    <p:sldId id="321" r:id="rId32"/>
    <p:sldId id="322" r:id="rId33"/>
    <p:sldId id="324" r:id="rId34"/>
    <p:sldId id="323" r:id="rId35"/>
    <p:sldId id="308" r:id="rId36"/>
    <p:sldId id="309" r:id="rId37"/>
    <p:sldId id="310" r:id="rId38"/>
    <p:sldId id="318" r:id="rId39"/>
    <p:sldId id="317" r:id="rId40"/>
    <p:sldId id="311" r:id="rId41"/>
    <p:sldId id="312" r:id="rId42"/>
    <p:sldId id="313" r:id="rId43"/>
    <p:sldId id="314" r:id="rId44"/>
    <p:sldId id="315" r:id="rId45"/>
    <p:sldId id="316" r:id="rId46"/>
    <p:sldId id="278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1F088-D112-4DF2-9D1A-E2E280B6DB6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119B-0470-43D1-8717-0DCE66F0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18NOV2014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fertility?</a:t>
            </a:r>
          </a:p>
          <a:p>
            <a:r>
              <a:rPr lang="en-US" dirty="0" smtClean="0"/>
              <a:t>How is fertility connected to a country being classified as developing or developed?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Today: Turn in World Population Lab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Friday: Celebration of Knowledge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10 Vocabulary words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Movie Permission Slips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Monday (11/23): FRQ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98227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52867" cy="4018359"/>
          </a:xfrm>
        </p:spPr>
        <p:txBody>
          <a:bodyPr>
            <a:normAutofit fontScale="92500" lnSpcReduction="10000"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Un-Developed countries- little on no industrial development, low income, low life expectancy, and education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Developed countries- countries with relatively high levels of industrialization and income.</a:t>
            </a:r>
          </a:p>
          <a:p>
            <a:pPr marL="1025106" lvl="1"/>
            <a:r>
              <a:rPr lang="en-US" sz="2400" dirty="0" smtClean="0">
                <a:latin typeface="Book Antiqua" pitchFamily="18" charset="0"/>
              </a:rPr>
              <a:t>TFR 2.1 or less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Developing countries- countries with relatively low levels of industrialization and income of less that $3 per person per day.</a:t>
            </a:r>
          </a:p>
          <a:p>
            <a:pPr marL="1025106" lvl="1"/>
            <a:r>
              <a:rPr lang="en-US" sz="2400" dirty="0" smtClean="0">
                <a:latin typeface="Book Antiqua" pitchFamily="18" charset="0"/>
              </a:rPr>
              <a:t>TFR greater than 2.1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6578" y="0"/>
            <a:ext cx="7000875" cy="84832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Life Expectancy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2" y="642938"/>
            <a:ext cx="8242102" cy="2250281"/>
          </a:xfrm>
        </p:spPr>
        <p:txBody>
          <a:bodyPr/>
          <a:lstStyle/>
          <a:p>
            <a:pPr marL="625056"/>
            <a:r>
              <a:rPr lang="en-US" sz="2700" dirty="0" smtClean="0">
                <a:latin typeface="Book Antiqua" pitchFamily="18" charset="0"/>
              </a:rPr>
              <a:t>Life expectancy- the average number of years that an infant born in a particular year in a particular country can be expected to live, given the current average life span and death rate of that country.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6672" y="2732485"/>
            <a:ext cx="5518547" cy="39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762000"/>
            <a:ext cx="7550855" cy="533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3047" cy="85725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Life Expectancy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2" y="857250"/>
            <a:ext cx="8349258" cy="2678906"/>
          </a:xfrm>
        </p:spPr>
        <p:txBody>
          <a:bodyPr/>
          <a:lstStyle/>
          <a:p>
            <a:pPr marL="625056"/>
            <a:r>
              <a:rPr lang="en-US" sz="2700" dirty="0" smtClean="0">
                <a:latin typeface="Book Antiqua" pitchFamily="18" charset="0"/>
              </a:rPr>
              <a:t>Infant mortality rate- the number of deaths of children under 1 year of age per 1,000 live births.</a:t>
            </a:r>
          </a:p>
          <a:p>
            <a:pPr marL="625056"/>
            <a:r>
              <a:rPr lang="en-US" sz="2700" dirty="0" smtClean="0">
                <a:latin typeface="Book Antiqua" pitchFamily="18" charset="0"/>
              </a:rPr>
              <a:t>Child mortality rate- the number of deaths of children under age 5 per 1,000 live births.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3000375"/>
            <a:ext cx="4902398" cy="36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153400" cy="603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982266" y="0"/>
            <a:ext cx="7000875" cy="1000125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Age Structure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339453"/>
            <a:ext cx="8313539" cy="2732484"/>
          </a:xfrm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Age structure diagrams (population pyramids)- visual representations of age structure within a country for males and females.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As shown in figure 7.8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8047" y="214313"/>
            <a:ext cx="6231806" cy="64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286625" cy="107156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Demographic Transition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339453"/>
            <a:ext cx="8518922" cy="1714500"/>
          </a:xfrm>
        </p:spPr>
        <p:txBody>
          <a:bodyPr/>
          <a:lstStyle/>
          <a:p>
            <a:pPr marL="625056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</a:rPr>
              <a:t>The theory of the demographic transition is the theory that as a country moves from a subsistence economy to industrialization and increased affluence, it undergoes a predictable shift in population growth.</a:t>
            </a:r>
          </a:p>
          <a:p>
            <a:pPr marL="625056">
              <a:lnSpc>
                <a:spcPct val="90000"/>
              </a:lnSpc>
            </a:pPr>
            <a:endParaRPr lang="en-US" sz="2700" dirty="0" smtClean="0">
              <a:latin typeface="Book Antiqua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732484"/>
            <a:ext cx="4393406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9108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Stages of the Demographic Transition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117" y="1071562"/>
            <a:ext cx="8384977" cy="5786438"/>
          </a:xfrm>
        </p:spPr>
        <p:txBody>
          <a:bodyPr>
            <a:normAutofit/>
          </a:bodyPr>
          <a:lstStyle/>
          <a:p>
            <a:pPr marL="625056"/>
            <a:r>
              <a:rPr lang="en-US" sz="2200" dirty="0" smtClean="0">
                <a:solidFill>
                  <a:srgbClr val="FF0000"/>
                </a:solidFill>
                <a:latin typeface="Book Antiqua" pitchFamily="18" charset="0"/>
              </a:rPr>
              <a:t>Phase 1</a:t>
            </a:r>
            <a:r>
              <a:rPr lang="en-US" sz="2200" dirty="0" smtClean="0">
                <a:latin typeface="Book Antiqua" pitchFamily="18" charset="0"/>
              </a:rPr>
              <a:t>:  Slow population growth because there are high birth rates and high death rates which offset each other. </a:t>
            </a:r>
          </a:p>
          <a:p>
            <a:pPr marL="625056">
              <a:buNone/>
            </a:pPr>
            <a:endParaRPr lang="en-US" sz="2200" dirty="0" smtClean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732484"/>
            <a:ext cx="4393406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9108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Stages of the Demographic Transition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4977" cy="5786438"/>
          </a:xfrm>
        </p:spPr>
        <p:txBody>
          <a:bodyPr>
            <a:normAutofit/>
          </a:bodyPr>
          <a:lstStyle/>
          <a:p>
            <a:pPr marL="625056">
              <a:buNone/>
            </a:pPr>
            <a:endParaRPr lang="en-US" sz="2200" dirty="0" smtClean="0">
              <a:latin typeface="Book Antiqua" pitchFamily="18" charset="0"/>
            </a:endParaRPr>
          </a:p>
          <a:p>
            <a:pPr marL="625056"/>
            <a:r>
              <a:rPr lang="en-US" sz="2200" dirty="0" smtClean="0">
                <a:solidFill>
                  <a:srgbClr val="FF0000"/>
                </a:solidFill>
                <a:latin typeface="Book Antiqua" pitchFamily="18" charset="0"/>
              </a:rPr>
              <a:t>Phase 2</a:t>
            </a:r>
            <a:r>
              <a:rPr lang="en-US" sz="2200" dirty="0" smtClean="0">
                <a:latin typeface="Book Antiqua" pitchFamily="18" charset="0"/>
              </a:rPr>
              <a:t>:  Rapid population growth  because birth rates remain high but death rates decline due to better sanitation, clean drinking water, increased access to food and goods, and access to health care.</a:t>
            </a:r>
          </a:p>
          <a:p>
            <a:pPr marL="625056">
              <a:buNone/>
            </a:pPr>
            <a:endParaRPr lang="en-US" sz="2200" dirty="0" smtClean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732484"/>
            <a:ext cx="4393406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Scientists Disagree on Earth’s Carrying Capacity</a:t>
            </a:r>
          </a:p>
        </p:txBody>
      </p:sp>
      <p:sp>
        <p:nvSpPr>
          <p:cNvPr id="15363" name="Text Box 5"/>
          <p:cNvSpPr txBox="1">
            <a:spLocks/>
          </p:cNvSpPr>
          <p:nvPr/>
        </p:nvSpPr>
        <p:spPr bwMode="auto">
          <a:xfrm>
            <a:off x="7625953" y="5840016"/>
            <a:ext cx="1285875" cy="1011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100" dirty="0"/>
              <a:t>Figure</a:t>
            </a:r>
          </a:p>
          <a:p>
            <a:pPr>
              <a:spcBef>
                <a:spcPct val="50000"/>
              </a:spcBef>
            </a:pPr>
            <a:r>
              <a:rPr lang="en-US" sz="2700" dirty="0"/>
              <a:t>7.1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3735" y="1553766"/>
            <a:ext cx="6616898" cy="49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9108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Stages of the Demographic Transition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117" y="1071562"/>
            <a:ext cx="8384977" cy="5786438"/>
          </a:xfrm>
        </p:spPr>
        <p:txBody>
          <a:bodyPr>
            <a:normAutofit/>
          </a:bodyPr>
          <a:lstStyle/>
          <a:p>
            <a:pPr marL="625056">
              <a:buNone/>
            </a:pPr>
            <a:endParaRPr lang="en-US" sz="2200" dirty="0" smtClean="0">
              <a:latin typeface="Book Antiqua" pitchFamily="18" charset="0"/>
            </a:endParaRPr>
          </a:p>
          <a:p>
            <a:pPr marL="625056"/>
            <a:r>
              <a:rPr lang="en-US" sz="2200" dirty="0" smtClean="0">
                <a:solidFill>
                  <a:srgbClr val="FF0000"/>
                </a:solidFill>
                <a:latin typeface="Book Antiqua" pitchFamily="18" charset="0"/>
              </a:rPr>
              <a:t>Phase 3</a:t>
            </a:r>
            <a:r>
              <a:rPr lang="en-US" sz="2200" dirty="0" smtClean="0">
                <a:latin typeface="Book Antiqua" pitchFamily="18" charset="0"/>
              </a:rPr>
              <a:t>:  Stable population growth as the economy and educational system improves and people have fewer children.</a:t>
            </a:r>
          </a:p>
          <a:p>
            <a:pPr marL="625056"/>
            <a:endParaRPr lang="en-US" sz="2200" dirty="0" smtClean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732484"/>
            <a:ext cx="4393406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9108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Stages of the Demographic Transition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117" y="1071562"/>
            <a:ext cx="8384977" cy="5786438"/>
          </a:xfrm>
        </p:spPr>
        <p:txBody>
          <a:bodyPr>
            <a:normAutofit/>
          </a:bodyPr>
          <a:lstStyle/>
          <a:p>
            <a:pPr marL="625056">
              <a:buNone/>
            </a:pPr>
            <a:endParaRPr lang="en-US" sz="2200" dirty="0" smtClean="0">
              <a:latin typeface="Book Antiqua" pitchFamily="18" charset="0"/>
            </a:endParaRPr>
          </a:p>
          <a:p>
            <a:pPr marL="625056"/>
            <a:r>
              <a:rPr lang="en-US" sz="2200" dirty="0" smtClean="0">
                <a:solidFill>
                  <a:srgbClr val="FF0000"/>
                </a:solidFill>
                <a:latin typeface="Book Antiqua" pitchFamily="18" charset="0"/>
              </a:rPr>
              <a:t>Phase 4</a:t>
            </a:r>
            <a:r>
              <a:rPr lang="en-US" sz="2200" dirty="0" smtClean="0">
                <a:latin typeface="Book Antiqua" pitchFamily="18" charset="0"/>
              </a:rPr>
              <a:t>:  Declining population growth because the relatively high level of affluence and economic develop encourage women to delay having children.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2920008"/>
            <a:ext cx="4393406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928687" y="0"/>
            <a:ext cx="7268766" cy="84832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Family Planning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125140"/>
            <a:ext cx="8518922" cy="1982391"/>
          </a:xfrm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Family planning- the regulation of the number or spacing of offspring through the use of birth control.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Education plays a role</a:t>
            </a:r>
          </a:p>
          <a:p>
            <a:pPr marL="625056"/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757" y="2133600"/>
            <a:ext cx="4381243" cy="402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demographic transition?</a:t>
            </a:r>
          </a:p>
          <a:p>
            <a:r>
              <a:rPr lang="en-US" dirty="0" smtClean="0"/>
              <a:t>How do education and demographic transitions relate to each other?</a:t>
            </a:r>
          </a:p>
          <a:p>
            <a:r>
              <a:rPr lang="en-US" dirty="0" smtClean="0"/>
              <a:t>In what ways are phase 1 and phase 3 similar?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6781" cy="11251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12 Most Populous Countries in the World</a:t>
            </a: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8782" y="1553766"/>
            <a:ext cx="6026423" cy="48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7219" y="267891"/>
            <a:ext cx="7974211" cy="17145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Book Antiqua" pitchFamily="18" charset="0"/>
              </a:rPr>
              <a:t>The relationship between economic development and population growth rate for developing nations.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3828" y="1821656"/>
            <a:ext cx="5410275" cy="481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357187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Ecological Footprints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640" y="964406"/>
            <a:ext cx="8358188" cy="1607344"/>
          </a:xfrm>
        </p:spPr>
        <p:txBody>
          <a:bodyPr/>
          <a:lstStyle/>
          <a:p>
            <a:pPr marL="625056"/>
            <a:r>
              <a:rPr lang="en-US" sz="2800" b="1" dirty="0" smtClean="0">
                <a:latin typeface="Book Antiqua" pitchFamily="18" charset="0"/>
              </a:rPr>
              <a:t>Affluence </a:t>
            </a:r>
            <a:r>
              <a:rPr lang="en-US" sz="2800" dirty="0" smtClean="0">
                <a:latin typeface="Book Antiqua" pitchFamily="18" charset="0"/>
              </a:rPr>
              <a:t>- having a lot of wealth such as money, goods, or property.</a:t>
            </a:r>
          </a:p>
          <a:p>
            <a:pPr marL="625056"/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8781" y="2196703"/>
            <a:ext cx="5920383" cy="405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821531" y="0"/>
            <a:ext cx="7340203" cy="87510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IPAT Equation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2" y="1125141"/>
            <a:ext cx="8697516" cy="2089547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To estimate the impact of human lifestyles on Earth we can use the IPAT equation: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mpact= </a:t>
            </a:r>
            <a:r>
              <a:rPr lang="en-US" b="1" dirty="0" smtClean="0">
                <a:latin typeface="Book Antiqua" pitchFamily="18" charset="0"/>
              </a:rPr>
              <a:t>P</a:t>
            </a:r>
            <a:r>
              <a:rPr lang="en-US" dirty="0" smtClean="0">
                <a:latin typeface="Book Antiqua" pitchFamily="18" charset="0"/>
              </a:rPr>
              <a:t>opulation X </a:t>
            </a:r>
            <a:r>
              <a:rPr lang="en-US" b="1" dirty="0" smtClean="0">
                <a:latin typeface="Book Antiqua" pitchFamily="18" charset="0"/>
              </a:rPr>
              <a:t>A</a:t>
            </a:r>
            <a:r>
              <a:rPr lang="en-US" dirty="0" smtClean="0">
                <a:latin typeface="Book Antiqua" pitchFamily="18" charset="0"/>
              </a:rPr>
              <a:t>ffluence X </a:t>
            </a:r>
            <a:r>
              <a:rPr lang="en-US" b="1" dirty="0" smtClean="0">
                <a:latin typeface="Book Antiqua" pitchFamily="18" charset="0"/>
              </a:rPr>
              <a:t>T</a:t>
            </a:r>
            <a:r>
              <a:rPr lang="en-US" dirty="0" smtClean="0">
                <a:latin typeface="Book Antiqua" pitchFamily="18" charset="0"/>
              </a:rPr>
              <a:t>echnology</a:t>
            </a:r>
          </a:p>
          <a:p>
            <a:pPr marL="1250112" lvl="2"/>
            <a:endParaRPr lang="en-US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172" y="3053954"/>
            <a:ext cx="4446984" cy="354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3469" y="3053953"/>
            <a:ext cx="3857625" cy="3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country’s affluence also influences WHERE people live.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Urban	 	Suburban			Rural</a:t>
            </a:r>
            <a:endParaRPr lang="en-US" dirty="0"/>
          </a:p>
        </p:txBody>
      </p:sp>
      <p:pic>
        <p:nvPicPr>
          <p:cNvPr id="1026" name="Picture 2" descr="http://graphics8.nytimes.com/images/blogs/greeninc/saopalo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57401"/>
            <a:ext cx="4000499" cy="2667000"/>
          </a:xfrm>
          <a:prstGeom prst="rect">
            <a:avLst/>
          </a:prstGeom>
          <a:noFill/>
        </p:spPr>
      </p:pic>
      <p:pic>
        <p:nvPicPr>
          <p:cNvPr id="1028" name="Picture 4" descr="http://www.getholistichealth.com/wp-content/uploads/2013/04/village_life-300x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597" y="2057400"/>
            <a:ext cx="3639403" cy="2438400"/>
          </a:xfrm>
          <a:prstGeom prst="rect">
            <a:avLst/>
          </a:prstGeom>
          <a:noFill/>
        </p:spPr>
      </p:pic>
      <p:pic>
        <p:nvPicPr>
          <p:cNvPr id="1030" name="Picture 6" descr="http://www.dailyclimate.org/tdc-newsroom/2013/08/08fotos/sprawl-white-houses-400.jpg/image_previ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352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1053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r>
              <a:rPr lang="en-US" sz="3400" b="1" dirty="0">
                <a:latin typeface="Book Antiqua" pitchFamily="18" charset="0"/>
              </a:rPr>
              <a:t>Scientists Disagree on Earth’s Carrying Capacity</a:t>
            </a:r>
          </a:p>
        </p:txBody>
      </p:sp>
      <p:sp>
        <p:nvSpPr>
          <p:cNvPr id="16387" name="Rectangle 7"/>
          <p:cNvSpPr>
            <a:spLocks/>
          </p:cNvSpPr>
          <p:nvPr/>
        </p:nvSpPr>
        <p:spPr bwMode="auto">
          <a:xfrm>
            <a:off x="457200" y="2764185"/>
            <a:ext cx="4768453" cy="1350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800" dirty="0">
                <a:latin typeface="Book Antiqua" pitchFamily="18" charset="0"/>
              </a:rPr>
              <a:t>The following graphs show theoretical models of food supply and population size.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2828" y="144661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19NOV2015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affluence impact the amount of resources an individual consumes?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Thursday: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Celebration of Knowledge (Due on Monday)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10 Vocabulary words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Movie Permission Slips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Monday (11/23): FRQ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357187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Ecological Footprints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640" y="964406"/>
            <a:ext cx="8358188" cy="1607344"/>
          </a:xfrm>
        </p:spPr>
        <p:txBody>
          <a:bodyPr/>
          <a:lstStyle/>
          <a:p>
            <a:pPr marL="625056"/>
            <a:r>
              <a:rPr lang="en-US" sz="2800" b="1" dirty="0" smtClean="0">
                <a:latin typeface="Book Antiqua" pitchFamily="18" charset="0"/>
              </a:rPr>
              <a:t>Affluence </a:t>
            </a:r>
            <a:r>
              <a:rPr lang="en-US" sz="2800" dirty="0" smtClean="0">
                <a:latin typeface="Book Antiqua" pitchFamily="18" charset="0"/>
              </a:rPr>
              <a:t>- having a lot of wealth such as money, goods, or property.</a:t>
            </a:r>
          </a:p>
          <a:p>
            <a:pPr marL="625056"/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8781" y="2196703"/>
            <a:ext cx="5920383" cy="405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821531" y="0"/>
            <a:ext cx="7340203" cy="87510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IPAT Equation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2" y="1125141"/>
            <a:ext cx="8697516" cy="2089547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To estimate the impact of human lifestyles on Earth we can use the IPAT equation: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mpact= </a:t>
            </a:r>
            <a:r>
              <a:rPr lang="en-US" b="1" dirty="0" smtClean="0">
                <a:latin typeface="Book Antiqua" pitchFamily="18" charset="0"/>
              </a:rPr>
              <a:t>P</a:t>
            </a:r>
            <a:r>
              <a:rPr lang="en-US" dirty="0" smtClean="0">
                <a:latin typeface="Book Antiqua" pitchFamily="18" charset="0"/>
              </a:rPr>
              <a:t>opulation X </a:t>
            </a:r>
            <a:r>
              <a:rPr lang="en-US" b="1" dirty="0" smtClean="0">
                <a:latin typeface="Book Antiqua" pitchFamily="18" charset="0"/>
              </a:rPr>
              <a:t>A</a:t>
            </a:r>
            <a:r>
              <a:rPr lang="en-US" dirty="0" smtClean="0">
                <a:latin typeface="Book Antiqua" pitchFamily="18" charset="0"/>
              </a:rPr>
              <a:t>ffluence X </a:t>
            </a:r>
            <a:r>
              <a:rPr lang="en-US" b="1" dirty="0" smtClean="0">
                <a:latin typeface="Book Antiqua" pitchFamily="18" charset="0"/>
              </a:rPr>
              <a:t>T</a:t>
            </a:r>
            <a:r>
              <a:rPr lang="en-US" dirty="0" smtClean="0">
                <a:latin typeface="Book Antiqua" pitchFamily="18" charset="0"/>
              </a:rPr>
              <a:t>echnology</a:t>
            </a:r>
          </a:p>
          <a:p>
            <a:pPr marL="1250112" lvl="2"/>
            <a:endParaRPr lang="en-US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172" y="3053954"/>
            <a:ext cx="4446984" cy="354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3469" y="3053953"/>
            <a:ext cx="3857625" cy="3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chive.files.wordpress.com/2013/07/family-home-possessions-around-world-15.jpg?quality=100&amp;strip=info&amp;w=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14600"/>
            <a:ext cx="4762500" cy="3495675"/>
          </a:xfrm>
          <a:prstGeom prst="rect">
            <a:avLst/>
          </a:prstGeom>
          <a:noFill/>
        </p:spPr>
      </p:pic>
      <p:pic>
        <p:nvPicPr>
          <p:cNvPr id="1028" name="Picture 4" descr="http://www.natgeocreative.com/comp/MM6/893/7523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2450" y="1295400"/>
            <a:ext cx="47815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country’s affluence also influences WHERE people live.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Urban	 	Suburban			Rural</a:t>
            </a:r>
            <a:endParaRPr lang="en-US" dirty="0"/>
          </a:p>
        </p:txBody>
      </p:sp>
      <p:pic>
        <p:nvPicPr>
          <p:cNvPr id="1026" name="Picture 2" descr="http://graphics8.nytimes.com/images/blogs/greeninc/saopalo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57401"/>
            <a:ext cx="4000499" cy="2667000"/>
          </a:xfrm>
          <a:prstGeom prst="rect">
            <a:avLst/>
          </a:prstGeom>
          <a:noFill/>
        </p:spPr>
      </p:pic>
      <p:pic>
        <p:nvPicPr>
          <p:cNvPr id="1028" name="Picture 4" descr="http://www.getholistichealth.com/wp-content/uploads/2013/04/village_life-300x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597" y="2057400"/>
            <a:ext cx="3639403" cy="2438400"/>
          </a:xfrm>
          <a:prstGeom prst="rect">
            <a:avLst/>
          </a:prstGeom>
          <a:noFill/>
        </p:spPr>
      </p:pic>
      <p:pic>
        <p:nvPicPr>
          <p:cNvPr id="1030" name="Picture 6" descr="http://www.dailyclimate.org/tdc-newsroom/2013/08/08fotos/sprawl-white-houses-400.jpg/image_previ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352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2360" y="482203"/>
            <a:ext cx="5829970" cy="58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7" y="267891"/>
            <a:ext cx="7430617" cy="62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10" y="0"/>
            <a:ext cx="7161609" cy="93761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Impact of Affluence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446609"/>
            <a:ext cx="8545711" cy="3696891"/>
          </a:xfrm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Gross domestic product (GDP)- the value of all products and services produced in a year in that country.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GDP is made up of consumer spending, investments, government spending, and exports minus imports.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A countries GDP often correlates with its pollution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vs</a:t>
            </a:r>
            <a:r>
              <a:rPr lang="en-US" dirty="0" smtClean="0"/>
              <a:t> Global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Local: developing countries tend to use local items, timber, land to grow food</a:t>
            </a:r>
          </a:p>
          <a:p>
            <a:r>
              <a:rPr lang="en-US" dirty="0" smtClean="0"/>
              <a:t>Global: Affluent countries tend to use more non-local goods and spread impacts to other places</a:t>
            </a:r>
          </a:p>
          <a:p>
            <a:r>
              <a:rPr lang="en-US" dirty="0" smtClean="0"/>
              <a:t>Urban: cities represent 50% of the population and 75% resources consumed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IPAT equation describe?</a:t>
            </a:r>
          </a:p>
          <a:p>
            <a:r>
              <a:rPr lang="en-US" dirty="0" smtClean="0"/>
              <a:t>How do local and global environmental impacts differ? Where do we tend to see more versus the other?</a:t>
            </a:r>
          </a:p>
          <a:p>
            <a:r>
              <a:rPr lang="en-US" dirty="0" smtClean="0"/>
              <a:t>How does a country’s degree of development influence its environmental impact?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/>
          </p:cNvSpPr>
          <p:nvPr/>
        </p:nvSpPr>
        <p:spPr bwMode="auto">
          <a:xfrm>
            <a:off x="304800" y="4114800"/>
            <a:ext cx="4997053" cy="13575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Human ingenuity will find a way to exceed the carrying capacity of Earth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37160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304800" y="1981200"/>
            <a:ext cx="5105400" cy="926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Carrying capacity of Earth is constant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rdc.org/health/effects/mercury/images/merc_sourc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143000"/>
            <a:ext cx="772916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globalsistersreport.org/sites/globalsistersreport.org/files/styles/story/public/stories/images/AirPollution%20(1000x618).jpg?itok=oAWJzg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41450"/>
            <a:ext cx="8382000" cy="5180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381000"/>
            <a:ext cx="500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Air Pollution (general) by country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aterfootprint.org/downloads/WF_blu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62200"/>
            <a:ext cx="9094637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1676400"/>
            <a:ext cx="337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Use per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pic>
        <p:nvPicPr>
          <p:cNvPr id="36868" name="Picture 4" descr="http://www.waterfootprint.org/WFP_files/Img/NWF_WatPolL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839265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d/d1/Countries_by_carbon_dioxide_emissions_world_map_deobfuscat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1200"/>
            <a:ext cx="9109462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1143000"/>
            <a:ext cx="391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Carbon Dioxide Emissions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our responsibility in pollution</a:t>
            </a:r>
          </a:p>
          <a:p>
            <a:r>
              <a:rPr lang="en-US" dirty="0" smtClean="0"/>
              <a:t>What is our role in relating to developing countries?</a:t>
            </a:r>
          </a:p>
          <a:p>
            <a:r>
              <a:rPr lang="en-US" dirty="0" smtClean="0"/>
              <a:t>Can we ethically tell them how to develop?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determines carrying capacity of a habitat?</a:t>
            </a:r>
          </a:p>
          <a:p>
            <a:r>
              <a:rPr lang="en-US" dirty="0" smtClean="0"/>
              <a:t>How might humans differ from other organisms in terms of carrying capacity?</a:t>
            </a:r>
          </a:p>
          <a:p>
            <a:r>
              <a:rPr lang="en-US" dirty="0" smtClean="0"/>
              <a:t>Will humans exceed Earth’s carrying capacity? What evidence can you use to justify your argument?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/>
          </p:cNvSpPr>
          <p:nvPr/>
        </p:nvSpPr>
        <p:spPr bwMode="auto">
          <a:xfrm>
            <a:off x="304800" y="4114800"/>
            <a:ext cx="4997053" cy="495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Technology will SAVE us!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37160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304800" y="1981200"/>
            <a:ext cx="5105400" cy="495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We better change or DIE!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982266" y="214313"/>
            <a:ext cx="7375922" cy="937617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Book Antiqua" pitchFamily="18" charset="0"/>
              </a:rPr>
              <a:t>Changes in Population Size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74273" cy="4716066"/>
          </a:xfrm>
        </p:spPr>
        <p:txBody>
          <a:bodyPr/>
          <a:lstStyle/>
          <a:p>
            <a:pPr marL="625056"/>
            <a:r>
              <a:rPr lang="en-US" b="1" dirty="0" smtClean="0">
                <a:latin typeface="Book Antiqua" pitchFamily="18" charset="0"/>
              </a:rPr>
              <a:t>Crude birth rate </a:t>
            </a:r>
            <a:r>
              <a:rPr lang="en-US" dirty="0" smtClean="0">
                <a:latin typeface="Book Antiqua" pitchFamily="18" charset="0"/>
              </a:rPr>
              <a:t>(CBR)= the number of births per 1,000 individuals per year.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Crude death rate </a:t>
            </a:r>
            <a:r>
              <a:rPr lang="en-US" dirty="0" smtClean="0">
                <a:latin typeface="Book Antiqua" pitchFamily="18" charset="0"/>
              </a:rPr>
              <a:t>(CDR)= the number of deaths per 1,000 individuals per year.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Global population growth rate = 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(CBR- CDR)/ 10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National population growth rate = 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(CBR+ immigration) - (CDR + emigration)/ 10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Doubling time (in years)- 70/growth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61797" cy="4018359"/>
          </a:xfrm>
        </p:spPr>
        <p:txBody>
          <a:bodyPr>
            <a:normAutofit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Total fertility rate- an estimate of the average number of children that each woman in a population will bear.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3504902"/>
            <a:ext cx="4607719" cy="33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61797" cy="4018359"/>
          </a:xfrm>
        </p:spPr>
        <p:txBody>
          <a:bodyPr>
            <a:normAutofit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Replacement level fertility- the total fertility rate required to offset the average number of deaths in a population and for the current population size to remain stable.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3504902"/>
            <a:ext cx="4607719" cy="33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949</Words>
  <Application>Microsoft Office PowerPoint</Application>
  <PresentationFormat>On-screen Show (4:3)</PresentationFormat>
  <Paragraphs>122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Warm-up  18NOV2014</vt:lpstr>
      <vt:lpstr>Scientists Disagree on Earth’s Carrying Capacity</vt:lpstr>
      <vt:lpstr>Slide 3</vt:lpstr>
      <vt:lpstr>Slide 4</vt:lpstr>
      <vt:lpstr>Slide 5</vt:lpstr>
      <vt:lpstr>Slide 6</vt:lpstr>
      <vt:lpstr>Changes in Population Size</vt:lpstr>
      <vt:lpstr>Fertility</vt:lpstr>
      <vt:lpstr>Fertility</vt:lpstr>
      <vt:lpstr>Fertility</vt:lpstr>
      <vt:lpstr>Life Expectancy</vt:lpstr>
      <vt:lpstr>Slide 12</vt:lpstr>
      <vt:lpstr>Life Expectancy</vt:lpstr>
      <vt:lpstr>Slide 14</vt:lpstr>
      <vt:lpstr>Age Structure</vt:lpstr>
      <vt:lpstr>Slide 16</vt:lpstr>
      <vt:lpstr>The Demographic Transition</vt:lpstr>
      <vt:lpstr>The Stages of the Demographic Transition</vt:lpstr>
      <vt:lpstr>The Stages of the Demographic Transition</vt:lpstr>
      <vt:lpstr>The Stages of the Demographic Transition</vt:lpstr>
      <vt:lpstr>The Stages of the Demographic Transition</vt:lpstr>
      <vt:lpstr>Family Planning</vt:lpstr>
      <vt:lpstr>Slide 23</vt:lpstr>
      <vt:lpstr>The 12 Most Populous Countries in the World</vt:lpstr>
      <vt:lpstr>The relationship between economic development and population growth rate for developing nations.</vt:lpstr>
      <vt:lpstr>Ecological Footprints</vt:lpstr>
      <vt:lpstr>The IPAT Equation</vt:lpstr>
      <vt:lpstr>Slide 28</vt:lpstr>
      <vt:lpstr>Slide 29</vt:lpstr>
      <vt:lpstr>Warm-Up   19NOV2015</vt:lpstr>
      <vt:lpstr>Ecological Footprints</vt:lpstr>
      <vt:lpstr>The IPAT Equation</vt:lpstr>
      <vt:lpstr>Slide 33</vt:lpstr>
      <vt:lpstr>Slide 34</vt:lpstr>
      <vt:lpstr>Slide 35</vt:lpstr>
      <vt:lpstr>Slide 36</vt:lpstr>
      <vt:lpstr>The Impact of Affluence</vt:lpstr>
      <vt:lpstr>Local vs Global impacts</vt:lpstr>
      <vt:lpstr>Slide 39</vt:lpstr>
      <vt:lpstr>Slide 40</vt:lpstr>
      <vt:lpstr>Slide 41</vt:lpstr>
      <vt:lpstr>Slide 42</vt:lpstr>
      <vt:lpstr>Water Pollution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17NOV2014</dc:title>
  <dc:creator>Mandi Leigh</dc:creator>
  <cp:lastModifiedBy>mandi leigh</cp:lastModifiedBy>
  <cp:revision>28</cp:revision>
  <dcterms:created xsi:type="dcterms:W3CDTF">2006-08-16T00:00:00Z</dcterms:created>
  <dcterms:modified xsi:type="dcterms:W3CDTF">2015-11-19T16:07:03Z</dcterms:modified>
</cp:coreProperties>
</file>