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84" r:id="rId2"/>
    <p:sldId id="289" r:id="rId3"/>
    <p:sldId id="287" r:id="rId4"/>
    <p:sldId id="291" r:id="rId5"/>
    <p:sldId id="288" r:id="rId6"/>
    <p:sldId id="286" r:id="rId7"/>
    <p:sldId id="260" r:id="rId8"/>
    <p:sldId id="261" r:id="rId9"/>
    <p:sldId id="285" r:id="rId10"/>
    <p:sldId id="305" r:id="rId11"/>
    <p:sldId id="307" r:id="rId12"/>
    <p:sldId id="308" r:id="rId13"/>
    <p:sldId id="293" r:id="rId14"/>
    <p:sldId id="294" r:id="rId15"/>
    <p:sldId id="295" r:id="rId16"/>
    <p:sldId id="304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290" r:id="rId26"/>
    <p:sldId id="278" r:id="rId27"/>
    <p:sldId id="264" r:id="rId28"/>
    <p:sldId id="265" r:id="rId29"/>
    <p:sldId id="263" r:id="rId30"/>
    <p:sldId id="279" r:id="rId31"/>
    <p:sldId id="281" r:id="rId32"/>
    <p:sldId id="283" r:id="rId33"/>
    <p:sldId id="271" r:id="rId34"/>
    <p:sldId id="272" r:id="rId35"/>
    <p:sldId id="273" r:id="rId36"/>
    <p:sldId id="274" r:id="rId37"/>
    <p:sldId id="277" r:id="rId38"/>
    <p:sldId id="276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24B3D-CB23-49D9-A5A4-AC91F7B2CCD9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FB8D1-0F9E-4D4D-BF67-8E5715F912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			05NOV2014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Hypothesize what will happen when all people are given equal access to a resource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Ms. Leigh is no longer accepting Late assignments, if you want credit for it.  Turn it in on time.</a:t>
            </a:r>
          </a:p>
          <a:p>
            <a:r>
              <a:rPr lang="en-US" dirty="0" smtClean="0"/>
              <a:t>Due today is the Effects </a:t>
            </a:r>
            <a:r>
              <a:rPr lang="en-US" smtClean="0"/>
              <a:t>of Density </a:t>
            </a:r>
            <a:r>
              <a:rPr lang="en-US" dirty="0" smtClean="0"/>
              <a:t>on Plant Growth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52867" cy="4953000"/>
          </a:xfrm>
        </p:spPr>
        <p:txBody>
          <a:bodyPr>
            <a:normAutofit/>
          </a:bodyPr>
          <a:lstStyle/>
          <a:p>
            <a:pPr marL="625056"/>
            <a:r>
              <a:rPr lang="en-US" sz="2800" dirty="0" smtClean="0">
                <a:latin typeface="Book Antiqua" pitchFamily="18" charset="0"/>
              </a:rPr>
              <a:t>Un-Developed countries- little on no industrial development, low income, low life expectancy, and education</a:t>
            </a:r>
          </a:p>
          <a:p>
            <a:pPr marL="625056">
              <a:buNone/>
            </a:pPr>
            <a:endParaRPr lang="en-US" sz="2800" dirty="0" smtClean="0">
              <a:latin typeface="Book Antiqua" pitchFamily="18" charset="0"/>
            </a:endParaRPr>
          </a:p>
          <a:p>
            <a:pPr marL="625056"/>
            <a:r>
              <a:rPr lang="en-US" sz="2800" dirty="0" smtClean="0">
                <a:latin typeface="Book Antiqua" pitchFamily="18" charset="0"/>
              </a:rPr>
              <a:t>Developed countries- countries with relatively high levels of industrialization and income</a:t>
            </a:r>
          </a:p>
          <a:p>
            <a:pPr marL="625056">
              <a:buNone/>
            </a:pPr>
            <a:endParaRPr lang="en-US" sz="2400" dirty="0" smtClean="0">
              <a:latin typeface="Book Antiqua" pitchFamily="18" charset="0"/>
            </a:endParaRPr>
          </a:p>
          <a:p>
            <a:pPr marL="625056"/>
            <a:r>
              <a:rPr lang="en-US" sz="2800" dirty="0" smtClean="0">
                <a:latin typeface="Book Antiqua" pitchFamily="18" charset="0"/>
              </a:rPr>
              <a:t>Developing countries- countries with relatively low levels of industrialization and income of less that $3 per person per day.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Structure Pyramids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nvestorplace.com/wp-content/uploads/2013/01/ChinaAge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341422" cy="511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http://www.algebralab.org/img/fba2228e-1ba1-47a7-b6a2-8e9399ad21c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591425" cy="477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22344" cy="1214438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Scientists Disagree on Earth’s Carrying Capacity</a:t>
            </a:r>
          </a:p>
        </p:txBody>
      </p:sp>
      <p:sp>
        <p:nvSpPr>
          <p:cNvPr id="15363" name="Text Box 5"/>
          <p:cNvSpPr txBox="1">
            <a:spLocks/>
          </p:cNvSpPr>
          <p:nvPr/>
        </p:nvSpPr>
        <p:spPr bwMode="auto">
          <a:xfrm>
            <a:off x="7625953" y="5840016"/>
            <a:ext cx="1285875" cy="10113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100" dirty="0"/>
              <a:t>Figure</a:t>
            </a:r>
          </a:p>
          <a:p>
            <a:pPr>
              <a:spcBef>
                <a:spcPct val="50000"/>
              </a:spcBef>
            </a:pPr>
            <a:r>
              <a:rPr lang="en-US" sz="2700" dirty="0"/>
              <a:t>7.1</a:t>
            </a:r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3735" y="1553766"/>
            <a:ext cx="6616898" cy="491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0" y="214313"/>
            <a:ext cx="9144000" cy="10537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5717" tIns="35717" rIns="35717" bIns="35717" anchor="ctr"/>
          <a:lstStyle/>
          <a:p>
            <a:r>
              <a:rPr lang="en-US" sz="3400" b="1" dirty="0">
                <a:latin typeface="Book Antiqua" pitchFamily="18" charset="0"/>
              </a:rPr>
              <a:t>Scientists Disagree on Earth’s Carrying Capacity</a:t>
            </a:r>
          </a:p>
        </p:txBody>
      </p:sp>
      <p:sp>
        <p:nvSpPr>
          <p:cNvPr id="16387" name="Rectangle 7"/>
          <p:cNvSpPr>
            <a:spLocks/>
          </p:cNvSpPr>
          <p:nvPr/>
        </p:nvSpPr>
        <p:spPr bwMode="auto">
          <a:xfrm>
            <a:off x="446484" y="2143125"/>
            <a:ext cx="4768453" cy="13506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>
              <a:spcBef>
                <a:spcPts val="1687"/>
              </a:spcBef>
              <a:buSzPct val="171000"/>
              <a:buFont typeface="Gill Sans" charset="0"/>
              <a:buChar char="•"/>
            </a:pPr>
            <a:r>
              <a:rPr lang="en-US" sz="2800" dirty="0">
                <a:latin typeface="Book Antiqua" pitchFamily="18" charset="0"/>
              </a:rPr>
              <a:t>The following graphs show theoretical models of food supply and population size.</a:t>
            </a:r>
          </a:p>
        </p:txBody>
      </p:sp>
      <p:pic>
        <p:nvPicPr>
          <p:cNvPr id="1638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2828" y="1446610"/>
            <a:ext cx="3298404" cy="517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7"/>
          <p:cNvSpPr>
            <a:spLocks/>
          </p:cNvSpPr>
          <p:nvPr/>
        </p:nvSpPr>
        <p:spPr bwMode="auto">
          <a:xfrm>
            <a:off x="304800" y="4114800"/>
            <a:ext cx="4997053" cy="13575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>
              <a:spcBef>
                <a:spcPts val="1687"/>
              </a:spcBef>
              <a:buSzPct val="171000"/>
            </a:pPr>
            <a:r>
              <a:rPr lang="en-US" sz="2800" dirty="0" smtClean="0">
                <a:latin typeface="Book Antiqua" pitchFamily="18" charset="0"/>
              </a:rPr>
              <a:t>Human ingenuity will find a way to exceed the carrying capacity of Earth</a:t>
            </a:r>
            <a:endParaRPr lang="en-US" sz="2800" dirty="0">
              <a:latin typeface="Book Antiqua" pitchFamily="18" charset="0"/>
            </a:endParaRPr>
          </a:p>
        </p:txBody>
      </p:sp>
      <p:pic>
        <p:nvPicPr>
          <p:cNvPr id="1638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371600"/>
            <a:ext cx="3298404" cy="517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/>
          </p:cNvSpPr>
          <p:nvPr/>
        </p:nvSpPr>
        <p:spPr bwMode="auto">
          <a:xfrm>
            <a:off x="304800" y="1981200"/>
            <a:ext cx="5105400" cy="9266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>
              <a:spcBef>
                <a:spcPts val="1687"/>
              </a:spcBef>
              <a:buSzPct val="171000"/>
            </a:pPr>
            <a:r>
              <a:rPr lang="en-US" sz="2800" dirty="0" smtClean="0">
                <a:latin typeface="Book Antiqua" pitchFamily="18" charset="0"/>
              </a:rPr>
              <a:t>Carrying capacity of Earth is constant</a:t>
            </a:r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determines carrying capacity of a habitat?</a:t>
            </a:r>
          </a:p>
          <a:p>
            <a:r>
              <a:rPr lang="en-US" dirty="0" smtClean="0"/>
              <a:t>How might humans differ from other organisms in terms of carrying capacity?</a:t>
            </a:r>
          </a:p>
          <a:p>
            <a:r>
              <a:rPr lang="en-US" dirty="0" smtClean="0"/>
              <a:t>Will humans exceed Earth’s carrying capacity? What evidence can you use to justify your argument?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7"/>
          <p:cNvSpPr>
            <a:spLocks/>
          </p:cNvSpPr>
          <p:nvPr/>
        </p:nvSpPr>
        <p:spPr bwMode="auto">
          <a:xfrm>
            <a:off x="304800" y="4114800"/>
            <a:ext cx="4997053" cy="4958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>
              <a:spcBef>
                <a:spcPts val="1687"/>
              </a:spcBef>
              <a:buSzPct val="171000"/>
            </a:pPr>
            <a:r>
              <a:rPr lang="en-US" sz="2800" dirty="0" smtClean="0">
                <a:latin typeface="Book Antiqua" pitchFamily="18" charset="0"/>
              </a:rPr>
              <a:t>Technology will SAVE us!</a:t>
            </a:r>
            <a:endParaRPr lang="en-US" sz="2800" dirty="0">
              <a:latin typeface="Book Antiqua" pitchFamily="18" charset="0"/>
            </a:endParaRPr>
          </a:p>
        </p:txBody>
      </p:sp>
      <p:pic>
        <p:nvPicPr>
          <p:cNvPr id="1638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371600"/>
            <a:ext cx="3298404" cy="517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/>
          </p:cNvSpPr>
          <p:nvPr/>
        </p:nvSpPr>
        <p:spPr bwMode="auto">
          <a:xfrm>
            <a:off x="304800" y="1981200"/>
            <a:ext cx="5105400" cy="4958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>
              <a:spcBef>
                <a:spcPts val="1687"/>
              </a:spcBef>
              <a:buSzPct val="171000"/>
            </a:pPr>
            <a:r>
              <a:rPr lang="en-US" sz="2800" dirty="0" smtClean="0">
                <a:latin typeface="Book Antiqua" pitchFamily="18" charset="0"/>
              </a:rPr>
              <a:t>We better change or DIE!</a:t>
            </a:r>
            <a:endParaRPr lang="en-US" sz="2800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429500" cy="1214438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Factors that Drive Human Population Growth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5109" y="1714500"/>
            <a:ext cx="7804547" cy="3893344"/>
          </a:xfrm>
        </p:spPr>
        <p:txBody>
          <a:bodyPr/>
          <a:lstStyle/>
          <a:p>
            <a:pPr marL="625056">
              <a:lnSpc>
                <a:spcPct val="90000"/>
              </a:lnSpc>
              <a:buNone/>
            </a:pPr>
            <a:r>
              <a:rPr lang="en-US" sz="2800" dirty="0" smtClean="0">
                <a:latin typeface="Book Antiqua" pitchFamily="18" charset="0"/>
              </a:rPr>
              <a:t>Population = (B + I) – (D + E)</a:t>
            </a:r>
          </a:p>
          <a:p>
            <a:pPr marL="625056">
              <a:lnSpc>
                <a:spcPct val="90000"/>
              </a:lnSpc>
              <a:buNone/>
            </a:pPr>
            <a:endParaRPr lang="en-US" sz="2800" dirty="0" smtClean="0">
              <a:latin typeface="Book Antiqua" pitchFamily="18" charset="0"/>
            </a:endParaRPr>
          </a:p>
          <a:p>
            <a:pPr marL="625056">
              <a:lnSpc>
                <a:spcPct val="90000"/>
              </a:lnSpc>
              <a:buNone/>
            </a:pPr>
            <a:r>
              <a:rPr lang="en-US" sz="2800" dirty="0" smtClean="0">
                <a:latin typeface="Book Antiqua" pitchFamily="18" charset="0"/>
              </a:rPr>
              <a:t>Same applies to humans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429500" cy="1214438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Factors that Drive Human Population Growth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5109" y="1714500"/>
            <a:ext cx="7804547" cy="3893344"/>
          </a:xfrm>
        </p:spPr>
        <p:txBody>
          <a:bodyPr/>
          <a:lstStyle/>
          <a:p>
            <a:pPr marL="625056">
              <a:lnSpc>
                <a:spcPct val="90000"/>
              </a:lnSpc>
            </a:pPr>
            <a:r>
              <a:rPr lang="en-US" sz="2800" dirty="0" smtClean="0">
                <a:latin typeface="Book Antiqua" pitchFamily="18" charset="0"/>
              </a:rPr>
              <a:t>Demography- the study of human populations and population trends.</a:t>
            </a:r>
          </a:p>
          <a:p>
            <a:pPr marL="625056">
              <a:lnSpc>
                <a:spcPct val="90000"/>
              </a:lnSpc>
              <a:buNone/>
            </a:pPr>
            <a:endParaRPr lang="en-US" sz="2800" dirty="0" smtClean="0">
              <a:latin typeface="Book Antiqua" pitchFamily="18" charset="0"/>
            </a:endParaRPr>
          </a:p>
          <a:p>
            <a:pPr marL="1250112" lvl="2">
              <a:lnSpc>
                <a:spcPct val="90000"/>
              </a:lnSpc>
            </a:pPr>
            <a:r>
              <a:rPr lang="en-US" sz="2800" dirty="0" smtClean="0">
                <a:latin typeface="Book Antiqua" pitchFamily="18" charset="0"/>
              </a:rPr>
              <a:t>Changes in Population Size</a:t>
            </a:r>
          </a:p>
          <a:p>
            <a:pPr marL="1250112" lvl="2">
              <a:lnSpc>
                <a:spcPct val="90000"/>
              </a:lnSpc>
            </a:pPr>
            <a:r>
              <a:rPr lang="en-US" sz="2800" dirty="0" smtClean="0">
                <a:latin typeface="Book Antiqua" pitchFamily="18" charset="0"/>
              </a:rPr>
              <a:t>Fertility</a:t>
            </a:r>
          </a:p>
          <a:p>
            <a:pPr marL="1250112" lvl="2">
              <a:lnSpc>
                <a:spcPct val="90000"/>
              </a:lnSpc>
            </a:pPr>
            <a:r>
              <a:rPr lang="en-US" sz="2800" dirty="0" smtClean="0">
                <a:latin typeface="Book Antiqua" pitchFamily="18" charset="0"/>
              </a:rPr>
              <a:t>Life Expectancy</a:t>
            </a:r>
          </a:p>
          <a:p>
            <a:pPr marL="1250112" lvl="2">
              <a:lnSpc>
                <a:spcPct val="90000"/>
              </a:lnSpc>
            </a:pPr>
            <a:r>
              <a:rPr lang="en-US" sz="2800" dirty="0" smtClean="0">
                <a:latin typeface="Book Antiqua" pitchFamily="18" charset="0"/>
              </a:rPr>
              <a:t>Age Structure</a:t>
            </a:r>
          </a:p>
          <a:p>
            <a:pPr marL="1250112" lvl="2">
              <a:lnSpc>
                <a:spcPct val="90000"/>
              </a:lnSpc>
            </a:pPr>
            <a:r>
              <a:rPr lang="en-US" sz="2800" dirty="0" smtClean="0">
                <a:latin typeface="Book Antiqua" pitchFamily="18" charset="0"/>
              </a:rPr>
              <a:t>Migration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875109" y="0"/>
            <a:ext cx="7375922" cy="1116211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Changes in Population Size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36781" cy="3536156"/>
          </a:xfrm>
        </p:spPr>
        <p:txBody>
          <a:bodyPr>
            <a:normAutofit lnSpcReduction="10000"/>
          </a:bodyPr>
          <a:lstStyle/>
          <a:p>
            <a:pPr marL="625056"/>
            <a:r>
              <a:rPr lang="en-US" b="1" dirty="0" smtClean="0">
                <a:latin typeface="Book Antiqua" pitchFamily="18" charset="0"/>
              </a:rPr>
              <a:t>Immigration</a:t>
            </a:r>
            <a:r>
              <a:rPr lang="en-US" dirty="0" smtClean="0">
                <a:latin typeface="Book Antiqua" pitchFamily="18" charset="0"/>
              </a:rPr>
              <a:t>- the movement of people into a country</a:t>
            </a:r>
          </a:p>
          <a:p>
            <a:pPr marL="625056"/>
            <a:r>
              <a:rPr lang="en-US" b="1" dirty="0" smtClean="0">
                <a:latin typeface="Book Antiqua" pitchFamily="18" charset="0"/>
              </a:rPr>
              <a:t>Emigration</a:t>
            </a:r>
            <a:r>
              <a:rPr lang="en-US" dirty="0" smtClean="0">
                <a:latin typeface="Book Antiqua" pitchFamily="18" charset="0"/>
              </a:rPr>
              <a:t>- the movement of people out of a country.</a:t>
            </a:r>
          </a:p>
          <a:p>
            <a:pPr marL="625056"/>
            <a:r>
              <a:rPr lang="en-US" b="1" dirty="0" smtClean="0">
                <a:latin typeface="Book Antiqua" pitchFamily="18" charset="0"/>
              </a:rPr>
              <a:t>Net migration rate-</a:t>
            </a:r>
            <a:r>
              <a:rPr lang="en-US" dirty="0" smtClean="0">
                <a:latin typeface="Book Antiqua" pitchFamily="18" charset="0"/>
              </a:rPr>
              <a:t> the difference between immigration and emigration in a give year per 1,000 people in the country.</a:t>
            </a:r>
          </a:p>
          <a:p>
            <a:pPr marL="625056"/>
            <a:endParaRPr lang="en-US" dirty="0" smtClean="0">
              <a:latin typeface="Book Antiqua" pitchFamily="18" charset="0"/>
            </a:endParaRPr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5109" y="4325318"/>
            <a:ext cx="7527727" cy="253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982266" y="214313"/>
            <a:ext cx="7375922" cy="937617"/>
          </a:xfrm>
        </p:spPr>
        <p:txBody>
          <a:bodyPr/>
          <a:lstStyle/>
          <a:p>
            <a:pPr eaLnBrk="1" hangingPunct="1"/>
            <a:r>
              <a:rPr lang="en-US" sz="3400" dirty="0" smtClean="0">
                <a:latin typeface="Book Antiqua" pitchFamily="18" charset="0"/>
              </a:rPr>
              <a:t>Changes in Population Size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9328" y="1017984"/>
            <a:ext cx="8474273" cy="5554266"/>
          </a:xfrm>
        </p:spPr>
        <p:txBody>
          <a:bodyPr/>
          <a:lstStyle/>
          <a:p>
            <a:pPr marL="625056"/>
            <a:r>
              <a:rPr lang="en-US" b="1" dirty="0" smtClean="0">
                <a:latin typeface="Book Antiqua" pitchFamily="18" charset="0"/>
              </a:rPr>
              <a:t>Crude birth rate </a:t>
            </a:r>
            <a:r>
              <a:rPr lang="en-US" dirty="0" smtClean="0">
                <a:latin typeface="Book Antiqua" pitchFamily="18" charset="0"/>
              </a:rPr>
              <a:t>(CBR)= the number of births per 1,000 individuals per year.</a:t>
            </a:r>
          </a:p>
          <a:p>
            <a:pPr marL="625056"/>
            <a:r>
              <a:rPr lang="en-US" b="1" dirty="0" smtClean="0">
                <a:latin typeface="Book Antiqua" pitchFamily="18" charset="0"/>
              </a:rPr>
              <a:t>Crude death rate </a:t>
            </a:r>
            <a:r>
              <a:rPr lang="en-US" dirty="0" smtClean="0">
                <a:latin typeface="Book Antiqua" pitchFamily="18" charset="0"/>
              </a:rPr>
              <a:t>(CDR)= the number of deaths per 1,000 individuals per year.</a:t>
            </a:r>
          </a:p>
          <a:p>
            <a:pPr marL="1250112" lvl="2"/>
            <a:r>
              <a:rPr lang="en-US" dirty="0" smtClean="0">
                <a:latin typeface="Book Antiqua" pitchFamily="18" charset="0"/>
              </a:rPr>
              <a:t>Global population growth rate = </a:t>
            </a:r>
          </a:p>
          <a:p>
            <a:pPr marL="1250112" lvl="2"/>
            <a:r>
              <a:rPr lang="en-US" dirty="0" smtClean="0">
                <a:latin typeface="Book Antiqua" pitchFamily="18" charset="0"/>
              </a:rPr>
              <a:t>(CBR- CDR)/ 10</a:t>
            </a:r>
          </a:p>
          <a:p>
            <a:pPr marL="1250112" lvl="2"/>
            <a:r>
              <a:rPr lang="en-US" dirty="0" smtClean="0">
                <a:latin typeface="Book Antiqua" pitchFamily="18" charset="0"/>
              </a:rPr>
              <a:t>National population growth rate = </a:t>
            </a:r>
          </a:p>
          <a:p>
            <a:pPr marL="1250112" lvl="2"/>
            <a:r>
              <a:rPr lang="en-US" dirty="0" smtClean="0">
                <a:latin typeface="Book Antiqua" pitchFamily="18" charset="0"/>
              </a:rPr>
              <a:t>(CBR+ immigration) - (CDR + emigration)/ 10</a:t>
            </a:r>
          </a:p>
          <a:p>
            <a:pPr marL="1250112" lvl="2"/>
            <a:r>
              <a:rPr lang="en-US" dirty="0" smtClean="0">
                <a:latin typeface="Book Antiqua" pitchFamily="18" charset="0"/>
              </a:rPr>
              <a:t>Doubling time (in years)- 70/growth rate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358063" cy="1714500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Fertility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61797" cy="4018359"/>
          </a:xfrm>
        </p:spPr>
        <p:txBody>
          <a:bodyPr>
            <a:normAutofit/>
          </a:bodyPr>
          <a:lstStyle/>
          <a:p>
            <a:pPr marL="625056"/>
            <a:r>
              <a:rPr lang="en-US" dirty="0" smtClean="0">
                <a:latin typeface="Book Antiqua" pitchFamily="18" charset="0"/>
              </a:rPr>
              <a:t>Total fertility rate- an estimate of the average number of children that each woman in a population will bear.</a:t>
            </a:r>
          </a:p>
          <a:p>
            <a:pPr marL="625056"/>
            <a:endParaRPr lang="en-US" dirty="0" smtClean="0">
              <a:latin typeface="Book Antiqua" pitchFamily="18" charset="0"/>
            </a:endParaRP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3504902"/>
            <a:ext cx="4607719" cy="335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838200" y="-152400"/>
            <a:ext cx="7358063" cy="1714500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Fertility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61797" cy="4018359"/>
          </a:xfrm>
        </p:spPr>
        <p:txBody>
          <a:bodyPr>
            <a:normAutofit/>
          </a:bodyPr>
          <a:lstStyle/>
          <a:p>
            <a:pPr marL="625056"/>
            <a:r>
              <a:rPr lang="en-US" dirty="0" smtClean="0">
                <a:latin typeface="Book Antiqua" pitchFamily="18" charset="0"/>
              </a:rPr>
              <a:t>Replacement level fertility- the total fertility rate required to offset the average number of deaths in a population and for the current population size to remain stable.</a:t>
            </a:r>
          </a:p>
          <a:p>
            <a:pPr marL="625056"/>
            <a:endParaRPr lang="en-US" dirty="0" smtClean="0">
              <a:latin typeface="Book Antiqua" pitchFamily="18" charset="0"/>
            </a:endParaRP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3504902"/>
            <a:ext cx="4607719" cy="3353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-98227"/>
            <a:ext cx="7358063" cy="1714500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Fertility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52867" cy="4018359"/>
          </a:xfrm>
        </p:spPr>
        <p:txBody>
          <a:bodyPr>
            <a:normAutofit fontScale="92500" lnSpcReduction="10000"/>
          </a:bodyPr>
          <a:lstStyle/>
          <a:p>
            <a:pPr marL="625056"/>
            <a:r>
              <a:rPr lang="en-US" sz="2800" dirty="0" smtClean="0">
                <a:latin typeface="Book Antiqua" pitchFamily="18" charset="0"/>
              </a:rPr>
              <a:t>Un-Developed countries- little on no industrial development, low income, low life expectancy, and education</a:t>
            </a:r>
          </a:p>
          <a:p>
            <a:pPr marL="625056"/>
            <a:r>
              <a:rPr lang="en-US" sz="2800" dirty="0" smtClean="0">
                <a:latin typeface="Book Antiqua" pitchFamily="18" charset="0"/>
              </a:rPr>
              <a:t>Developed countries- countries with relatively high levels of industrialization and income.</a:t>
            </a:r>
          </a:p>
          <a:p>
            <a:pPr marL="1025106" lvl="1"/>
            <a:r>
              <a:rPr lang="en-US" sz="2400" dirty="0" smtClean="0">
                <a:latin typeface="Book Antiqua" pitchFamily="18" charset="0"/>
              </a:rPr>
              <a:t>TFR 2.1 or less</a:t>
            </a:r>
          </a:p>
          <a:p>
            <a:pPr marL="625056"/>
            <a:r>
              <a:rPr lang="en-US" sz="2800" dirty="0" smtClean="0">
                <a:latin typeface="Book Antiqua" pitchFamily="18" charset="0"/>
              </a:rPr>
              <a:t>Developing countries- countries with relatively low levels of industrialization and income of less that $3 per person per day.</a:t>
            </a:r>
          </a:p>
          <a:p>
            <a:pPr marL="1025106" lvl="1"/>
            <a:r>
              <a:rPr lang="en-US" sz="2400" dirty="0" smtClean="0">
                <a:latin typeface="Book Antiqua" pitchFamily="18" charset="0"/>
              </a:rPr>
              <a:t>TFR greater than 2.1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			13NOV2014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carrying capacity.</a:t>
            </a:r>
          </a:p>
          <a:p>
            <a:endParaRPr lang="en-US" dirty="0" smtClean="0"/>
          </a:p>
          <a:p>
            <a:r>
              <a:rPr lang="en-US" dirty="0" smtClean="0"/>
              <a:t>What is the carrying capacity for humans on Earth?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			13NOV2014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carrying capacity.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maximum population a given area can sustainably support.</a:t>
            </a:r>
          </a:p>
          <a:p>
            <a:r>
              <a:rPr lang="en-US" dirty="0" smtClean="0"/>
              <a:t>What is the carrying capacity for humans on Earth?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9-10 billion humans on 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the information in the video and the introduction similar?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			10NOV2014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From Hardin, define the following terms:</a:t>
            </a:r>
          </a:p>
          <a:p>
            <a:pPr lvl="1"/>
            <a:r>
              <a:rPr lang="en-US" dirty="0" smtClean="0"/>
              <a:t>Freedom</a:t>
            </a:r>
          </a:p>
          <a:p>
            <a:pPr lvl="1"/>
            <a:r>
              <a:rPr lang="en-US" dirty="0" smtClean="0"/>
              <a:t>Invisible Hand</a:t>
            </a:r>
          </a:p>
          <a:p>
            <a:pPr lvl="1"/>
            <a:r>
              <a:rPr lang="en-US" dirty="0" smtClean="0"/>
              <a:t>Tragedy</a:t>
            </a:r>
          </a:p>
          <a:p>
            <a:pPr lvl="1"/>
            <a:r>
              <a:rPr lang="en-US" dirty="0" smtClean="0"/>
              <a:t>Commons</a:t>
            </a:r>
          </a:p>
          <a:p>
            <a:pPr lvl="1"/>
            <a:r>
              <a:rPr lang="en-US" dirty="0" smtClean="0"/>
              <a:t>Temperance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NO MORE LATE WORK</a:t>
            </a:r>
            <a:r>
              <a:rPr lang="en-US" dirty="0" smtClean="0"/>
              <a:t>!</a:t>
            </a:r>
          </a:p>
        </p:txBody>
      </p:sp>
      <p:pic>
        <p:nvPicPr>
          <p:cNvPr id="4" name="Picture 2" descr="http://images.sciencedaily.com/2014/09/140910093223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352800"/>
            <a:ext cx="4876800" cy="3249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			13NOV2014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2 schools of thought about human population growth?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1196578" y="0"/>
            <a:ext cx="7000875" cy="848320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Life Expectancy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2172" y="642938"/>
            <a:ext cx="8242102" cy="2250281"/>
          </a:xfrm>
        </p:spPr>
        <p:txBody>
          <a:bodyPr/>
          <a:lstStyle/>
          <a:p>
            <a:pPr marL="625056"/>
            <a:r>
              <a:rPr lang="en-US" sz="2700" dirty="0" smtClean="0">
                <a:latin typeface="Book Antiqua" pitchFamily="18" charset="0"/>
              </a:rPr>
              <a:t>Life expectancy- the average number of years that an infant born in a particular year in a particular country can be expected to live, given the current average life span and death rate of that country.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6672" y="2732485"/>
            <a:ext cx="5518547" cy="390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233047" cy="857250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Life Expectancy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062" y="857250"/>
            <a:ext cx="8349258" cy="2678906"/>
          </a:xfrm>
        </p:spPr>
        <p:txBody>
          <a:bodyPr/>
          <a:lstStyle/>
          <a:p>
            <a:pPr marL="625056"/>
            <a:r>
              <a:rPr lang="en-US" sz="2700" dirty="0" smtClean="0">
                <a:latin typeface="Book Antiqua" pitchFamily="18" charset="0"/>
              </a:rPr>
              <a:t>Infant mortality rate- the number of deaths of children under 1 year of age per 1,000 live births.</a:t>
            </a:r>
          </a:p>
          <a:p>
            <a:pPr marL="625056"/>
            <a:r>
              <a:rPr lang="en-US" sz="2700" dirty="0" smtClean="0">
                <a:latin typeface="Book Antiqua" pitchFamily="18" charset="0"/>
              </a:rPr>
              <a:t>Child mortality rate- the number of deaths of children under age 5 per 1,000 live births.</a:t>
            </a:r>
          </a:p>
          <a:p>
            <a:pPr marL="625056"/>
            <a:endParaRPr lang="en-US" dirty="0" smtClean="0">
              <a:latin typeface="Book Antiqua" pitchFamily="18" charset="0"/>
            </a:endParaRP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3000375"/>
            <a:ext cx="4902398" cy="362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982266" y="0"/>
            <a:ext cx="7000875" cy="1000125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Book Antiqua" pitchFamily="18" charset="0"/>
              </a:rPr>
              <a:t>Age Structure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9328" y="1339453"/>
            <a:ext cx="8313539" cy="2732484"/>
          </a:xfrm>
        </p:spPr>
        <p:txBody>
          <a:bodyPr/>
          <a:lstStyle/>
          <a:p>
            <a:pPr marL="625056"/>
            <a:r>
              <a:rPr lang="en-US" sz="2800" dirty="0" smtClean="0">
                <a:latin typeface="Book Antiqua" pitchFamily="18" charset="0"/>
              </a:rPr>
              <a:t>Age structure diagrams (population pyramids)- visual representations of age structure within a country for males and females.</a:t>
            </a:r>
          </a:p>
          <a:p>
            <a:pPr marL="625056"/>
            <a:r>
              <a:rPr lang="en-US" sz="2800" dirty="0" smtClean="0">
                <a:latin typeface="Book Antiqua" pitchFamily="18" charset="0"/>
              </a:rPr>
              <a:t>As shown in figure 7.8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047" y="214313"/>
            <a:ext cx="6231806" cy="6409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Paradox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Responses to these questions will be due on Monday (11/17)</a:t>
            </a:r>
          </a:p>
          <a:p>
            <a:r>
              <a:rPr lang="en-US" dirty="0" smtClean="0"/>
              <a:t>Please write a one page typed response to the last question.  State and defend your opinion with information from class and research if needed.</a:t>
            </a:r>
          </a:p>
          <a:p>
            <a:pPr lvl="1"/>
            <a:r>
              <a:rPr lang="en-US" dirty="0" smtClean="0"/>
              <a:t>Cite in MLA if you use any sources.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NO MORE LATE WORK</a:t>
            </a:r>
            <a:r>
              <a:rPr lang="en-US" dirty="0" smtClean="0"/>
              <a:t>!</a:t>
            </a:r>
          </a:p>
          <a:p>
            <a:r>
              <a:rPr lang="en-US" dirty="0" smtClean="0"/>
              <a:t>You should be reading/read Chapter 7</a:t>
            </a:r>
          </a:p>
          <a:p>
            <a:endParaRPr lang="en-US" dirty="0" smtClean="0"/>
          </a:p>
          <a:p>
            <a:r>
              <a:rPr lang="en-US" dirty="0" smtClean="0"/>
              <a:t>Warm-Ups due Friday</a:t>
            </a:r>
          </a:p>
          <a:p>
            <a:r>
              <a:rPr lang="en-US" dirty="0" smtClean="0"/>
              <a:t>World Population research due Friday</a:t>
            </a:r>
          </a:p>
          <a:p>
            <a:endParaRPr lang="en-US" dirty="0" smtClean="0"/>
          </a:p>
          <a:p>
            <a:r>
              <a:rPr lang="en-US" dirty="0" smtClean="0"/>
              <a:t>Permission Slips are due by 11/20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your groups discuss and develop a response to your question (be prepared to share)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AND create a follow-up question to ask the class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Your participation is worth 20 points today, please be thoughtful and respectful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		13NOV2015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is the human population on Earth?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What is the US population?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		13NOV2015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human population on Earth?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7,273,868,578</a:t>
            </a:r>
          </a:p>
          <a:p>
            <a:r>
              <a:rPr lang="en-US" dirty="0" smtClean="0"/>
              <a:t>What is the US population?</a:t>
            </a:r>
          </a:p>
          <a:p>
            <a:pPr lvl="1">
              <a:buNone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373,578,752</a:t>
            </a:r>
          </a:p>
          <a:p>
            <a:pPr lvl="1">
              <a:buNone/>
            </a:pPr>
            <a:endParaRPr lang="en-US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None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Turn in Warm-Ups today</a:t>
            </a:r>
          </a:p>
          <a:p>
            <a:pPr lvl="1">
              <a:buNone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World Population Graphs is due on TUESDAY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Population</a:t>
            </a:r>
            <a:endParaRPr lang="en-US" dirty="0"/>
          </a:p>
        </p:txBody>
      </p:sp>
      <p:pic>
        <p:nvPicPr>
          <p:cNvPr id="19458" name="Picture 2" descr="http://jto.s3.amazonaws.com/wp-content/uploads/2013/10/nn20131019a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7658322" cy="510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795</Words>
  <Application>Microsoft Office PowerPoint</Application>
  <PresentationFormat>On-screen Show (4:3)</PresentationFormat>
  <Paragraphs>117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Warm-up   05NOV2014</vt:lpstr>
      <vt:lpstr>Slide 2</vt:lpstr>
      <vt:lpstr>Warm-up   10NOV2014</vt:lpstr>
      <vt:lpstr>Logistics</vt:lpstr>
      <vt:lpstr>Slide 5</vt:lpstr>
      <vt:lpstr>Slide 6</vt:lpstr>
      <vt:lpstr>Warm-Up  13NOV2015</vt:lpstr>
      <vt:lpstr>Warm-Up  13NOV2015</vt:lpstr>
      <vt:lpstr>Human Population</vt:lpstr>
      <vt:lpstr>Slide 10</vt:lpstr>
      <vt:lpstr>Age Structure Pyramids</vt:lpstr>
      <vt:lpstr>Slide 12</vt:lpstr>
      <vt:lpstr>Scientists Disagree on Earth’s Carrying Capacity</vt:lpstr>
      <vt:lpstr>Slide 14</vt:lpstr>
      <vt:lpstr>Slide 15</vt:lpstr>
      <vt:lpstr>Slide 16</vt:lpstr>
      <vt:lpstr>Slide 17</vt:lpstr>
      <vt:lpstr>Factors that Drive Human Population Growth</vt:lpstr>
      <vt:lpstr>Factors that Drive Human Population Growth</vt:lpstr>
      <vt:lpstr>Changes in Population Size</vt:lpstr>
      <vt:lpstr>Changes in Population Size</vt:lpstr>
      <vt:lpstr>Fertility</vt:lpstr>
      <vt:lpstr>Fertility</vt:lpstr>
      <vt:lpstr>Fertility</vt:lpstr>
      <vt:lpstr>Slide 25</vt:lpstr>
      <vt:lpstr>Slide 26</vt:lpstr>
      <vt:lpstr>Warm-up   13NOV2014</vt:lpstr>
      <vt:lpstr>Warm-up   13NOV2014</vt:lpstr>
      <vt:lpstr>Slide 29</vt:lpstr>
      <vt:lpstr>Slide 30</vt:lpstr>
      <vt:lpstr>Warm-Up   13NOV2014</vt:lpstr>
      <vt:lpstr>Slide 32</vt:lpstr>
      <vt:lpstr>Life Expectancy</vt:lpstr>
      <vt:lpstr>Life Expectancy</vt:lpstr>
      <vt:lpstr>Age Structure</vt:lpstr>
      <vt:lpstr>Slide 36</vt:lpstr>
      <vt:lpstr>Slide 37</vt:lpstr>
      <vt:lpstr>People Paradox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  12NOV2014</dc:title>
  <dc:creator>Mandi Leigh</dc:creator>
  <cp:lastModifiedBy>mandi leigh</cp:lastModifiedBy>
  <cp:revision>41</cp:revision>
  <dcterms:created xsi:type="dcterms:W3CDTF">2006-08-16T00:00:00Z</dcterms:created>
  <dcterms:modified xsi:type="dcterms:W3CDTF">2015-11-18T15:33:58Z</dcterms:modified>
</cp:coreProperties>
</file>