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4" r:id="rId17"/>
    <p:sldId id="270" r:id="rId18"/>
    <p:sldId id="271" r:id="rId19"/>
    <p:sldId id="272" r:id="rId20"/>
    <p:sldId id="276" r:id="rId21"/>
    <p:sldId id="282" r:id="rId22"/>
    <p:sldId id="283" r:id="rId23"/>
    <p:sldId id="284" r:id="rId24"/>
    <p:sldId id="277" r:id="rId25"/>
    <p:sldId id="278" r:id="rId26"/>
    <p:sldId id="279" r:id="rId27"/>
    <p:sldId id="280" r:id="rId28"/>
    <p:sldId id="287" r:id="rId29"/>
    <p:sldId id="286" r:id="rId30"/>
    <p:sldId id="285" r:id="rId31"/>
    <p:sldId id="291" r:id="rId32"/>
    <p:sldId id="288" r:id="rId33"/>
    <p:sldId id="297" r:id="rId34"/>
    <p:sldId id="292" r:id="rId35"/>
    <p:sldId id="281" r:id="rId36"/>
    <p:sldId id="307" r:id="rId37"/>
    <p:sldId id="298" r:id="rId38"/>
    <p:sldId id="293" r:id="rId39"/>
    <p:sldId id="294" r:id="rId40"/>
    <p:sldId id="300" r:id="rId41"/>
    <p:sldId id="301" r:id="rId42"/>
    <p:sldId id="302" r:id="rId43"/>
    <p:sldId id="304" r:id="rId44"/>
    <p:sldId id="308" r:id="rId45"/>
    <p:sldId id="303" r:id="rId46"/>
    <p:sldId id="299" r:id="rId47"/>
    <p:sldId id="289" r:id="rId48"/>
    <p:sldId id="290" r:id="rId49"/>
    <p:sldId id="27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origins.si.edu/evidence/human-family-tree" TargetMode="External"/><Relationship Id="rId2" Type="http://schemas.openxmlformats.org/officeDocument/2006/relationships/hyperlink" Target="http://humanorigins.si.edu/evidence/human-evolution-timeline-interacti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02NOV2015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extinctions have happened on Earth so far?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scientists think we are in an extinction event now? What evidence did you study on Friday to support this claim?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Extra Credit to students who participate in the STEAM festival doing a science demonstration see Ms. Leigh after school for information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End-Triassic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nhm.ac.uk/resources-rx/images/1008/triassic-mammal-like-reptiles_1186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974080" cy="3048000"/>
          </a:xfrm>
          <a:prstGeom prst="rect">
            <a:avLst/>
          </a:prstGeom>
          <a:noFill/>
        </p:spPr>
      </p:pic>
      <p:pic>
        <p:nvPicPr>
          <p:cNvPr id="21508" name="Picture 4" descr="http://universe-review.ca/I10-33-Triass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436" y="3352800"/>
            <a:ext cx="526756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End-Cretaceous (KT)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fc04.deviantart.net/fs39/f/2008/331/8/4/Cretaceous_Sunset_by_kerembey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60916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 Mass Extinctions?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mass extinctions?</a:t>
            </a:r>
          </a:p>
          <a:p>
            <a:r>
              <a:rPr lang="en-US" dirty="0" smtClean="0"/>
              <a:t>What is life like after the extinction?</a:t>
            </a:r>
          </a:p>
          <a:p>
            <a:r>
              <a:rPr lang="en-US" dirty="0" smtClean="0"/>
              <a:t>Are some species more likely to survive than others?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Extinctions are caused by environmental changes</a:t>
            </a:r>
          </a:p>
          <a:p>
            <a:endParaRPr lang="en-US" dirty="0" smtClean="0"/>
          </a:p>
          <a:p>
            <a:r>
              <a:rPr lang="en-US" dirty="0" smtClean="0"/>
              <a:t>Fitness:</a:t>
            </a:r>
          </a:p>
          <a:p>
            <a:pPr lvl="1"/>
            <a:r>
              <a:rPr lang="en-US" dirty="0" smtClean="0"/>
              <a:t>The ability to survive and reproduce in </a:t>
            </a:r>
            <a:r>
              <a:rPr lang="en-US" dirty="0" smtClean="0">
                <a:solidFill>
                  <a:srgbClr val="C00000"/>
                </a:solidFill>
              </a:rPr>
              <a:t>a given environment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03NOV2015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causes mass extinctions?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specific environmental (</a:t>
            </a:r>
            <a:r>
              <a:rPr lang="en-US" dirty="0" err="1" smtClean="0"/>
              <a:t>abiotic</a:t>
            </a:r>
            <a:r>
              <a:rPr lang="en-US" dirty="0" smtClean="0"/>
              <a:t>) change cause the extinction you researched?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SEhQUEBQVFRUWGBoXFRYXFRUYGBkVFxwYFxYUGBgYHCggGBolGxwXITEhJSkrLi4uGR8zODQsNygtLisBCgoKDg0OGxAQGiwcICYrNS40MjIsLywsLCstLDQtLDc2NywsLCwsLC0sLCwsNCwsLDc3LS00LystNCwsNCwsLP/AABEIAL0BCwMBIgACEQEDEQH/xAAcAAEAAgMBAQEAAAAAAAAAAAAABQYBAgQDBwj/xABDEAACAQMCBAQDAwoDBgcAAAABAgMAERIEIQUGEzEiQVFhFDJxByMzQlJUgYORlKGz1CRysRUWQ2KC4TSSk6KjwvH/xAAYAQEBAQEBAAAAAAAAAAAAAAAAAQMCBP/EACoRAQEAAgECBAQHAQAAAAAAAAABAhEhAzESMkFxI2Gh8BMiM0NRgbEE/9oADAMBAAIRAxEAPwD7jSlKBSlKBSlKBSvOeXFSbE2BNh3NvrXFwji66lS8YYKDYMwFm77qQSGX3G1F1dbSNKUohSlKBSsVmgqPO4IaM9UotjknUdOpbdRdEJ727EX7dqsPBgehFlnl01vn897b5e9VvnnV9N4ti2SsACAUBuLN8wxb/m3sL7VZeEn7mPcnwLuTkTt3Lef1oOylKUClKUClKUClKUClRvHOJnToHwaQZYkKCSAQSDYA33AH66cC4g08eUkZja5BXLIbejAbj/vRfDdbSVKUohSlYoM0qJ5i4k+nRWjQSMXChCwS97/lt4V9d/S1dHCNb1olksBlfZXWQCxK/Oux7eVF1dbd1KUohSlKBSlKCs8w8Vki1ESBsI2tc3hZmN7dNI2YOSdrtuAKsi1SObdVCNWqsYlltGVbZJdmJUdTrIcfmIBBF9tybVd1oOPjQvBKCFP3bbOhkU+E7Mi7uPVR3qB5GJtNkoXxLbGNo48bEAIrRofW979xvU7x1SdPKBe+DWxvlexItYHe/se3Y1D8nzPIZnldXc4A2kDFQoaylMFMZ3J3G9/ajSeSrPSlKM3NNxCJGCvIiseys6gm+wIBNeztsTVT5l08nxcMipIVXEB9niUsxDN01UtmBtkbWDbHvVqkHhNBB8u8bk1DuHQIo+QlZVZrbFsZFFl9PM9+1WAGqVyWbTyLclggyMjdSUb3AZyoNiDffvtV1FHfUkmXCrc2h+rEVOpVbWYwozj51PiUKfK59wCKsHDIwsUagswVQLsCGNh3YHcGqr9oIBMIxDHfI9OOUpGLZMEZG7mwvsBfe/arXw7Hppja2K2tj2tt8u37tqOHTWCazWr0HJHxeBpOkssZk38GS5eH5tr32rsvVM4ZBKvEWZldVkMniZ1lyxAwQEC8SWyON7XXfc1cWo7zxkvDbKvPUalUALmwJCj3Zjio+pJqmcI1n+NSHJyoaWVAWBFyZUNyEB7iWyk+THfGrDzPIi6dzILp4ciUzCgsBmVuNl73vta/lRMsfCk45lYsAd1Nm9jYNb9xB/XXpUDyefuWBQoQ5uGUKxuqMGbxtclSvc3HawtU9RygecpsNPfFW8Q+dQyL38T3U2Hle3mKxyXb4cEW8TOxxtgST3jsq+D02HnW3NsTNEmJlAEql2i3dUswLBcSW3I2AvvfyrPKcRWJrs7XdiGk+dhZQGYWGJ27EX/fRrv4evmnKwTWa1ejJxabjEEkhjWReopIMZOLi3fwNZrW3va1q76o3LcjDWtGGiKlpXIixO97EuVhG9yO73ve96vFBXOeNF1YVGDSWcGyyKlvCwLEsDcWJ2Avv7V2cqKRpYrkk2N7ggglmJG/odr+dr+dcHPyM2nVUV2vIAwQb42YkbIxF7W2A79xUhyu19NHsi9xiiMijFmFgrKpHb0G96Nb+nPdL0rArNGRSlKBSlKCi84RS/FIVeVUIULbIRiQE+fVRcu2xG/v2F5WqZzbpXOpSURsUjwDyCV2wBPiPQVgL2N8tzv7Vc1oODjzW08xJAAja5JsALG5v5bVC8jSKVkEYAUFdisSyBjkTmItrdrX371Mcxx5aacG28b9zj5HzuLfW4+tQXICLjM4N2YqGOeXy5YjeRyNjext32vRrJ8OrfSlKMlF5tRvi0YxAx2jylMIbHxm33hhcDf32B8u9XOUnE2722+tVHmt1+KQCGMyWjxlaLUOVJcgWwhZNt+5897bVb5vlNu9jb6+VBUuRYWBYrcxkXLEtbqEi4F5Xz2/K9verlVG5HZW1DsiJcp95IZerKxuuPizY4Xz9u3vV5o163nU7n2Uq8VhGNmuxkCPYWuo++jyU7bbirNwlrwxkqFui+FflG3Ye1V/nXRNKyCNEd0RnPjZXCgixUB0Ui/ck7ehqwcKZTFGUJKlFKk9yLbE+9GTsrVq2rVzQUbhoA4mcWYrk984Yo7OAbqjCPKQe9x9TerxbaqTwSEfGsY45LiRxK+UbIPxj5DId07/AJx/Nq7HtRr1e81/Ci8EkHx2CyRMRJK7LFH4SAHUyySYACYF4ksCdj55bWnmKHKBvxbqVcdGxkuhDDEHY7jtVc4VrepxDdXurSAM0QXwi4sHEIuNvN/ze+4qe5tiDaWQE2+XvlbZgbEKjEj2xNDq957OXknHov01KL1SArE5DFUUlrqCGYgv75X86sdVvkNLadh6SHxYkZeFDl4o0ZvQkre4PlarJRkgubheFVwkcPIqkRuEbzN7sQpG26tsa9eV4AkIQAjFm2PSy3N9+kSt9/8ASuPnrTmWBUCh2aRQq5lCTZj4SHTe1x83YmvTkrSiLT4Y4srNmpbIhtri/Ue9hbu1Gv7f9rBWrVtWr0ZKrwaEHUiXpujEuMujGitue7Kbt2B3FWuqby9oiuqzWKVci2bssOBH3m6soy72+t9+wq5UFf5x0xdI+4UOcyJREQpRxfMgixva3vXTyoiDTJ0ySpLm5fqElndmOdhlckntXLzqYhCpnAxDg38HhNiAQWdcT7g3r35QDDSxBjcgEfMH8ORMdyCd8MfM2o1u/wAOe6aFZrArNGRXLxPWiCJ5XBKxqWYAXNhube9dVeGt0iSo0cqhkYWZT2IPcGgr0nOsKgEpLucRYL+J4rR/NuTibHt23qY0vF43iWUsEViR4yq2YXBU72uCCNj5VznlnTHvECbEXu997kte/wA12bxd9zvUlpdMsaKkYxVRYD/970EFo9DDrQNRIDcsykLK4jcRSMELKDi3a+9WJRUTyt+B+1m/qyVL0Hjq9OsiMj7qwIO5Gx9x2rm4dwtIMihdi1smkd5GON7DJiTYXO3ua76UXfoUpSiITivLUU8nUctcWIFxiGFrSAW+e21/IVLyR3UqexFj9K9KUERwrl2HTvnH1MsOmC80slkuDiA7G3YVLVmlFtt7uDiXCItRj1Vyxvbdhse6nEi6na4O1dsaBQAAABsAOwA7CtqUQrVhW1KCI0nL0McxmTqByST99KVN8ifAWxtdjtba9Stq2pRbbe6H4fy7FDIZEMmRZ2N5ZCt3JLeC+Pn6VI6vSrKpRxdT3FyP5jevelC23u4+HcOSBWWO4UtlYsTY2AsL9hte3qT612UpRHLxDQpOuEq5Le/0I7EEbgj1FbaDRJCgSMWUeVyTc7kknck+propRdlYIrNKIjdHwLTxPnHEivckuFGZLbtdu5vUjWawaDk4hoRKF8ToVN1ZCAwNiD3BFrE+VY4Xw5IEKxjYsWYk3LOxuzMfMk1F6zm2JX6cCS6qQbFdOnUCn0eS4RD7FhXZpJpZlViOkCAShsXBuQyMew7DtuDejuzKTniJQVmsKKzRwUqHm48F1K6fpSkncyBR0wCLqbk3NyCNgbEG9qlxQZpSlBEcq/gftZv6slS9RHKv4H7Wb+rJUvQKUpQKUpQKUpQKUpQKUpQKUpQKUpQKUpQKUpQKUpQKUrFBrJIACSQB5k7D99VXiesXXSDS6di0PfVTRm6hRf8Aw6yL2kZrXA3Cg9rit+NQjVa6PSyDKBITNMh7MzNhCreo2kNu23btaxaPSJEoSNFRR2VVCgfQAUaTWGr6/wCMaPSJDGI4lVEUWVVAAAqEXiwVm6YQRubpLK6xxs22QSwLSet7W72JqQ5iciEgbZMiMfRXdVb+RI/XUJxVTkXUhH63TEhAIhjRQyqLgqmZtuR/xPPYUMZvulYuM2sZApTt1YnEkYP/ADmwKfU7e9TIqoQMC6kYvlL0WcKo60RjLkNiApKHbIehG1zU5y+xOnS5LWyUE73Csyqb+ewFEyx12VOQ58XR8JBiTGThPg2IbE5nT4AfSQLf1OxufFeILp4XlcEqguQouT6AD1Jqoz6GNeLKzIFbwtGQjgFiHMjZLFje/mzg3vV2m06upV1DKRYqRcEe4NHCqSc8xi33bkk9MgMPDP4rwm/YjEgnyNTkHGFMKy4SG5IKqhdgQSpuEvtcHf6VueBabzgi7W+RfO5P67k7+5rsg06ooVFCqBYAbAD6UEVyg+WmBsReSY2IsR96+xB7Gpqojlb8D9rN/VkqXoFKUoFKUoFKUoFKUoFKUoFKUoFKUoFKUoFKUoFKV5zPiCfTc/qoNma1Vz/fGH4t9KFlZ1BsyLkrMtuogt+UuS39MhUVxDmDWTQj4XTYjUHDTz9dLAEn7xl2ZboCwtfy86hNdoRoo9NLZnMLykqpZco7dOeeRl8RZpDG3n2XbYmj0YdHj83f3+/ZZuUuIrNqNZIxs7TGONWGLGKBVU2B7gSGS9uxvVuBqhctaQtp4VJZcy18vxIdUQ0xdG81IyuD6+5FXThs5kiRz3ZVJHuQCf50cdWTxcPTV6ZZFKOLqwsf11XptLKh8fVLEWaaFUYOBsBLC9xlbzAP1HYWesWo4mVitaXSyvsokBtj1ZQiYofmEUSbA28yB2HftVg0+mVFVEACqAAPQCvW1Zolu1JTRmTiIml0kyGNiFnUwmN1XNUZrtmoC77AbtbcCrqKp/8AsaSPiHViSTpu+b/eyFLlWzbHrBV8VvD02ve+3lcFojNKUoIjlX8D9rN/VkqXqI5V/A/azf1ZKl6BSlKBSsXrANBtStHewvttXNoOJRzqWhkWRQxUlSCMl2IuKGvV2Uqv6zmNhK8Wm08mpaMDqFGiVUY9kLSsoLW3IF7C1+9dvAeLjUxlsTG6MY5I2tkki91Ntj5EEbEGjq4WTdSdK0eQAEkgAC5PsO5qN4LzFp9WCdNKslu4Fwwv2JU7ge9qJJbNpWlYvS9EZpWKXoM0pSgUpWCaBUDzlqfuBAhtJqWECEdxn+Iw/wAsebfqFSWn4pFIZVSRWaE4ygH5Gtezem1QXDJBrdZ8QoJh06lIJPyZJZDaVlB7hQqqG88mtR3hNXd9PuJebhgECRw2UxBOkT2BjtYH2IFj7E1BFlBIJRXyLiKWQwtG7fidOQfOhNzttufWwt9q85IFb5gCPQi9EmWlW0zZNbTsjOLhVjJaKIvcvNJJ+XJ3Fr337WJIs+jhCIqDsoCj6AAV6JGB2Fq3oluylKUQpSlBS9VqpU4qqKZQkqKxAClGCBgST0ziBftmCT+q9u1MpVCwUsQLhV7n2F/OqPqg/wDtdVHiXwMzGJiV8L4qJEgKoB28ci3v59qvooKFqOddQsbt0FMiiS0PjDOUMykg97Lgt9t8vKrJwvi0ksHUEXUObooQqodFYqsq9RgLEAHv5+dTGFZAoIblFidMCQVJkmuCQSPvX2uDapqojlX8D9rN/VkqXoFKUoOfWapYkeSQhURSzE+SqLk/uqg6jiEkcY1baqYMzpP8KBdF0rSLcMoUlT0bncjxVLc/a0lU0qLkZQzyeQ6MVmZSfIO2Mf0Y+lcvHtJfSauJSRjHi2IAaXUOt8mP5gJXYW7EdgBR6OljJJv1v0dnMXEYppdJpGBPWlyZJEZbpErSHZxZhcKPPuK6NVyhE8odHeGM26sMJwSXC2BbGxBFhuO4AHlVZ5VhaVPiNSjAOsUYikJYjTyHBZFYm6MZQWtfsBte1Xngk7FGVzdonaMnzOJ8LH3KlSfrQz30+Mb2czQJpUWHSIis5JUG9gO8krkbtbbcm5LAX3qma/UiDVmYtqWjnivcP0TJKjoidNFtlcPYBxuLG5G9W/jMDNMQNurA8UZv2kuHx9slBP8A0VA8X4THrZElKFxEVKKHSMo6AgxTK5BVMirXW59rWuOlZPN6vKTU6jUkaedZYtN1FSWSXpdV27jTkRsQFe4uxUbeHfK4tmv5egmABQIVFkeP7uRP8rruPp2qFPjW6nqdR9NEjD8t4X6kso9gAd/PD6XuBo56mV41wr8fKEH5TaiQ+r6mY/yyAH6hXh/s7V6UkaMrPExv09RIwMX+SQAlk/5Tv71aKUcfiZevKtztxILmBpXI36I6q5DzHVY2U/8ATau3g3HUnZoyrRTIAZIXFmW/mD8rre4yUkVL1WONLjxLh7/nDURfXKMSAH/0zRZrLixZ6UrBozL1ycT4hHp42llbFVFyf9AANyT2AFR3M+tlToR6cgSTSiPIjLBAru728zZbD3YVpFywhkSTUSy6hozeMSFcFb84IigFvc3t5UdzGd8qheB8mrKqz6nqo8t3ngyASS7u8azAfNir2te3rV2ghCAKoAUCwAAAAHkAO1bis0M87leSlKUcFKUoFKUoFKUoKDr9QrcXgCqQ+92aKUEqiPfE/DY2uR4+rbuPar6tRkXAIVmadVIlc3Zs38RAsLi9iAPLyqTFBmlKUERyr+B+1m/qyVL1Ecq/gftZv6slS9ArSRwoJOwAJJ9AO5rY1XecZyyR6VAS2rfpEj8mHvO9x2slwD6stFxm7pzcv6X4tdTqJCcNUDHD5EaUAqh9i12b9Y9K01IIYpIUDsFEiuxjWUp8k0Mq3CsCAbd9h27m1QwBFVUACqAAB5ACwFfO/tQ5zl0p6GlwDkAyOQHKAnay9r2vuaO/HztNRnF7GzEkMIllM0sjL8mbtYRxg727e/kbDwnSGOPxEF2JdyO2bm7W9r7D2Ar5n9m/PU0kqafVYsHOKPiFa4Xs2wDAkHyB3r6wKOcstvDXaNJUKSC4P6iCNwQRuCD5iuGXhbkjxxvbsZYVZ/8AzAgfyrbjvMOn0aF9TIEH0JO/bYb1Tdb9tXC0BxaaQjsEiIufS7kCiS2LxpOGhHMjMXcjHI+S98VUbKP9fO9d9ULgX2raPVyxRQxanKS1rpGQtyFu+MhIFyN7bVfBRNsmqLz9zbJw8oWxEchIQgZEsN7MO4Hv2371eq+efbTwnr6WAgXZNTGoA3v1T0rfvZaC6cFlleFGnCh2APhNxYi/0/dUfzJF97on/M1A/wDkjki/+xqT1mpEMRYgkKAAqjxEkhVUA+ZJA3ql83a1xCzSM7GKWJnEOKxx3lQBC5OTyAHuO2xIW4uadPG3JZ+PcwwaNQ+oYgE7BVLNsCzHFd7AAkmuHjvNaQxjFX6shVIA8bqjSPst3IxsO53GwNUPhE/Vll1kplKLEQwYgTNAzYloiTYpkLE3vYbHxEHp5Q0kmTyPmOgsqwRyEujwxSYz2uTZsTGint4QdwTU29F/58MfNzr6/JftBwZxKs+omaWRUKKMVRFyILMFUfMbAXJO21TdRXCLJ1IrnGMgpc3tG6hgCT6HIfQCombmaV8ZtPEvwokVGkkLK8oZgmUCAfKCTZmtlbYWOVV5crurXWag+I8abqnTaRRJOFykLNjHEp+UykXN23xUC5sewF6lNEHCL1SpkxGZQELl5lQdwL+tHLopXDrNXIt+nC0n0eNR/wC5r/yr57zxz1xPSJlHw7BLgdWRxKL37YREHt6kUH0+l6+Ocsc2ca180cMscekjlDMJzp5VYxoFLGLNyrEhlsbW3v5V9c0GmMaBS7yW/LkILH6kAD+VB0Vgms18T+2TnDWw6iXS6ZikSwpJIVXx4uxRmz7qLlBtag+1hqzXzX7CIZhoGaV8onkYwA3uAvhk7+RcHb6+tfSqBXhrGIRioYkAkBMcibdly8N/S+1e9YoKLP8A7UKHpFuoysUzEYVPxDg5G7MB0wrWsSDerDww6roXYKZM3xEpselkemHwB8eON7VMXFZFBDco3+GGVr9Sa9r2v1Xva/lU1UPyt+B+1m/qyV68a41HplDSElm2jjQZSSN5JGndj/p50WS26iSJqtcBB1Gpn1RIMYvBp/8AIhtM/wD1SKBf0QVy63mGWdDBBp9TFPLeMmSIhYVYbzs4ujAA3ABJJ223tY+E6BNPDHDH8kahF+gFu9HevBjz3rtqt83xaFIzPrggx8Ie3jJJsEXzff8AJ3qyV89+2XQZ6aKUA3ikHYXNmtc27WGINz2t6UZuvkKbhk5Z9EoaWOwJkTGVVPbEECykea1dxXxv7HOG/wCMkkx2jiCqwBAJbHIA9mI2vb29r/Y6DWRRbxAW9/8AvVJn5z4N12jeXTmQgKzlAV8J2Qva2xJ9qus8YZWU9mBB+h2NfmHiH2ezRzvCtyqtsem5Nrntbvt29aD9F8F4fpFjQ6VIcASUaPFhckklXF77k73qXr5/9j/Luo0enkE7ko75RIVKlRuCxU/KWO9q+gUA1RucOeNHp544JleV0dXIQpjG/ZMyzDfxXtv5XttVk4lx+GENcs7L3jiVpZCfzQiAm/1tXwDmPTazWazUyafh87AyZMsikMuykKwXa+ykgE229aD7Zw7maDWQJqIiQkci9VWsGS+3isSNiwN722qM4vwwamM6d1NkaTqRgqGYu6umojyID7ZjvsWPmLVRPs61Gv02okjfh7WlQK8buItgSQyh1s2xYWvbfvX1iTg72Cq0bxD5Ypo+pjbYBXuDYehB+tGmGXhU6KBNOyI4X7lZQWkYmH4R/k0jSC4We9iF37HvcWmYI1WOMOyXMao4SRppnQDeJFx8Ck92/eR3E/p+Em69ZlZVN0jROnGpHYlbksR7m3Y2uAakliA7AD6UdZ9XaA13BpNRHi9k6syvMAx/BS1oRbvkFUHy8TW8qmOI6BZYzGbqLqQVtdWQhkYXBFwQDuPKofWcW1cjSR6CCNsDiZp5SkefmqqiM72OxNlHvtVE40vNGeETwGwDZQKmNmuMbzoLkW3sPMUY19Q4TwxNOhVMjkxd2Y5O7tuzMfM/yAsBau+vlnB5uZFRi66WUjw4S2R7gm7AxgKR739Nq+jcIWYQx/ElWlxHUKiy59yFHoO36qDsIquc5R6bBW1UywqokUFmt+ImBKjzIB8vU+tWSvjP23cI1DarT6hI3lgWLAhVzwfJmJYW2Bum/bwUH1Pg2rgnijeF45VUABkIIBtbbzXY9vQ1J18W+y/ifwZ1BfT6q0zKwKw2gXY2u5N8z2+WwsN6+xaPUdRFYbZC9vS9B71ReMz8Gk1E/wARPB1ni+HmvOV+6JBw+bEEHzG4q8Pext3r80aD7LdbrHnkjMaiPUSRkz9RGYqQxZQqNcXJF/Og/QfLMWmTTRpoWRoEGKFHEg2O4yBNzc71K3r4P9nnIuuRml0+o+HljdTJDLG+MoIDoWs3bcjtsVPpX3VL2F7Xtvb186D0rVhetqUFH1R4ljCE6mXSjMp+73OB6oF/+Lna3YVYNGNSdOl3VJTuTJHn4bmwZVdfFjiCb9796mKgOY31CvG2mDP2DRhRZsnQMxkJ8BVMmsRZrW7kUHHwDSaxYrdaFPvJTZtJJfeRzf8A8QNj3G3Yjv3rGg5a1McrTNqYZZmuOq+lfJU79NANQAi/Qb+d649NLxETRr42jBUdQxhBIMl6jOjXaO0edt7EjbyFXdaLLYgdYmtQArNA13RbDSSbBmClv/EdgDf9VdHw2t/SNP8Awkn9zUsRSiIn4fW/pGn/AIST+5rzn0GrdSrzaVlIIIOjcggixBB1PYgkVN0oK/ouEaiFcYZNJGv5qaN1Fz32GprM/wAarRgTadg7FSfhJPCArNkf8R6qB5fNU5KSAbC59PX2qgy8X4mGa0D3EngTpqVYFoR0y4JAVUaVs7i5X/poLT8Prf0jT/wkn9zT4XWfpGn/AIST+5rXljUTOjGfK+QxLR9MkFELDGw2DllBtvbz71NUER8Nrf0jT/wkn9zT4fW/pGn/AIST+5qXpQViLSayOXBJYLS5yM3wsuIcFfL4jYtkT38q7U0WrF7T6YX3P+Ek3Pqf8TUxjW1BCtodWSGM+mJFwD8JJcA9wD8Ttfat/htb+kaf+Ek/ual6UEP8Prf0jT/wkn9zXgo1pkZOvpwAqnL4SSxLFgQP8T5Yjz/KHbzkeMzFIXZc7gC3Tj6j9wLKnmf9O/lVSl4jxBSgszXChyITZVPTymW67uLuMPPG9rUEpPy3JIxd20bMe7HRPc22G/xN+1q69Pw7VoLJPpwPT4aY29hlqjYV18vzSvp421C4ykeIWt5mxI8iRY2qRoIj4bW/pGn/AIST+5p8Nrf0jT/wkn9zUvSgr2lOud5VM0ChHwUnSS+MYI+YvqBtdiu1/lPvbq+G1v6Rp/4ST+5qVxragh/htb+kaf8AhJP7ms/Da39I0/8ACSf3NS9KCI+G1v6Rp/4ST+5rx4VJq5I7yNGrBpkt0HFyshSKSzS3ClVyt55ixAFzL6rLBsPmxOP+a2386jOWBN02+IDg5jASFS+OEeWWJI/E6hHsRQdbRzb2eMfNa8THvbD/AIgvbxX7XuPltv5Sxaq5wmhC+QOndiB7nri/7hUnSgUpSgUpSgxas0pQKUpQKUpQKUpQKUpQV5+cNMFyzP4ssGNvF1IA7SC3kMUJudtx61v/AL0wbXyFyBviAMmKXJyta4Pby3o/J+kLM5iGTEljk2+QcN59yJG/l6CvWTljTMLNHcehLHsS3r6k0Gw5l0vhHXju5soy3J8AAt3/AOJH/wCdfUV7SccgWNZGlQIxIVr7NYFjj+dZQTt5AmuWPlXTKQwQ5A3DF3LXBiYXJO9ujDb2QCstyvpimBj8ObybMwIaRWRyCDcZKzKfUE0Gv+9EGMshLCKJxG8pFowSAcsifkF1u3bcV7R8xacnEyqGC5FCfGB4Sbr3uAykjuMhcb1s3L8Bgk05QdKW+aXaxuApF73AsANq8Z+VdK7OzRDKQguQWBLDEhtjsfAv7hQbrzJpiVAmjJa2IBvlfta3et9TxyKObouSrdJpSxBwCIfEC/bK29vQE14f7q6bomHp/dNjdbtvjsN737V6cQ5bgmJZ0GZuM98rFDHa9/lsfl7effeg3Tj+nLBRNHkxsFLWN8sLEHcHK679yLVKVXtDyfAmLPlLIGyMjs12IcypkAbMFckre9qsN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2.bp.blogspot.com/-KqRUSb98vlQ/UIaVV-gyDfI/AAAAAAAAAMA/I1sQPMfM_V8/s1600/biodiversityTimelineFamil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543800" cy="57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90134"/>
            <a:ext cx="5867400" cy="6067866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752600" y="28956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81200" y="41910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Mesozoic Extinction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Today you will morph into archeologists and research fossils from the </a:t>
            </a:r>
            <a:r>
              <a:rPr lang="en-US" dirty="0" err="1" smtClean="0"/>
              <a:t>mesozoic</a:t>
            </a:r>
            <a:r>
              <a:rPr lang="en-US" dirty="0" smtClean="0"/>
              <a:t> extinction</a:t>
            </a:r>
            <a:endParaRPr lang="en-US" dirty="0"/>
          </a:p>
        </p:txBody>
      </p:sp>
      <p:pic>
        <p:nvPicPr>
          <p:cNvPr id="5122" name="Picture 2" descr="http://quizfactz.com/wp-content/uploads/2014/12/dinosa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5105400" cy="314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The life present on Earth at the time define the eras and periods.</a:t>
            </a:r>
          </a:p>
          <a:p>
            <a:r>
              <a:rPr lang="en-US" dirty="0" smtClean="0"/>
              <a:t>There is much more time on Earth without life than with.</a:t>
            </a:r>
          </a:p>
          <a:p>
            <a:r>
              <a:rPr lang="en-US" dirty="0" smtClean="0"/>
              <a:t>Human existence is </a:t>
            </a:r>
            <a:r>
              <a:rPr lang="en-US" dirty="0" smtClean="0">
                <a:solidFill>
                  <a:srgbClr val="FF0000"/>
                </a:solidFill>
              </a:rPr>
              <a:t>minute</a:t>
            </a:r>
            <a:r>
              <a:rPr lang="en-US" dirty="0" smtClean="0"/>
              <a:t> compared to the Earth’s existence</a:t>
            </a:r>
            <a:endParaRPr lang="en-US" dirty="0"/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05862"/>
            <a:ext cx="3048000" cy="315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04NOV2015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an asteroid hitting Earth cause the extinction of the </a:t>
            </a:r>
            <a:r>
              <a:rPr lang="en-US" dirty="0" err="1" smtClean="0"/>
              <a:t>forams</a:t>
            </a:r>
            <a:r>
              <a:rPr lang="en-US" dirty="0" smtClean="0"/>
              <a:t> and the dinosaurs?</a:t>
            </a:r>
          </a:p>
          <a:p>
            <a:r>
              <a:rPr lang="en-US" dirty="0" smtClean="0"/>
              <a:t>What evidence did scientists use to support this hypothesis?</a:t>
            </a:r>
            <a:endParaRPr lang="en-US" dirty="0"/>
          </a:p>
        </p:txBody>
      </p:sp>
      <p:pic>
        <p:nvPicPr>
          <p:cNvPr id="4" name="Picture 2" descr="http://quizfactz.com/wp-content/uploads/2014/12/dinosa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0"/>
            <a:ext cx="4267200" cy="262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SEhQUEBQVFRUWGBoXFRYXFRUYGBkVFxwYFxYUGBgYHCggGBolGxwXITEhJSkrLi4uGR8zODQsNygtLisBCgoKDg0OGxAQGiwcICYrNS40MjIsLywsLCstLDQtLDc2NywsLCwsLC0sLCwsNCwsLDc3LS00LystNCwsNCwsLP/AABEIAL0BCwMBIgACEQEDEQH/xAAcAAEAAgMBAQEAAAAAAAAAAAAABQYBAgQDBwj/xABDEAACAQMCBAQDAwoDBgcAAAABAgMAERIEIQUGEzEiQVFhFDJxByMzQlJUgYORlKGz1CRysRUWQ2KC4TSSk6KjwvH/xAAYAQEBAQEBAAAAAAAAAAAAAAAAAQMCBP/EACoRAQEAAgECBAQHAQAAAAAAAAABAhEhAzESMkFxI2Gh8BMiM0NRgbEE/9oADAMBAAIRAxEAPwD7jSlKBSlKBSlKBSvOeXFSbE2BNh3NvrXFwji66lS8YYKDYMwFm77qQSGX3G1F1dbSNKUohSlKBSsVmgqPO4IaM9UotjknUdOpbdRdEJ727EX7dqsPBgehFlnl01vn897b5e9VvnnV9N4ti2SsACAUBuLN8wxb/m3sL7VZeEn7mPcnwLuTkTt3Lef1oOylKUClKUClKUClKUClRvHOJnToHwaQZYkKCSAQSDYA33AH66cC4g08eUkZja5BXLIbejAbj/vRfDdbSVKUohSlYoM0qJ5i4k+nRWjQSMXChCwS97/lt4V9d/S1dHCNb1olksBlfZXWQCxK/Oux7eVF1dbd1KUohSlKBSlKCs8w8Vki1ESBsI2tc3hZmN7dNI2YOSdrtuAKsi1SObdVCNWqsYlltGVbZJdmJUdTrIcfmIBBF9tybVd1oOPjQvBKCFP3bbOhkU+E7Mi7uPVR3qB5GJtNkoXxLbGNo48bEAIrRofW979xvU7x1SdPKBe+DWxvlexItYHe/se3Y1D8nzPIZnldXc4A2kDFQoaylMFMZ3J3G9/ajSeSrPSlKM3NNxCJGCvIiseys6gm+wIBNeztsTVT5l08nxcMipIVXEB9niUsxDN01UtmBtkbWDbHvVqkHhNBB8u8bk1DuHQIo+QlZVZrbFsZFFl9PM9+1WAGqVyWbTyLclggyMjdSUb3AZyoNiDffvtV1FHfUkmXCrc2h+rEVOpVbWYwozj51PiUKfK59wCKsHDIwsUagswVQLsCGNh3YHcGqr9oIBMIxDHfI9OOUpGLZMEZG7mwvsBfe/arXw7Hppja2K2tj2tt8u37tqOHTWCazWr0HJHxeBpOkssZk38GS5eH5tr32rsvVM4ZBKvEWZldVkMniZ1lyxAwQEC8SWyON7XXfc1cWo7zxkvDbKvPUalUALmwJCj3Zjio+pJqmcI1n+NSHJyoaWVAWBFyZUNyEB7iWyk+THfGrDzPIi6dzILp4ciUzCgsBmVuNl73vta/lRMsfCk45lYsAd1Nm9jYNb9xB/XXpUDyefuWBQoQ5uGUKxuqMGbxtclSvc3HawtU9RygecpsNPfFW8Q+dQyL38T3U2Hle3mKxyXb4cEW8TOxxtgST3jsq+D02HnW3NsTNEmJlAEql2i3dUswLBcSW3I2AvvfyrPKcRWJrs7XdiGk+dhZQGYWGJ27EX/fRrv4evmnKwTWa1ejJxabjEEkhjWReopIMZOLi3fwNZrW3va1q76o3LcjDWtGGiKlpXIixO97EuVhG9yO73ve96vFBXOeNF1YVGDSWcGyyKlvCwLEsDcWJ2Avv7V2cqKRpYrkk2N7ggglmJG/odr+dr+dcHPyM2nVUV2vIAwQb42YkbIxF7W2A79xUhyu19NHsi9xiiMijFmFgrKpHb0G96Nb+nPdL0rArNGRSlKBSlKCi84RS/FIVeVUIULbIRiQE+fVRcu2xG/v2F5WqZzbpXOpSURsUjwDyCV2wBPiPQVgL2N8tzv7Vc1oODjzW08xJAAja5JsALG5v5bVC8jSKVkEYAUFdisSyBjkTmItrdrX371Mcxx5aacG28b9zj5HzuLfW4+tQXICLjM4N2YqGOeXy5YjeRyNjext32vRrJ8OrfSlKMlF5tRvi0YxAx2jylMIbHxm33hhcDf32B8u9XOUnE2722+tVHmt1+KQCGMyWjxlaLUOVJcgWwhZNt+5897bVb5vlNu9jb6+VBUuRYWBYrcxkXLEtbqEi4F5Xz2/K9verlVG5HZW1DsiJcp95IZerKxuuPizY4Xz9u3vV5o163nU7n2Uq8VhGNmuxkCPYWuo++jyU7bbirNwlrwxkqFui+FflG3Ye1V/nXRNKyCNEd0RnPjZXCgixUB0Ui/ck7ehqwcKZTFGUJKlFKk9yLbE+9GTsrVq2rVzQUbhoA4mcWYrk984Yo7OAbqjCPKQe9x9TerxbaqTwSEfGsY45LiRxK+UbIPxj5DId07/AJx/Nq7HtRr1e81/Ci8EkHx2CyRMRJK7LFH4SAHUyySYACYF4ksCdj55bWnmKHKBvxbqVcdGxkuhDDEHY7jtVc4VrepxDdXurSAM0QXwi4sHEIuNvN/ze+4qe5tiDaWQE2+XvlbZgbEKjEj2xNDq957OXknHov01KL1SArE5DFUUlrqCGYgv75X86sdVvkNLadh6SHxYkZeFDl4o0ZvQkre4PlarJRkgubheFVwkcPIqkRuEbzN7sQpG26tsa9eV4AkIQAjFm2PSy3N9+kSt9/8ASuPnrTmWBUCh2aRQq5lCTZj4SHTe1x83YmvTkrSiLT4Y4srNmpbIhtri/Ue9hbu1Gv7f9rBWrVtWr0ZKrwaEHUiXpujEuMujGitue7Kbt2B3FWuqby9oiuqzWKVci2bssOBH3m6soy72+t9+wq5UFf5x0xdI+4UOcyJREQpRxfMgixva3vXTyoiDTJ0ySpLm5fqElndmOdhlckntXLzqYhCpnAxDg38HhNiAQWdcT7g3r35QDDSxBjcgEfMH8ORMdyCd8MfM2o1u/wAOe6aFZrArNGRXLxPWiCJ5XBKxqWYAXNhube9dVeGt0iSo0cqhkYWZT2IPcGgr0nOsKgEpLucRYL+J4rR/NuTibHt23qY0vF43iWUsEViR4yq2YXBU72uCCNj5VznlnTHvECbEXu997kte/wA12bxd9zvUlpdMsaKkYxVRYD/970EFo9DDrQNRIDcsykLK4jcRSMELKDi3a+9WJRUTyt+B+1m/qyVL0Hjq9OsiMj7qwIO5Gx9x2rm4dwtIMihdi1smkd5GON7DJiTYXO3ua76UXfoUpSiITivLUU8nUctcWIFxiGFrSAW+e21/IVLyR3UqexFj9K9KUERwrl2HTvnH1MsOmC80slkuDiA7G3YVLVmlFtt7uDiXCItRj1Vyxvbdhse6nEi6na4O1dsaBQAAABsAOwA7CtqUQrVhW1KCI0nL0McxmTqByST99KVN8ifAWxtdjtba9Stq2pRbbe6H4fy7FDIZEMmRZ2N5ZCt3JLeC+Pn6VI6vSrKpRxdT3FyP5jevelC23u4+HcOSBWWO4UtlYsTY2AsL9hte3qT612UpRHLxDQpOuEq5Le/0I7EEbgj1FbaDRJCgSMWUeVyTc7kknck+propRdlYIrNKIjdHwLTxPnHEivckuFGZLbtdu5vUjWawaDk4hoRKF8ToVN1ZCAwNiD3BFrE+VY4Xw5IEKxjYsWYk3LOxuzMfMk1F6zm2JX6cCS6qQbFdOnUCn0eS4RD7FhXZpJpZlViOkCAShsXBuQyMew7DtuDejuzKTniJQVmsKKzRwUqHm48F1K6fpSkncyBR0wCLqbk3NyCNgbEG9qlxQZpSlBEcq/gftZv6slS9RHKv4H7Wb+rJUvQKUpQKUpQKUpQKUpQKUpQKUpQKUpQKUpQKUpQKUpQKUrFBrJIACSQB5k7D99VXiesXXSDS6di0PfVTRm6hRf8Aw6yL2kZrXA3Cg9rit+NQjVa6PSyDKBITNMh7MzNhCreo2kNu23btaxaPSJEoSNFRR2VVCgfQAUaTWGr6/wCMaPSJDGI4lVEUWVVAAAqEXiwVm6YQRubpLK6xxs22QSwLSet7W72JqQ5iciEgbZMiMfRXdVb+RI/XUJxVTkXUhH63TEhAIhjRQyqLgqmZtuR/xPPYUMZvulYuM2sZApTt1YnEkYP/ADmwKfU7e9TIqoQMC6kYvlL0WcKo60RjLkNiApKHbIehG1zU5y+xOnS5LWyUE73Csyqb+ewFEyx12VOQ58XR8JBiTGThPg2IbE5nT4AfSQLf1OxufFeILp4XlcEqguQouT6AD1Jqoz6GNeLKzIFbwtGQjgFiHMjZLFje/mzg3vV2m06upV1DKRYqRcEe4NHCqSc8xi33bkk9MgMPDP4rwm/YjEgnyNTkHGFMKy4SG5IKqhdgQSpuEvtcHf6VueBabzgi7W+RfO5P67k7+5rsg06ooVFCqBYAbAD6UEVyg+WmBsReSY2IsR96+xB7Gpqojlb8D9rN/VkqXoFKUoFKUoFKUoFKUoFKUoFKUoFKUoFKUoFKUoFKV5zPiCfTc/qoNma1Vz/fGH4t9KFlZ1BsyLkrMtuogt+UuS39MhUVxDmDWTQj4XTYjUHDTz9dLAEn7xl2ZboCwtfy86hNdoRoo9NLZnMLykqpZco7dOeeRl8RZpDG3n2XbYmj0YdHj83f3+/ZZuUuIrNqNZIxs7TGONWGLGKBVU2B7gSGS9uxvVuBqhctaQtp4VJZcy18vxIdUQ0xdG81IyuD6+5FXThs5kiRz3ZVJHuQCf50cdWTxcPTV6ZZFKOLqwsf11XptLKh8fVLEWaaFUYOBsBLC9xlbzAP1HYWesWo4mVitaXSyvsokBtj1ZQiYofmEUSbA28yB2HftVg0+mVFVEACqAAPQCvW1Zolu1JTRmTiIml0kyGNiFnUwmN1XNUZrtmoC77AbtbcCrqKp/8AsaSPiHViSTpu+b/eyFLlWzbHrBV8VvD02ve+3lcFojNKUoIjlX8D9rN/VkqXqI5V/A/azf1ZKl6BSlKBSsXrANBtStHewvttXNoOJRzqWhkWRQxUlSCMl2IuKGvV2Uqv6zmNhK8Wm08mpaMDqFGiVUY9kLSsoLW3IF7C1+9dvAeLjUxlsTG6MY5I2tkki91Ntj5EEbEGjq4WTdSdK0eQAEkgAC5PsO5qN4LzFp9WCdNKslu4Fwwv2JU7ge9qJJbNpWlYvS9EZpWKXoM0pSgUpWCaBUDzlqfuBAhtJqWECEdxn+Iw/wAsebfqFSWn4pFIZVSRWaE4ygH5Gtezem1QXDJBrdZ8QoJh06lIJPyZJZDaVlB7hQqqG88mtR3hNXd9PuJebhgECRw2UxBOkT2BjtYH2IFj7E1BFlBIJRXyLiKWQwtG7fidOQfOhNzttufWwt9q85IFb5gCPQi9EmWlW0zZNbTsjOLhVjJaKIvcvNJJ+XJ3Fr337WJIs+jhCIqDsoCj6AAV6JGB2Fq3oluylKUQpSlBS9VqpU4qqKZQkqKxAClGCBgST0ziBftmCT+q9u1MpVCwUsQLhV7n2F/OqPqg/wDtdVHiXwMzGJiV8L4qJEgKoB28ci3v59qvooKFqOddQsbt0FMiiS0PjDOUMykg97Lgt9t8vKrJwvi0ksHUEXUObooQqodFYqsq9RgLEAHv5+dTGFZAoIblFidMCQVJkmuCQSPvX2uDapqojlX8D9rN/VkqXoFKUoOfWapYkeSQhURSzE+SqLk/uqg6jiEkcY1baqYMzpP8KBdF0rSLcMoUlT0bncjxVLc/a0lU0qLkZQzyeQ6MVmZSfIO2Mf0Y+lcvHtJfSauJSRjHi2IAaXUOt8mP5gJXYW7EdgBR6OljJJv1v0dnMXEYppdJpGBPWlyZJEZbpErSHZxZhcKPPuK6NVyhE8odHeGM26sMJwSXC2BbGxBFhuO4AHlVZ5VhaVPiNSjAOsUYikJYjTyHBZFYm6MZQWtfsBte1Xngk7FGVzdonaMnzOJ8LH3KlSfrQz30+Mb2czQJpUWHSIis5JUG9gO8krkbtbbcm5LAX3qma/UiDVmYtqWjnivcP0TJKjoidNFtlcPYBxuLG5G9W/jMDNMQNurA8UZv2kuHx9slBP8A0VA8X4THrZElKFxEVKKHSMo6AgxTK5BVMirXW59rWuOlZPN6vKTU6jUkaedZYtN1FSWSXpdV27jTkRsQFe4uxUbeHfK4tmv5egmABQIVFkeP7uRP8rruPp2qFPjW6nqdR9NEjD8t4X6kso9gAd/PD6XuBo56mV41wr8fKEH5TaiQ+r6mY/yyAH6hXh/s7V6UkaMrPExv09RIwMX+SQAlk/5Tv71aKUcfiZevKtztxILmBpXI36I6q5DzHVY2U/8ATau3g3HUnZoyrRTIAZIXFmW/mD8rre4yUkVL1WONLjxLh7/nDURfXKMSAH/0zRZrLixZ6UrBozL1ycT4hHp42llbFVFyf9AANyT2AFR3M+tlToR6cgSTSiPIjLBAru728zZbD3YVpFywhkSTUSy6hozeMSFcFb84IigFvc3t5UdzGd8qheB8mrKqz6nqo8t3ngyASS7u8azAfNir2te3rV2ghCAKoAUCwAAAAHkAO1bis0M87leSlKUcFKUoFKUoFKUoKDr9QrcXgCqQ+92aKUEqiPfE/DY2uR4+rbuPar6tRkXAIVmadVIlc3Zs38RAsLi9iAPLyqTFBmlKUERyr+B+1m/qyVL1Ecq/gftZv6slS9ArSRwoJOwAJJ9AO5rY1XecZyyR6VAS2rfpEj8mHvO9x2slwD6stFxm7pzcv6X4tdTqJCcNUDHD5EaUAqh9i12b9Y9K01IIYpIUDsFEiuxjWUp8k0Mq3CsCAbd9h27m1QwBFVUACqAAB5ACwFfO/tQ5zl0p6GlwDkAyOQHKAnay9r2vuaO/HztNRnF7GzEkMIllM0sjL8mbtYRxg727e/kbDwnSGOPxEF2JdyO2bm7W9r7D2Ar5n9m/PU0kqafVYsHOKPiFa4Xs2wDAkHyB3r6wKOcstvDXaNJUKSC4P6iCNwQRuCD5iuGXhbkjxxvbsZYVZ/8AzAgfyrbjvMOn0aF9TIEH0JO/bYb1Tdb9tXC0BxaaQjsEiIufS7kCiS2LxpOGhHMjMXcjHI+S98VUbKP9fO9d9ULgX2raPVyxRQxanKS1rpGQtyFu+MhIFyN7bVfBRNsmqLz9zbJw8oWxEchIQgZEsN7MO4Hv2371eq+efbTwnr6WAgXZNTGoA3v1T0rfvZaC6cFlleFGnCh2APhNxYi/0/dUfzJF97on/M1A/wDkjki/+xqT1mpEMRYgkKAAqjxEkhVUA+ZJA3ql83a1xCzSM7GKWJnEOKxx3lQBC5OTyAHuO2xIW4uadPG3JZ+PcwwaNQ+oYgE7BVLNsCzHFd7AAkmuHjvNaQxjFX6shVIA8bqjSPst3IxsO53GwNUPhE/Vll1kplKLEQwYgTNAzYloiTYpkLE3vYbHxEHp5Q0kmTyPmOgsqwRyEujwxSYz2uTZsTGint4QdwTU29F/58MfNzr6/JftBwZxKs+omaWRUKKMVRFyILMFUfMbAXJO21TdRXCLJ1IrnGMgpc3tG6hgCT6HIfQCombmaV8ZtPEvwokVGkkLK8oZgmUCAfKCTZmtlbYWOVV5crurXWag+I8abqnTaRRJOFykLNjHEp+UykXN23xUC5sewF6lNEHCL1SpkxGZQELl5lQdwL+tHLopXDrNXIt+nC0n0eNR/wC5r/yr57zxz1xPSJlHw7BLgdWRxKL37YREHt6kUH0+l6+Ocsc2ca180cMscekjlDMJzp5VYxoFLGLNyrEhlsbW3v5V9c0GmMaBS7yW/LkILH6kAD+VB0Vgms18T+2TnDWw6iXS6ZikSwpJIVXx4uxRmz7qLlBtag+1hqzXzX7CIZhoGaV8onkYwA3uAvhk7+RcHb6+tfSqBXhrGIRioYkAkBMcibdly8N/S+1e9YoKLP8A7UKHpFuoysUzEYVPxDg5G7MB0wrWsSDerDww6roXYKZM3xEpselkemHwB8eON7VMXFZFBDco3+GGVr9Sa9r2v1Xva/lU1UPyt+B+1m/qyV68a41HplDSElm2jjQZSSN5JGndj/p50WS26iSJqtcBB1Gpn1RIMYvBp/8AIhtM/wD1SKBf0QVy63mGWdDBBp9TFPLeMmSIhYVYbzs4ujAA3ABJJ223tY+E6BNPDHDH8kahF+gFu9HevBjz3rtqt83xaFIzPrggx8Ie3jJJsEXzff8AJ3qyV89+2XQZ6aKUA3ikHYXNmtc27WGINz2t6UZuvkKbhk5Z9EoaWOwJkTGVVPbEECykea1dxXxv7HOG/wCMkkx2jiCqwBAJbHIA9mI2vb29r/Y6DWRRbxAW9/8AvVJn5z4N12jeXTmQgKzlAV8J2Qva2xJ9qus8YZWU9mBB+h2NfmHiH2ezRzvCtyqtsem5Nrntbvt29aD9F8F4fpFjQ6VIcASUaPFhckklXF77k73qXr5/9j/Luo0enkE7ko75RIVKlRuCxU/KWO9q+gUA1RucOeNHp544JleV0dXIQpjG/ZMyzDfxXtv5XttVk4lx+GENcs7L3jiVpZCfzQiAm/1tXwDmPTazWazUyafh87AyZMsikMuykKwXa+ykgE229aD7Zw7maDWQJqIiQkci9VWsGS+3isSNiwN722qM4vwwamM6d1NkaTqRgqGYu6umojyID7ZjvsWPmLVRPs61Gv02okjfh7WlQK8buItgSQyh1s2xYWvbfvX1iTg72Cq0bxD5Ypo+pjbYBXuDYehB+tGmGXhU6KBNOyI4X7lZQWkYmH4R/k0jSC4We9iF37HvcWmYI1WOMOyXMao4SRppnQDeJFx8Ck92/eR3E/p+Em69ZlZVN0jROnGpHYlbksR7m3Y2uAakliA7AD6UdZ9XaA13BpNRHi9k6syvMAx/BS1oRbvkFUHy8TW8qmOI6BZYzGbqLqQVtdWQhkYXBFwQDuPKofWcW1cjSR6CCNsDiZp5SkefmqqiM72OxNlHvtVE40vNGeETwGwDZQKmNmuMbzoLkW3sPMUY19Q4TwxNOhVMjkxd2Y5O7tuzMfM/yAsBau+vlnB5uZFRi66WUjw4S2R7gm7AxgKR739Nq+jcIWYQx/ElWlxHUKiy59yFHoO36qDsIquc5R6bBW1UywqokUFmt+ImBKjzIB8vU+tWSvjP23cI1DarT6hI3lgWLAhVzwfJmJYW2Bum/bwUH1Pg2rgnijeF45VUABkIIBtbbzXY9vQ1J18W+y/ifwZ1BfT6q0zKwKw2gXY2u5N8z2+WwsN6+xaPUdRFYbZC9vS9B71ReMz8Gk1E/wARPB1ni+HmvOV+6JBw+bEEHzG4q8Pext3r80aD7LdbrHnkjMaiPUSRkz9RGYqQxZQqNcXJF/Og/QfLMWmTTRpoWRoEGKFHEg2O4yBNzc71K3r4P9nnIuuRml0+o+HljdTJDLG+MoIDoWs3bcjtsVPpX3VL2F7Xtvb186D0rVhetqUFH1R4ljCE6mXSjMp+73OB6oF/+Lna3YVYNGNSdOl3VJTuTJHn4bmwZVdfFjiCb9796mKgOY31CvG2mDP2DRhRZsnQMxkJ8BVMmsRZrW7kUHHwDSaxYrdaFPvJTZtJJfeRzf8A8QNj3G3Yjv3rGg5a1McrTNqYZZmuOq+lfJU79NANQAi/Qb+d649NLxETRr42jBUdQxhBIMl6jOjXaO0edt7EjbyFXdaLLYgdYmtQArNA13RbDSSbBmClv/EdgDf9VdHw2t/SNP8Awkn9zUsRSiIn4fW/pGn/AIST+5rzn0GrdSrzaVlIIIOjcggixBB1PYgkVN0oK/ouEaiFcYZNJGv5qaN1Fz32GprM/wAarRgTadg7FSfhJPCArNkf8R6qB5fNU5KSAbC59PX2qgy8X4mGa0D3EngTpqVYFoR0y4JAVUaVs7i5X/poLT8Prf0jT/wkn9zT4XWfpGn/AIST+5rXljUTOjGfK+QxLR9MkFELDGw2DllBtvbz71NUER8Nrf0jT/wkn9zT4fW/pGn/AIST+5qXpQViLSayOXBJYLS5yM3wsuIcFfL4jYtkT38q7U0WrF7T6YX3P+Ek3Pqf8TUxjW1BCtodWSGM+mJFwD8JJcA9wD8Ttfat/htb+kaf+Ek/ual6UEP8Prf0jT/wkn9zXgo1pkZOvpwAqnL4SSxLFgQP8T5Yjz/KHbzkeMzFIXZc7gC3Tj6j9wLKnmf9O/lVSl4jxBSgszXChyITZVPTymW67uLuMPPG9rUEpPy3JIxd20bMe7HRPc22G/xN+1q69Pw7VoLJPpwPT4aY29hlqjYV18vzSvp421C4ykeIWt5mxI8iRY2qRoIj4bW/pGn/AIST+5p8Nrf0jT/wkn9zUvSgr2lOud5VM0ChHwUnSS+MYI+YvqBtdiu1/lPvbq+G1v6Rp/4ST+5qVxragh/htb+kaf8AhJP7ms/Da39I0/8ACSf3NS9KCI+G1v6Rp/4ST+5rx4VJq5I7yNGrBpkt0HFyshSKSzS3ClVyt55ixAFzL6rLBsPmxOP+a2386jOWBN02+IDg5jASFS+OEeWWJI/E6hHsRQdbRzb2eMfNa8THvbD/AIgvbxX7XuPltv5Sxaq5wmhC+QOndiB7nri/7hUnSgUpSgUpSgxas0pQKUpQKUpQKUpQKUpQV5+cNMFyzP4ssGNvF1IA7SC3kMUJudtx61v/AL0wbXyFyBviAMmKXJyta4Pby3o/J+kLM5iGTEljk2+QcN59yJG/l6CvWTljTMLNHcehLHsS3r6k0Gw5l0vhHXju5soy3J8AAt3/AOJH/wCdfUV7SccgWNZGlQIxIVr7NYFjj+dZQTt5AmuWPlXTKQwQ5A3DF3LXBiYXJO9ujDb2QCstyvpimBj8ObybMwIaRWRyCDcZKzKfUE0Gv+9EGMshLCKJxG8pFowSAcsifkF1u3bcV7R8xacnEyqGC5FCfGB4Sbr3uAykjuMhcb1s3L8Bgk05QdKW+aXaxuApF73AsANq8Z+VdK7OzRDKQguQWBLDEhtjsfAv7hQbrzJpiVAmjJa2IBvlfta3et9TxyKObouSrdJpSxBwCIfEC/bK29vQE14f7q6bomHp/dNjdbtvjsN737V6cQ5bgmJZ0GZuM98rFDHa9/lsfl7effeg3Tj+nLBRNHkxsFLWN8sLEHcHK679yLVKVXtDyfAmLPlLIGyMjs12IcypkAbMFckre9qsN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2.bp.blogspot.com/-KqRUSb98vlQ/UIaVV-gyDfI/AAAAAAAAAMA/I1sQPMfM_V8/s1600/biodiversityTimelineFamil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543800" cy="57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90134"/>
            <a:ext cx="5867400" cy="6067866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752600" y="28956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81200" y="41910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Forams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://www.ucmp.berkeley.edu/people/klf/MicroGalleryLarge_files/Foram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143375" cy="4114801"/>
          </a:xfrm>
          <a:prstGeom prst="rect">
            <a:avLst/>
          </a:prstGeom>
          <a:noFill/>
        </p:spPr>
      </p:pic>
      <p:pic>
        <p:nvPicPr>
          <p:cNvPr id="5" name="Picture 2" descr="http://paleobiology.si.edu/dinosaurs/images/info/cret_for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2874182" cy="2209800"/>
          </a:xfrm>
          <a:prstGeom prst="rect">
            <a:avLst/>
          </a:prstGeom>
          <a:noFill/>
        </p:spPr>
      </p:pic>
      <p:pic>
        <p:nvPicPr>
          <p:cNvPr id="1028" name="Picture 4" descr="http://paleobiology.si.edu/dinosaurs/images/info/tert_fora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56530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Extinctions are caused by environmental (</a:t>
            </a:r>
            <a:r>
              <a:rPr lang="en-US" dirty="0" err="1" smtClean="0"/>
              <a:t>abiotic</a:t>
            </a:r>
            <a:r>
              <a:rPr lang="en-US" dirty="0" smtClean="0"/>
              <a:t> changes)</a:t>
            </a:r>
          </a:p>
          <a:p>
            <a:endParaRPr lang="en-US" dirty="0" smtClean="0"/>
          </a:p>
          <a:p>
            <a:r>
              <a:rPr lang="en-US" dirty="0" smtClean="0"/>
              <a:t>Scientists use fossil evidence to study evolution and extinctions on Earth.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Today: </a:t>
            </a:r>
            <a:r>
              <a:rPr lang="en-US" dirty="0" smtClean="0">
                <a:solidFill>
                  <a:srgbClr val="C00000"/>
                </a:solidFill>
              </a:rPr>
              <a:t>Finish the study of </a:t>
            </a:r>
            <a:r>
              <a:rPr lang="en-US" dirty="0" err="1" smtClean="0">
                <a:solidFill>
                  <a:srgbClr val="C00000"/>
                </a:solidFill>
              </a:rPr>
              <a:t>Forams</a:t>
            </a:r>
            <a:r>
              <a:rPr lang="en-US" dirty="0" smtClean="0">
                <a:solidFill>
                  <a:srgbClr val="C00000"/>
                </a:solidFill>
              </a:rPr>
              <a:t> TURN IT IN!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pecialpapers.gsapubs.org/content/437/147/F4.large.jpg"/>
          <p:cNvPicPr>
            <a:picLocks noChangeAspect="1" noChangeArrowheads="1"/>
          </p:cNvPicPr>
          <p:nvPr/>
        </p:nvPicPr>
        <p:blipFill>
          <a:blip r:embed="rId2" cstate="print"/>
          <a:srcRect l="45326"/>
          <a:stretch>
            <a:fillRect/>
          </a:stretch>
        </p:blipFill>
        <p:spPr bwMode="auto">
          <a:xfrm>
            <a:off x="2286000" y="990600"/>
            <a:ext cx="4038600" cy="5727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05NOV2015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What evidence did you use to study the Mesozoic extinction?</a:t>
            </a:r>
          </a:p>
          <a:p>
            <a:r>
              <a:rPr lang="en-US" dirty="0" smtClean="0"/>
              <a:t>What did you observe in the </a:t>
            </a:r>
            <a:r>
              <a:rPr lang="en-US" dirty="0" err="1" smtClean="0"/>
              <a:t>foram</a:t>
            </a:r>
            <a:r>
              <a:rPr lang="en-US" dirty="0" smtClean="0"/>
              <a:t> diversity after the KT boundary?</a:t>
            </a:r>
            <a:endParaRPr lang="en-US" dirty="0"/>
          </a:p>
        </p:txBody>
      </p:sp>
      <p:pic>
        <p:nvPicPr>
          <p:cNvPr id="4" name="Picture 2" descr="http://paleobiology.si.edu/dinosaurs/images/info/cret_for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343400"/>
            <a:ext cx="2874182" cy="2209800"/>
          </a:xfrm>
          <a:prstGeom prst="rect">
            <a:avLst/>
          </a:prstGeom>
          <a:noFill/>
        </p:spPr>
      </p:pic>
      <p:pic>
        <p:nvPicPr>
          <p:cNvPr id="5" name="Picture 4" descr="http://paleobiology.si.edu/dinosaurs/images/info/tert_for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694" y="1676400"/>
            <a:ext cx="356530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429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Cenozoic: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Age of Mammals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Mesozoic: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 of Dinosaurs (reptiles)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Paleozoic: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Age of Marine organisms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Precambrian</a:t>
            </a:r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88479" cy="484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90134"/>
            <a:ext cx="5867400" cy="6067866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752600" y="2895600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Extinctions are caused by environmental changes!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4572000" cy="4525963"/>
          </a:xfrm>
        </p:spPr>
        <p:txBody>
          <a:bodyPr/>
          <a:lstStyle/>
          <a:p>
            <a:r>
              <a:rPr lang="en-US" dirty="0" smtClean="0"/>
              <a:t>Yesterday we studied the extinction in ocean fossils</a:t>
            </a:r>
          </a:p>
          <a:p>
            <a:r>
              <a:rPr lang="en-US" dirty="0" smtClean="0"/>
              <a:t>Today we will study evidence from the KT extinction on land:</a:t>
            </a:r>
          </a:p>
          <a:p>
            <a:pPr lvl="1"/>
            <a:r>
              <a:rPr lang="en-US" dirty="0" smtClean="0"/>
              <a:t>Ferns!</a:t>
            </a:r>
            <a:endParaRPr lang="en-US" dirty="0"/>
          </a:p>
        </p:txBody>
      </p:sp>
      <p:pic>
        <p:nvPicPr>
          <p:cNvPr id="3074" name="Picture 2" descr="https://penningtonplanetarium.files.wordpress.com/2014/06/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914400"/>
            <a:ext cx="4476750" cy="2952751"/>
          </a:xfrm>
          <a:prstGeom prst="rect">
            <a:avLst/>
          </a:prstGeom>
          <a:noFill/>
        </p:spPr>
      </p:pic>
      <p:pic>
        <p:nvPicPr>
          <p:cNvPr id="3076" name="Picture 4" descr="http://www.forestferns.co.uk/images/dicksonia/Jade%20Tree%20F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39624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 and Gymnosperm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Angiosperm: Flowers</a:t>
            </a:r>
          </a:p>
          <a:p>
            <a:r>
              <a:rPr lang="en-US" dirty="0" smtClean="0"/>
              <a:t>Gymnosperm: spores/cones</a:t>
            </a:r>
            <a:endParaRPr lang="en-US" dirty="0"/>
          </a:p>
        </p:txBody>
      </p:sp>
      <p:sp>
        <p:nvSpPr>
          <p:cNvPr id="49154" name="AutoShape 2" descr="data:image/jpeg;base64,/9j/4AAQSkZJRgABAQAAAQABAAD/2wCEAAkGBxITEhUTExQWFRUXFxsbGBgXGBcfIBkcHx8YGB4aGhsaIiggHCAlHB0bITEnJS0rMS4uGiAzODMsNygtLisBCgoKDg0OGxAQGzAkHyQvLCw0LCwsNCwsLCwsLS8sNDQsNCw0LCwsLCwsLCwsLC0sLCwvNCwsLCwsLCwsLCwsLP/AABEIAKIBNwMBIgACEQEDEQH/xAAcAAEAAgMBAQEAAAAAAAAAAAAABgcDBAUCAQj/xABFEAACAQMCBAMFBAULAwQDAAABAgMABBESIQUGEzEiQVEHMmFxgRQjQpFScpOhshczNDVTc4KSorHBFmLRFSRj4XSDwv/EABkBAQADAQEAAAAAAAAAAAAAAAABAgQDBf/EADERAQACAQEFBgQFBQAAAAAAAAABAhEDEiExQWEEFFFx0fATIlKxMjOR4fEFI4Ghwf/aAAwDAQACEQMRAD8AvGuHzlxl7S1aaMKzBlGGzjcgeRFdyol7Uv6vf9eP+IVfSiJvESSicXtNvGYKsMJZiAAA+5OwA8XrW6ed+J9b7P8AZYutjOjD5xjV+njtvUY9n9oHvY2bASINKxJwAFGxJ8sMVqZ20LG8sLkyRys0MsbvE2pCyK5BDefc/wCWtupXTrONmOHv7Kua/tA4iF1m2i09TpZ0yfznfRjVnV8K2b3nDi0WjqWka9RgqZV92PZdn2J9DitgGN47KcY03HEIpsfou0LKw+fVU/nXPNk33shkmGOJJrjZV0MxmUBlbGo+Ar6flVcU+mBsW3OHFZHeNLSNnj2cYbwn0JL4z8M15s+dOKyu8cdpGzp740uNPwOpwB/zWvzSjtb3wjDFv/UVyFznHTj09t/f7fGt7j0yia+WWF5LZmg6rRMNaSBE0kL3Ye7+XnTFfpj3j1Hi25v4tIzqlmhaM4caXBUncA5f03pa84cWkZ1SzQtGcONLgqTuAQX9N6+39ksMPEFuZppVLW7GRNPVwcaQc4GRgD5b1jg4ul3BfzNFMULwAJEfvCFIAOR553Pw2pis74rHL/nqlmh5q4uxcLZxko2lhhvCcBsHx+hB+ta8fO/FGEpFrH9znqeFxowCdwXz2BNa/DTALKXqrcJH9vTABAkHhjxqLD/bf0ruWtwUueIdXB13FvG2NhpkVY1/0sufjmomKxn5Y949RyJOfuIrCs5tohExwr4fBO/bx/A/lXX5F5znvJ2ikSNQsZfKBs5DIvmTt4jXF5sXp8O+z5z9nmhiJHm3RDsfzc1q+yH+mSf3DfxxVaaUnTm2ELdpSlYFilKUClKUClKUClKUClKUClKUClKUClKUClKUClKUClKUClKUCol7Uv6vf9eP+IVLaiXtS/q9/wBeP+IV00fzI8yVOW91ImrQ7LrUq2kkalPdTjuPhWa34pPGFVJXUKSVCsQASCCR6EgkfWtSleviFGf7bL01i6j9NW1Kmo4Vt/Eo8judx6mu7axcUu01o00iAjBMgGWQ6hpDMNRB3yMnI+FRup9yzE0lvaRTRSaDK/2e4t2OuJiTq1gDAGc7ny8ts1z1Z2YzEEOPwaw4q+qe362XJDuJFBYqcHUGYEkHI3G1euF8I4sNU8AlGvOpxIuWwSCWy2SQc9671xYoLFI5LeW90Xc4zEXzkO4LtpBO/wDua17y0RuH2QezmuGCSgdPWOmdX4gqnz9ce6a5fEzyjjjh+/olwf8A0jiTwtLpleKVRIx1huoNirMurU2NvLanA+H8S6RkteqsbZOUcLr098LkFsb9gal/CIH6/CpArdNLI9R8HSB0295uw307VrcDgM0dnHJFKhxL9lurdjmNTkkSDsu23x+G5pOrOOXvPoYQOfic7hg8rsGYMwLE5YAAMfUgADPwr7JxWdtRaWQlypbLHxFcaSfUrgY9MCsFzHpd1zq0sw1DzwSMj596x1pxCGxPxCVwweR2DNrYFidTYxqPqcbZqYeyH+mSf3DfxxVB6nHsh/pkn9w38cVctaP7ckLdpSleSuUrw8qggEgE9skb/KvgmXJGoZHcZG3zoMlKxW9yj50OrY76WBx88VloFKUoK0585qvLe8MUEmldCELoQ7nPqCa07zjHHIghk8Idgg8MHvN2Vse6Tke9ivXN7AcagLdtUGf81Y+YeGsIeIylrhCLkEqcCOQNKAhXbUSqFT374r0KxXFYxG/HJVjPMXGgZQWx0mVZMpB4WYgKO2+SR2z3FZH41xwTC3Oeqy6gmiDdd989vI+dZOZuKM8NgdIU3LpLMR+N06cYz8PP6CpNczDrm4yNcc32X4/eSwOPyRmqszERHyxz5e+Yh8vMvGVR5GbCJIYmbRDs4OkqcD12z2+NZ4OM8ceSSJT448awVgAXO4yx8OT866sDK0U0D403HEbqLJ/C2WdG/wA6r+da/N0LSQ8SSNS7/aYSVUEnT04sbDfGQamJrM42Y/TrEDn23HuNvJJEpOuPHUBSFdOe2SwA38t9/KslvxjjrvJGudcWnWCkA06sle+Ac4PbNdTjch6t4rwfaIOnbrcIjfeK2Mqygbt3Hp2+dYb2wihj4is8k00RjtGOSvVALvhCW2yCB3HY0zX6Y5cvL1GjbcW467yRrkvHjWpSAac5I74zkDyzXuLifHmZ1Xdo2CuNNvsSAwG/fIIO3rWxY8UW8hv3Nu8iabdBChJdlVmxuoJznc4HYfWtKySBLG6EtvNHELqL7nVh12jIyXGfj2Gx7+dTu+mOXLy6+/EeYePcbZpVBOqHBlBSEFMgkbEb5AJ2z+8VhbmjjAgFyX+5JwH0Q7nJXtjPcHyqTRXTRXnEWcgjXYrsMDQ5Kb7+Ssc+vw7VzOaohFw57YHIt2gQ/rEdRj/rqImszEbMcuXjH7iacm38k9nDLKdTsGycAZwzAbDbsBXaqOezv+rrf5P/ABvUjrHqRi8+axSlKoFKUoFRL2pf1e/68f8AEKltRL2pf1e/68f8Qrpo/mR5kqXr1DEXZUUZZiFA9STgD8681IuQLUPexs3uRBpWJ8gg2P0YrXrWtsxMqNKTly6FwtqY8TMMhNSbjBOdWdPZT5+VZ7Kzv0UrE0qKZ+gyrLpHW/RIDD8+3xqc2cYkueHXCyrN/PxPIgOCQkjqPFvsC1edayQWlwvee/gdwPKQKIn/ANSZ+tZ51p5x/O/0ThC7uw4jZx5ZpYow2n7uYFQ3cgiNjpPzr1wW14lOha3klKK2D9/oAJ8XZnHfOfrXf45bvFb8UMilFluk6WoEayJNRK57jTvkd8VocvSxLwu5M0XWT7QmU1smThMHUu+xq23M1ziOMe/cjUi4DxR06YLmMEx6PtCBcj8AUvg7eQ2rSjgvo4m0tLHF1uiyiQqOp3KlA378Y+NSzg01v9ktC0J0NxA9JRIfuySdJJIy4X44zXq9tpZIZ0AMsi8Vy2hTsulQGwM4HYfD1qvxJziYgQ9+WLoFgYwCkixN449nYKVX3vMMN+29feJ8r3dvH1JYwqbb9SM99hsrEmpfzgwNvxHG4+2RD6iOEEfntUf5zH3XDv8A8KP/AGFXpqWtj3yyIxU49kP9Mk/uG/jiqD1OPZD/AEyT+4b+OKra/wCXKIW7SlK8hdBfavbYiguAMtDMPyO/8SrUbtrD7RBxKcSpH1bjSrSMFVgGMhQsf0gy/kKtPinDoriJoZl1I2MjJHYhhuCCNwK04uWbVbc2oi+5Y5KlmO+c51E6s5A89sVpprRWkRzz/rijCDckzRQXeiaD7PMsByyPlHUAMWZRkbgatQJyR5VY3DeIxTp1IXDpkjIz3HfvXL4ZyhZwa9EZy6FCWZidJGCoJO23pXR4RwqG2j6UK6UyTjUx3PfdiTVNW9bzmMkN2lKVxSpj2p/08/3af81G7jic8g0vNK64Aw0jkYByBgnyIB+lST2p/wBPP92n/NRGvX0Y+Sqksr3LkKC7EJ7gLHwefh/R+lZUvJ2bAkkZmcN77El9grd927AHvWrW1wjX14emVD9RNBb3Q2oY1fDOM10ngOtfcC4hGF16jqmHaZW0zMRgthjpckjxH171nk4HxSKQPmRZJGCahcLqZj2DEPnsPP0qTXdhrYztFJaypeW4kQOxhuGMsY1oGA1H8WQP/rzxCzA4nG4s3iP2pc3Bdysgwdgp8K5ODt+j8ay/Fnp7/wApwjK8B4nFKunWkszFQVnTUxAZyGKvnspO/p61q3/Cb+MhZBIftDBdpA4lYHYMVYgkHtq+PpUvtLQLxaFxZPb5nnzKzuwlJSY5AYYXOC21YLK3nhtoU0iOd+Il4VmyoICkZIxkKTkf4h6ip+LPT3nrPgYRe74bfWS6tTxKzaSYpRjWMnQ3TbZgM9/jXMmv5XDB5ZGDEFgzsdRAABbJ3IAAGfSphzZYKbWS46ctq4uSrwszGOVz3ljDYz5+IDsDUHrtpztRmUNiS/mbVqlkOrTqy7HVp3XVk748s9q+S3srBg0jsGIZgWY6iNgWydzjzNYKVfEC8vZ3/V1v8n/jepHUc9nf9XW/yf8AjepHXj6v4585XgpSlUClKUCo9z3wuW5tGihALlkIBIGwIJ3NSGlTW2zMTApT+TziH9mn7Ra9x8g8SXOlQuRg4lUZHmDg7j4VdFK097v0RhTMfIvFFACjSAcgCYDBxjIwe+Ns0XkTiYAAGADkATDAPqBnY/GrmpUd7v0MKZn5F4m+NY147apgcfLJryOQeJaSukaSclequCfUjOKuilT3u/QwpgchcTwBpGAcgdUYB9QM7H41kj5K4qrFlyrN7zCfBb5kHJ+tXHSo71fwgwpf/oLiWCukaSckdVcE+pGcE0k5B4k2NSg4GBmVTgegydhV0Uqe936GFKfyecQ/s0/aLUo9nnKt1a3LyTIqqYioIZTuWQ9h8AasOlVt2m9oxJgpSlZ0lKUoFKUoFKUoK2585Ru7m7MsKKU0KMl1G4znY1Hf5POIf2aftFq66Vor2m9YxCMKU/k84h/Zp+0Wn8nnEP7NP2i1ddfGYAEk4A3Jq3e79DCnZeSeKtp1ZbT7uqfOn9XJ2+lfW5L4scZLHByMz9j6jfvVs8Pv454xLEwdG7EfkQQdwQdiDuK2ajvV/CDCnW5L4scEliQcjM/Y9sjfbYkfWsU3IfE3OWUMR5tKCfzJq56U71fwgwpq45H4pJjqePHbXMGx8snasP8AJ5xD+zT9otXXSp73foYUp/J5xD+zT9otP5POIf2aftFq66U73foYcbk7h8lvZxQygB1DZAIPdmPcfAiuzSlZrTmcpKUpUBSlKBSlKBSlKBSlKBSlKBSlKBSq25x9pyxyfZrJRNNnSXwzANvlY0TxSMPMjwj/ALiCBl9mF3xVpp/t6T9N0Vo2mVF0sCVZQqgadQIOMD3T9axeJnEL7ExGZWJSlKsoUpSgUpSgUpSgUrQm4zAsohaQByQMYbAZt1VmxpVj5KSCcjArfoFKUoFRT2hcY6UKW6by3TFAPSMDMrn0AXw58i61K6qe6f7deTXGfu0JijOM+FTvpByuWbLliN1KAdiai04hMRM7odzkziQju3t22Eya0PkXTCsP1imk49I/nU8qpeM8HZlDwuVmjIaN9sqw7EHG/oQcggkedWBydx0XtpHPjS5BWRP0JFJV1/zA4+GKitomCazXdLtUpSrIKUrT4lxOGBdUrhQc47knAycKMk4G5wNhQOIcUhgA6rhc5IG5JAxkhRkkDIyQNs71B+N803FrddSIi5t5SW0A5PgASSOE58MilSxVtjqC7MSay83WcV3C15aypLpAOpWVuk6bq4ydOOwdGwCozsR4oDxGU2drIjyYlWRZsmSLUZCVZpVGo+LVqyBnKsAdwpAS+X2lSmRR0QkUkfgkyWTLDKSdUhQBuoKkZ743GmvHs841aWkJaSQoLqYNGhLNpU4RXkLHZ5MdRvPDgnGc1VnHONpPFEOqJMpkwgkhXJLaAO58R8I8s4HYBcvDr1bdo5bmOZgQMqQ0ZZOxCu2kRqBuNJ3PpnUazbCaxl+nY3DAEEEHcEbgj4GvVQPlLmmebpLDYsIDsdKlBD6HXKVWYdydIB3zg+c8qyClKUClKUHOteNwySGJC5YMyk9KXTqUkMOoV0bEEd+4ro1BrnhtwLHiDI9wGb7d04Aqjdnl0MmE6pJ2YYY51bbYr1xaJopmhiSYKz2BTQkrLhbktMS4BA8O76juDk5zQS6G/jZgobxEOQpBBIRgjHBA2DEDPnkEbGtmoVwO1YXcDyRyait8odkfb/3OpAWxhQY9RXOAR2zXUuOPyWzN9si0w6jpuIstGq+XWHvRHHdt089S9qCQ1q398kQGrJZjhEUZZz6KP9ycADckDevZu4+n1QwaPTq1LuCMZyMd/pWlY2xyZpB9647f2a9xGPl3J82ye2AOepqbEJiMsN39tkX7t4bc/wDdG0x+GcPGAfUeL51U3PHO/FLcT2c7Rg4A6kSMpKnBBR9e2obHbI8WDkAm7KhKcIiuONTTSKG+ywQBQRt1GMzBj6lVxj0LZ7gVljWvPN1riOMIx7N+IxWMQJ4devI4HUuEt3bI/RQMqssa7bKD671Z/BOYrW7B6Eodl99DlXTy8cbAMv1Fb1Q/2h8vrJEbyJSt1bKXR0JV2QAlo9S77rnT8duxYHpTX5YVmNqfBN6VXns89oS3LC2uGHWx93JsBKN9mA2WTAOw2bSxGMECw60xMTGYVtWaziSlKVKpSlKBSlKCJwSiOa5ikhMjy3kciKUyGXRbgTaiCo6RQnc5BiGNyueJAkxiQDr9Qrai7wZh98bmIPg+Xh62or+DR+HTUoTmqMq7iGbSrBUYCMiVjJ0AikP4W142fTgEE4AOPt1zMI1V3t7hVJOssqL08P0vEWcBsnLDp6sqMjOVyEW4pbTKOmGkjiBvAnhnch9cZiEel1OoAv098dwMbVLbzma2gfp3DmEgD7yRHWNsgdpSOnnO2NWa0m5sWJWMqsxD3O0YUaYoH0FzrYZIBXYZJJOBscSUEMPIgj8waCN8+8fFtw24uI3BPT0xMpBGt8IpBHfBOfpUQ5XCpbQoNgsafvyo/wBhXv2q2Vvarbm3gRHuLgRuELIGBVt2RfA5zp3dW+VaXDQcIq5IymNlBCq0YUEIFUbLKNgPdrlq8HTT4u1a3GpEY4y6qfzGf/P5Vi9k11pueJWvksyyj/GNLfvQH/FXF4dIxhhPmUUfwxZ/KTV9K98i3WnjhPZbm0Y49XVxj6hE/fUae6Vr74XDSlK7OJUY43e8PMrh7hI7iNcOUcakTd/vAMgIMk5YYGruM1I7iZURnYhVVSzE9gAMkn5CqjmuY5ZyYbwJMvU19W2MSuHk1uqu58HjK4V++MZ8RNBg4ry5c2T9e1uCjPuhTSFlGM+AtlM4yek/hPdSCpaouyLKA+l2lhYBlbfKDp4VEUAaQBKNxkBMMfDW0lzcIZ7aacJrygGkLGDuSHiG0TdiGHiBGQSMMY/ZcXCXiujgyIpwwwcHZe/mwA0n1XY5G5pKeW9j4ZxK2s5XSO3MssjYiLdtDHwrhtz5A58xUvgLG4iZIxeXKAlXlYLawtnP3Zb7y6KYAzkgHxDyxGub+ZZ520yMrM2FWNOwU7HvuNQ1fLPeunwyZIyx4jb3cr5x0MFUyNvHKxGQTjAjXGMZJzipRhLuF8W45czMsbxlogrPpkiKENq0pnTuCVbPhLDHftVtQOSqllKkgEqSCVPoSMg4+FUYvtKS2Ia3tbK2ypUBcsdI0lQ2jRufLY9sZGaubl7iYubWC4GPvY1cgdgSASPocj6VMDo0pSpClKUClKUClKUEPvODBLgpYuIH0iWWM5MDEt4NUQxpZyrnVGVPg8QbOK7/AA2WVowZoxFJuGVXDjY4yrYGQe4yAd9wK5vL0pee/Y74ugg+CrBb7f5i5/xGulxO6McTOBlhgKD2LMQqg48tRGfhWHWtm2F4eL7iccRCscuRkIu7EeuPJf8AubA+NcXlq4iNzeOoA6sseH1A6yIYxpHxCjVt+kfQ4hHFuPLLeRWluw0yTK11IMkyBfvHUk5IUKpUg9sFNgpB6dlfK13cWzgnMIuWCkgqx0YCnurKFVge4LD0rNN5jkmcrLrHcY0tntpOfliuby1fvLEeocvG5RmxjXsrK+BsCUZSQNgcgbV65pn0Wc5BwTGyr+sw0L/qIq6YjO6FBQcEIZSpZQApBUkFCFDKwPqvRTH6x9av/k/i7XVnFM+OoQVkA7dRCY3wPTUpI+BFVgmCNu3b8tqm3swmJhuVxgJdMB9YoHP+pjXbsurNrTEvW/qfZqaenF48cfr/AAmVKUrc8QpSlApSlBF35SJd5DMOodBRxEASUkWZDNhvviCoXPh8LN5nNOIcqySjL3AZyjqzPEGwWcyZiGodMDITHiJVVGcjVUopQRm75T1EMsoVsz5LRK+FndZDpDHCupUaWOR3yp8pKowMV9pQVX7Tsz8Ts7cHaOGWUj4uemrfRlzW1I0MRXUyISQF1MBk5IAGe5y5+prR5wm6XGppWx4eGhlyf/lbb6kY+tQrichfV1PE51EsRv3KqfhgHb0rhqcXfTjcndsIlVIS6q+lgFLDJAOnIBOTuo/KuTcwfZ+JcOm7A3TJ+1GgL8v/ACa4XFZA07sQDvp3HkShCn66tvia25LppBYhmy8fErXH6Wkk6dXnnORnzx65qKfiTaPlyvqlKVoZ0Z9ofGvs1m+FZ3mzCgU4wWVssWw2kKoZs4Pu486rY3Nnc6WkeXqAYB6gkQEgj+bcRZHfAibOxx51Y3tCto5LcI+jJbwBycZ0tnKj3gRsdjgEkYIBFRC/hgH2Z0V8kyRoSgCZ2ZQ6AlVz4sL5kknyqtlobN1xCKCKSILHOjHI1BcxZAUgiRRJGGVRjUmQVOC+ciE31vBO2lUjjZiQqRZOCM+e5bIznOCMjIFbnEXLK7pCGVMF0jDFEXcBgQxODuNRGTj8Oa4Vhx3oPqhUEZzpdARkrpPbfsWGPiTmojeTGGbh/FUtvAYWEqnDalwcj9JSckn0Owz2NTKxuXubZhd3jwxMAFgWMu4APfqSaETtt4iBkbLjfl3HMl5cwiOOF5MEFXKLqx5KW3JX0ySfDuT5c+x5N4hPqUPGjAahD1QCRnGFVcqCNsgkHcetSqmHBuFcvJGDLbXU2c5kkmi2HcnEEwBGPTJ+Zq+bCFUjREzoVFC5JJwAAMk7k48zX5dtuW3hfpPMqs6ksHWUAYOACqRuzAn4AbEZ71dvsdt9NnIzOGdpnDIpyIwvhVcbEZXD7gHDjakSmYTylKVZBSlRaW8mW8KyyyQqZlEI6amGWMouULgZSQuXxqZTkLgEbEJTSohFzypjaTppgiMx4l2IkkES9U6PuiNSsQNeBnGSMVi4vzXObSZreICRLed2bqAiPp60V4tSYlyw1DUFGBvvtQTSlcOw480ly9uY1UJq36g6m2nDGIqCEbJ0spYHG+M4rhcS4zxO7PT4fbm3iOxuroFCR/8AFCwL/Iuv086DJFxFbO6vY2V3eaZJoYo11PLqiijbSPIBozlmIUZGSK0uJXvWYx3cxBI2sbPVK+/Y3DIMkf8Ab4I+4YuK9Q8oGBo+vM8qzSaZihaPLFSUaRwxllBICYdyMsuFUbVMOH8PhgQRwxpEg7LGoUfkKzak1pbPNaN6tnspIwzGCOBumiHWFeURPkaI0QiONBpY7vJgKQRsK98P4BIlxNLqke5nTogOB4R+KdnjwujCgjSqfhT3jU0vuHR3FwVkXKRxYOCRlpM7ZUggqgP7at/hnDIbddEKBBt2yScbDUxyW29TWW2/y9804feFWCwRLGCWxklj3ZicljjYZPkNgMAbAVBvaZx/xLaxkZUhn/XIPTQ/IapW8wEU+dSvmzj6WVu0zYZvdiTONchzhc+Q2JJ8lBPlX58vuKl2aR21s5LMTsG1eJmb0DgDb8MKYG7CpiuWvstY29qeEfdJE4iqLnOwAxn9HA0g/HSQxz5yIPOrY9nFoyWETSbPNqmbbGNZyoI9RHoH0qneSODvxG7EByYo8PdE+hJIiONtTnVqHlqfH82tfogCtPZ9LZzZft/aviYpHCPu+0pStLzilKUClKUClKUClKUFWe12zxcQTfha3kjY/wB28Vxj/Ksh+lQHokgHOSysvzwS2fz2q7+euDm5tvAuuSJhIi/p4DK8f+ONnTfbLA+VUnJiF9AJaNQXRsblGAKkj4ZwfiO1cdSJzud9K0YxLLPCTId8hnVvmF0v/uw/I1tcr2plurRe/wD7uJ2//Wk0v7giH/FXFhvyI0fSxO/kdzpGwPme3b1qf8p2cNgpu5iSI9Ua4GercOFMpHkAqoIwewxJneorWdo1dStdPMzuW1SuHwfmi2mjRmnhVyMlNYBUnfT4sE47Zxvityfjtqgy1xCPnIn/AJruyRq0mMxMYQrnrgM9zcMEXGlQ/XlcpEiY0mMsAWY5VmwuAA5LHBAMQht+IIVt26ckBDFAnTeKXG4Qai0atuWB8DHScYqcc581rplgCBVUhTLJq06/C66VVW1rnAOSufiCCa7ueI2UjBlCwp4TGImOtCpVs4IZFGobYAOMY0kZqs4y7RlzOLXd5bTB4YmDx/iCMNOcZSR2GHT4MzHbck4Yc7nTmu5mmJVWgVxjLvnYAZHh8I3+Z/djS49erPKUczsScqw0gHvv0wdu3cn6Vh5es0umMEkyhlOY+sQBIDthWPY+YGoZ1d9qiETDUThFzKcLLGzHtGJFUn5KcAE/TONs4rNJwCeBeq7yRzr7ijuD394NntnsK6PF+To7dHMsjIzboFIxj/uXLHYjHc+XrWKxFq5CzX0isv4ZYnYN8OoXUpttuANx3pnwHR5el1AyX9o86EMzSozCUHHhKhsI2MefkSd8YN2eye2gWx1wiQCSWRiZECscNpGQpZdlAGVOCQTgEkCjI7lzJ9nhXXAjB2D6pEYqwO+n8DAYIGRg+u9foXkB1bh8DpGIldWYIGYgamZsqWycHOoDyBA8qmCUhpSlWQVxpeXI2lMhkl0GRZTDlOmZV06X93XkFVbAbTlc4712aUHCTleMRmPqzaRo6XiX7gRsJEEYC4Olgvv6shQDkbV4vuVY5U0NNP4kkjkYMmqVZCWYOSpA8RJGgLp7DA2qQUoOXDwRVn6xkkbBcojFSsZfGoqdOvffYsQM7AbY6lKUGtxG2MkToCAxHhJ/Cw3VvowB+lYbC7EsauNs9we6sNmQ/FWBU/EGt+o/zByhb3QfLSwu/vvBI6a9gvjUHRJ4QFyyk4AGRXLV09tMTh65YvFmieZd+pNLk+uh2hXHw0Rr8+/nXQvryOGN5ZWCRoCzMewAqH8uct3nCkaOAre27OXCHEUsZOM6CT02XbOPBgnauRzJBxa9YBrKVIlbKxiW3xkfjcmQFyO42AHfcgVmtpWieDvp1i08YiOqDc5cekvrgyOpCLlYoT+FT+mOxY4yw8yujIVJDXD4dwm4uZ1gt11yu2dR7LuCZHOPdU6WJx4joAGnQHsu09nV25wUigXtqd9ZA27RxgBu36Y7D0AFicr8sQWKER5Z2x1JWxqcjOO2AqjJwoAAyT3JJ66dLTxjDRramnSuzpzl85N5Yh4fbLBFufekc95HPdz/AMDyAAruUpWl55SlKBSlKDjcW5ijt3dWjlYRxCWRkUERoS41EZ1H3GOFBO1b44hHhizBArYy5UA7Kcg57eID51GeauASztdsgfLWSJEBJpWSUG5bpyLnDL4kBDjSQ5Hma1b23ZLkNJbGXXNO6oOmSQbeBMgMwHcMnfz9KCam4QMELLrIyFyMkDzA7kV5S8jOoiRCE97DDw7Z8XptvvUL4Vy/cRywrL1X0/ZjqUw6B04VjbU7KZc61fwqQD1fi+NWDli4W0gRYijra2SyBOlqLRTLJKgzlWbTqxqypJx5mgm3EeMQwwtO7qUCM40kEuFUudG/iOAe1bwNV5xLgMv2eVRbSTGW3u0QMYNSySvrBbGhU6mzeEeErvvipNx7laO8P38s/S0gGBJCiN3yW0AM2c9i2Nu1Bg4vzxZwFlD9aRe6xlcKfR5GIjj/AMbCq34zELp2kiSMdXVtAJpRgkMfv8LBksNRUebMdeNqtDhHJ3D7bHRtYUI7NoBb/O2W/fWLnLgc1ykfQkSN0YnxgkEMpU4K7gjOfjjG2ciJTCnuHcv3Ant4mjYiMqFLhPFI2QuyOwIU5kbDHwoR32q5uIcswyW8Vsc9ON0bc7tjOrJG+Wy2T6sTXE5c5Wu47hHuHiaOEsUZNWZGZWTUVO0YAY7Zbfz2yZxUVzzRqVraNmd8IVc+zS0Y5V5U+AZSP3rn99Yo/Zhbecsx+RQf/wAmp1SrMvctD6IRnjPKcbgSIokliixCkuDGZVXTHJIMeJ17ZPr2yARTUlg07mIx6JcGSd9Kl+5Q6juAdQYYXIGnb0r9F1FeauU0lSSW2HSut2DIdPVOPckI8jgb/hO/mQa2rmGyk7KnJ+XIImjEwjjVjsjPpL+gdznfffV4QcL5k1k5h+zxK3hPUdCGQBHbQFPu9PI7Fjk4AB88YruT8hXK3ulGN1LGFmd5TpVkIZQmcHDMRIo740gnFaHDOBG7eS1gikScY6rSEYtkLHwYxnA8WEHffGAcjns+Lpt+CNcOaO4WPqGcyx4VBJpwgHiwJD3GTsGUtg4AOc1y7W1W7l6zyLtjCOcLpG2kkb9/h5+dWDe8h30a9Iw6xI6RdSMB10M4XU4BD4UEtnSNgckZzXQ4L7KJGnlju2zBEg6LoFAkdgyh8DcaMAlWzkkDJXvOJlXaiEOs7BkkNvbAFpHCIdT4jdsEDUuQCvv5HiCgnyr9F8Kt3jgijdgzpGqsyrpDEAAkL5AnyrBwTgkFrDHDEgCp2OBksRguT+kd8n/iujV61wra02KUpVlSlKUClKUClKUCudzDxQWttNcFdfTQsFzjW3ZVzg41NgZwe9dGo/zpwSW8hjgjcRr14nlb8WhDr+7yrAvqCY1DHfOexDFZc525tYri4PQMhdemdTkSRlg8Y0rliCrdhvjYVmuOc7BNGq4QdREdfeOUc6VckDwqTtk4APfFQ+blq9tZ7dYsXA+2zzRvIWGBJA+rrtHHpTMpbBAxlh8q5zck3gJsUEeluGwQyTP1AgPWld+kQpDsudlOnYg5HYhOoOc4B9oM/wB0IbprdcanMhVEkLBUXUPCxJGDgKSTUit51kRXRgyMAysDkEEZBB8wRVfX/I9yZHlQwuxvJ5lRpZowY5YY4sM8a6gwZM4GQRkZ3qccFsuhbww+H7uNE8AIXwgDwgkkD0BJ2oN2lKUClKUClKUCubx+/MEXUVNZ1Ku+rCBiFLsVVmCgbnA+eBkjpVq8QshKoUsyEMGVkOCpHYjIIPpggg57UEdXnAlolESsWjhd9EhcYld4wYmRCHA0M+Tp2x5k4+f9Yt48Q5HjEZ1PgsJUt1WRtGE1s4YY1bBtsjfpx8swqVKtIuAurDfzul2mHU2z/OO7eHGdRByNqf8ATUOHBaQq2rSuvaPU4lJj9D1AGGc6cADA2oOLJzNcQ9bqxoSJnGWl0xoFit3WPqlMAyFyVL4A8WTsAZmDXCflaIhh1JtT6+o2sZkDrGjhhjTgiNewBXHh013I0CgADAAwB8BQeqUpQKUpQKUpQavFb9IIZZ3zoijZ2x3woLHH5VGuG87jLC9jW1xbx3AbqF16cjaBqOhdLBsAjBHiG9SHjvDhc209uTpEsTx59NSlc/TNV1zHyxem1nlmWNpRa29tHHb9STUEmR2kIKK2+3hAOADvQTb/AKvsul1RMCvUMWySFtajUV0BdeQvi7e7v23rE3M3DY5dXVjEkwhyygnWr56JZlGNJ1EAk43xUbuuSrt2NweiZjdvN0hNOiaGgFuB1UUOGGAxwu+616l5CuNEqK0ADx2CKAZAAbaTqSbEMQCPd3Pxx3oJlxvj1taBWuJAgbONmJOBljhQTpUbluwG5IrG/MtoJlt+svUfTpA1EZYalUuBpDMu4UnJG4Brm82cEuZZobi26JeOKeIrOWC4lCDX4VbVpKDKkDUCRkVyZeS7k3OdUPQa5tbh2BZXVrdETppGF06WZFIOoaQSMHAoJBa85WEmvRcIdEbSsTqACKdLNqIAOk7HG42z3rocJ4tDcqXhfUFbS2VZSrYBwyuAynBB3HYg+dQF/Z3cNbJA0kQK2dzASC58csqSoR4RlcLg+fwNS7lLhEkCymVY0eWTWRHJLJsFRBqkl8Tt4e+BgYHlkh3q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data:image/jpeg;base64,/9j/4AAQSkZJRgABAQAAAQABAAD/2wCEAAkGBxITEhUTExQWFRUXFxsbGBgXGBcfIBkcHx8YGB4aGhsaIiggHCAlHB0bITEnJS0rMS4uGiAzODMsNygtLisBCgoKDg0OGxAQGzAkHyQvLCw0LCwsNCwsLCwsLS8sNDQsNCw0LCwsLCwsLCwsLC0sLCwvNCwsLCwsLCwsLCwsLP/AABEIAKIBNwMBIgACEQEDEQH/xAAcAAEAAgMBAQEAAAAAAAAAAAAABgcDBAUCAQj/xABFEAACAQMCBAMFBAULAwQDAAABAgMABBESIQUGEzEiQVEHMmFxgRQjQpFScpOhshczNDVTc4KSorHBFmLRFSRj4XSDwv/EABkBAQADAQEAAAAAAAAAAAAAAAABAgQDBf/EADERAQACAQEFBgQFBQAAAAAAAAABAhEDEiExQWEEFFFx0fATIlKxMjOR4fEFI4Ghwf/aAAwDAQACEQMRAD8AvGuHzlxl7S1aaMKzBlGGzjcgeRFdyol7Uv6vf9eP+IVfSiJvESSicXtNvGYKsMJZiAAA+5OwA8XrW6ed+J9b7P8AZYutjOjD5xjV+njtvUY9n9oHvY2bASINKxJwAFGxJ8sMVqZ20LG8sLkyRys0MsbvE2pCyK5BDefc/wCWtupXTrONmOHv7Kua/tA4iF1m2i09TpZ0yfznfRjVnV8K2b3nDi0WjqWka9RgqZV92PZdn2J9DitgGN47KcY03HEIpsfou0LKw+fVU/nXPNk33shkmGOJJrjZV0MxmUBlbGo+Ar6flVcU+mBsW3OHFZHeNLSNnj2cYbwn0JL4z8M15s+dOKyu8cdpGzp740uNPwOpwB/zWvzSjtb3wjDFv/UVyFznHTj09t/f7fGt7j0yia+WWF5LZmg6rRMNaSBE0kL3Ye7+XnTFfpj3j1Hi25v4tIzqlmhaM4caXBUncA5f03pa84cWkZ1SzQtGcONLgqTuAQX9N6+39ksMPEFuZppVLW7GRNPVwcaQc4GRgD5b1jg4ul3BfzNFMULwAJEfvCFIAOR553Pw2pis74rHL/nqlmh5q4uxcLZxko2lhhvCcBsHx+hB+ta8fO/FGEpFrH9znqeFxowCdwXz2BNa/DTALKXqrcJH9vTABAkHhjxqLD/bf0ruWtwUueIdXB13FvG2NhpkVY1/0sufjmomKxn5Y949RyJOfuIrCs5tohExwr4fBO/bx/A/lXX5F5znvJ2ikSNQsZfKBs5DIvmTt4jXF5sXp8O+z5z9nmhiJHm3RDsfzc1q+yH+mSf3DfxxVaaUnTm2ELdpSlYFilKUClKUClKUClKUClKUClKUClKUClKUClKUClKUClKUClKUCol7Uv6vf9eP+IVLaiXtS/q9/wBeP+IV00fzI8yVOW91ImrQ7LrUq2kkalPdTjuPhWa34pPGFVJXUKSVCsQASCCR6EgkfWtSleviFGf7bL01i6j9NW1Kmo4Vt/Eo8judx6mu7axcUu01o00iAjBMgGWQ6hpDMNRB3yMnI+FRup9yzE0lvaRTRSaDK/2e4t2OuJiTq1gDAGc7ny8ts1z1Z2YzEEOPwaw4q+qe362XJDuJFBYqcHUGYEkHI3G1euF8I4sNU8AlGvOpxIuWwSCWy2SQc9671xYoLFI5LeW90Xc4zEXzkO4LtpBO/wDua17y0RuH2QezmuGCSgdPWOmdX4gqnz9ce6a5fEzyjjjh+/olwf8A0jiTwtLpleKVRIx1huoNirMurU2NvLanA+H8S6RkteqsbZOUcLr098LkFsb9gal/CIH6/CpArdNLI9R8HSB0295uw307VrcDgM0dnHJFKhxL9lurdjmNTkkSDsu23x+G5pOrOOXvPoYQOfic7hg8rsGYMwLE5YAAMfUgADPwr7JxWdtRaWQlypbLHxFcaSfUrgY9MCsFzHpd1zq0sw1DzwSMj596x1pxCGxPxCVwweR2DNrYFidTYxqPqcbZqYeyH+mSf3DfxxVB6nHsh/pkn9w38cVctaP7ckLdpSleSuUrw8qggEgE9skb/KvgmXJGoZHcZG3zoMlKxW9yj50OrY76WBx88VloFKUoK0585qvLe8MUEmldCELoQ7nPqCa07zjHHIghk8Idgg8MHvN2Vse6Tke9ivXN7AcagLdtUGf81Y+YeGsIeIylrhCLkEqcCOQNKAhXbUSqFT374r0KxXFYxG/HJVjPMXGgZQWx0mVZMpB4WYgKO2+SR2z3FZH41xwTC3Oeqy6gmiDdd989vI+dZOZuKM8NgdIU3LpLMR+N06cYz8PP6CpNczDrm4yNcc32X4/eSwOPyRmqszERHyxz5e+Yh8vMvGVR5GbCJIYmbRDs4OkqcD12z2+NZ4OM8ceSSJT448awVgAXO4yx8OT866sDK0U0D403HEbqLJ/C2WdG/wA6r+da/N0LSQ8SSNS7/aYSVUEnT04sbDfGQamJrM42Y/TrEDn23HuNvJJEpOuPHUBSFdOe2SwA38t9/KslvxjjrvJGudcWnWCkA06sle+Ac4PbNdTjch6t4rwfaIOnbrcIjfeK2Mqygbt3Hp2+dYb2wihj4is8k00RjtGOSvVALvhCW2yCB3HY0zX6Y5cvL1GjbcW467yRrkvHjWpSAac5I74zkDyzXuLifHmZ1Xdo2CuNNvsSAwG/fIIO3rWxY8UW8hv3Nu8iabdBChJdlVmxuoJznc4HYfWtKySBLG6EtvNHELqL7nVh12jIyXGfj2Gx7+dTu+mOXLy6+/EeYePcbZpVBOqHBlBSEFMgkbEb5AJ2z+8VhbmjjAgFyX+5JwH0Q7nJXtjPcHyqTRXTRXnEWcgjXYrsMDQ5Kb7+Ssc+vw7VzOaohFw57YHIt2gQ/rEdRj/rqImszEbMcuXjH7iacm38k9nDLKdTsGycAZwzAbDbsBXaqOezv+rrf5P/ABvUjrHqRi8+axSlKoFKUoFRL2pf1e/68f8AEKltRL2pf1e/68f8Qrpo/mR5kqXr1DEXZUUZZiFA9STgD8681IuQLUPexs3uRBpWJ8gg2P0YrXrWtsxMqNKTly6FwtqY8TMMhNSbjBOdWdPZT5+VZ7Kzv0UrE0qKZ+gyrLpHW/RIDD8+3xqc2cYkueHXCyrN/PxPIgOCQkjqPFvsC1edayQWlwvee/gdwPKQKIn/ANSZ+tZ51p5x/O/0ThC7uw4jZx5ZpYow2n7uYFQ3cgiNjpPzr1wW14lOha3klKK2D9/oAJ8XZnHfOfrXf45bvFb8UMilFluk6WoEayJNRK57jTvkd8VocvSxLwu5M0XWT7QmU1smThMHUu+xq23M1ziOMe/cjUi4DxR06YLmMEx6PtCBcj8AUvg7eQ2rSjgvo4m0tLHF1uiyiQqOp3KlA378Y+NSzg01v9ktC0J0NxA9JRIfuySdJJIy4X44zXq9tpZIZ0AMsi8Vy2hTsulQGwM4HYfD1qvxJziYgQ9+WLoFgYwCkixN449nYKVX3vMMN+29feJ8r3dvH1JYwqbb9SM99hsrEmpfzgwNvxHG4+2RD6iOEEfntUf5zH3XDv8A8KP/AGFXpqWtj3yyIxU49kP9Mk/uG/jiqD1OPZD/AEyT+4b+OKra/wCXKIW7SlK8hdBfavbYiguAMtDMPyO/8SrUbtrD7RBxKcSpH1bjSrSMFVgGMhQsf0gy/kKtPinDoriJoZl1I2MjJHYhhuCCNwK04uWbVbc2oi+5Y5KlmO+c51E6s5A89sVpprRWkRzz/rijCDckzRQXeiaD7PMsByyPlHUAMWZRkbgatQJyR5VY3DeIxTp1IXDpkjIz3HfvXL4ZyhZwa9EZy6FCWZidJGCoJO23pXR4RwqG2j6UK6UyTjUx3PfdiTVNW9bzmMkN2lKVxSpj2p/08/3af81G7jic8g0vNK64Aw0jkYByBgnyIB+lST2p/wBPP92n/NRGvX0Y+Sqksr3LkKC7EJ7gLHwefh/R+lZUvJ2bAkkZmcN77El9grd927AHvWrW1wjX14emVD9RNBb3Q2oY1fDOM10ngOtfcC4hGF16jqmHaZW0zMRgthjpckjxH171nk4HxSKQPmRZJGCahcLqZj2DEPnsPP0qTXdhrYztFJaypeW4kQOxhuGMsY1oGA1H8WQP/rzxCzA4nG4s3iP2pc3Bdysgwdgp8K5ODt+j8ay/Fnp7/wApwjK8B4nFKunWkszFQVnTUxAZyGKvnspO/p61q3/Cb+MhZBIftDBdpA4lYHYMVYgkHtq+PpUvtLQLxaFxZPb5nnzKzuwlJSY5AYYXOC21YLK3nhtoU0iOd+Il4VmyoICkZIxkKTkf4h6ip+LPT3nrPgYRe74bfWS6tTxKzaSYpRjWMnQ3TbZgM9/jXMmv5XDB5ZGDEFgzsdRAABbJ3IAAGfSphzZYKbWS46ctq4uSrwszGOVz3ljDYz5+IDsDUHrtpztRmUNiS/mbVqlkOrTqy7HVp3XVk748s9q+S3srBg0jsGIZgWY6iNgWydzjzNYKVfEC8vZ3/V1v8n/jepHUc9nf9XW/yf8AjepHXj6v4585XgpSlUClKUCo9z3wuW5tGihALlkIBIGwIJ3NSGlTW2zMTApT+TziH9mn7Ra9x8g8SXOlQuRg4lUZHmDg7j4VdFK097v0RhTMfIvFFACjSAcgCYDBxjIwe+Ns0XkTiYAAGADkATDAPqBnY/GrmpUd7v0MKZn5F4m+NY147apgcfLJryOQeJaSukaSclequCfUjOKuilT3u/QwpgchcTwBpGAcgdUYB9QM7H41kj5K4qrFlyrN7zCfBb5kHJ+tXHSo71fwgwpf/oLiWCukaSckdVcE+pGcE0k5B4k2NSg4GBmVTgegydhV0Uqe936GFKfyecQ/s0/aLUo9nnKt1a3LyTIqqYioIZTuWQ9h8AasOlVt2m9oxJgpSlZ0lKUoFKUoFKUoK2585Ru7m7MsKKU0KMl1G4znY1Hf5POIf2aftFq66Vor2m9YxCMKU/k84h/Zp+0Wn8nnEP7NP2i1ddfGYAEk4A3Jq3e79DCnZeSeKtp1ZbT7uqfOn9XJ2+lfW5L4scZLHByMz9j6jfvVs8Pv454xLEwdG7EfkQQdwQdiDuK2ajvV/CDCnW5L4scEliQcjM/Y9sjfbYkfWsU3IfE3OWUMR5tKCfzJq56U71fwgwpq45H4pJjqePHbXMGx8snasP8AJ5xD+zT9otXXSp73foYUp/J5xD+zT9otP5POIf2aftFq66U73foYcbk7h8lvZxQygB1DZAIPdmPcfAiuzSlZrTmcpKUpUBSlKBSlKBSlKBSlKBSlKBSlKBSq25x9pyxyfZrJRNNnSXwzANvlY0TxSMPMjwj/ALiCBl9mF3xVpp/t6T9N0Vo2mVF0sCVZQqgadQIOMD3T9axeJnEL7ExGZWJSlKsoUpSgUpSgUpSgUrQm4zAsohaQByQMYbAZt1VmxpVj5KSCcjArfoFKUoFRT2hcY6UKW6by3TFAPSMDMrn0AXw58i61K6qe6f7deTXGfu0JijOM+FTvpByuWbLliN1KAdiai04hMRM7odzkziQju3t22Eya0PkXTCsP1imk49I/nU8qpeM8HZlDwuVmjIaN9sqw7EHG/oQcggkedWBydx0XtpHPjS5BWRP0JFJV1/zA4+GKitomCazXdLtUpSrIKUrT4lxOGBdUrhQc47knAycKMk4G5wNhQOIcUhgA6rhc5IG5JAxkhRkkDIyQNs71B+N803FrddSIi5t5SW0A5PgASSOE58MilSxVtjqC7MSay83WcV3C15aypLpAOpWVuk6bq4ydOOwdGwCozsR4oDxGU2drIjyYlWRZsmSLUZCVZpVGo+LVqyBnKsAdwpAS+X2lSmRR0QkUkfgkyWTLDKSdUhQBuoKkZ743GmvHs841aWkJaSQoLqYNGhLNpU4RXkLHZ5MdRvPDgnGc1VnHONpPFEOqJMpkwgkhXJLaAO58R8I8s4HYBcvDr1bdo5bmOZgQMqQ0ZZOxCu2kRqBuNJ3PpnUazbCaxl+nY3DAEEEHcEbgj4GvVQPlLmmebpLDYsIDsdKlBD6HXKVWYdydIB3zg+c8qyClKUClKUHOteNwySGJC5YMyk9KXTqUkMOoV0bEEd+4ro1BrnhtwLHiDI9wGb7d04Aqjdnl0MmE6pJ2YYY51bbYr1xaJopmhiSYKz2BTQkrLhbktMS4BA8O76juDk5zQS6G/jZgobxEOQpBBIRgjHBA2DEDPnkEbGtmoVwO1YXcDyRyait8odkfb/3OpAWxhQY9RXOAR2zXUuOPyWzN9si0w6jpuIstGq+XWHvRHHdt089S9qCQ1q398kQGrJZjhEUZZz6KP9ycADckDevZu4+n1QwaPTq1LuCMZyMd/pWlY2xyZpB9647f2a9xGPl3J82ye2AOepqbEJiMsN39tkX7t4bc/wDdG0x+GcPGAfUeL51U3PHO/FLcT2c7Rg4A6kSMpKnBBR9e2obHbI8WDkAm7KhKcIiuONTTSKG+ywQBQRt1GMzBj6lVxj0LZ7gVljWvPN1riOMIx7N+IxWMQJ4devI4HUuEt3bI/RQMqssa7bKD671Z/BOYrW7B6Eodl99DlXTy8cbAMv1Fb1Q/2h8vrJEbyJSt1bKXR0JV2QAlo9S77rnT8duxYHpTX5YVmNqfBN6VXns89oS3LC2uGHWx93JsBKN9mA2WTAOw2bSxGMECw60xMTGYVtWaziSlKVKpSlKBSlKCJwSiOa5ikhMjy3kciKUyGXRbgTaiCo6RQnc5BiGNyueJAkxiQDr9Qrai7wZh98bmIPg+Xh62or+DR+HTUoTmqMq7iGbSrBUYCMiVjJ0AikP4W142fTgEE4AOPt1zMI1V3t7hVJOssqL08P0vEWcBsnLDp6sqMjOVyEW4pbTKOmGkjiBvAnhnch9cZiEel1OoAv098dwMbVLbzma2gfp3DmEgD7yRHWNsgdpSOnnO2NWa0m5sWJWMqsxD3O0YUaYoH0FzrYZIBXYZJJOBscSUEMPIgj8waCN8+8fFtw24uI3BPT0xMpBGt8IpBHfBOfpUQ5XCpbQoNgsafvyo/wBhXv2q2Vvarbm3gRHuLgRuELIGBVt2RfA5zp3dW+VaXDQcIq5IymNlBCq0YUEIFUbLKNgPdrlq8HTT4u1a3GpEY4y6qfzGf/P5Vi9k11pueJWvksyyj/GNLfvQH/FXF4dIxhhPmUUfwxZ/KTV9K98i3WnjhPZbm0Y49XVxj6hE/fUae6Vr74XDSlK7OJUY43e8PMrh7hI7iNcOUcakTd/vAMgIMk5YYGruM1I7iZURnYhVVSzE9gAMkn5CqjmuY5ZyYbwJMvU19W2MSuHk1uqu58HjK4V++MZ8RNBg4ry5c2T9e1uCjPuhTSFlGM+AtlM4yek/hPdSCpaouyLKA+l2lhYBlbfKDp4VEUAaQBKNxkBMMfDW0lzcIZ7aacJrygGkLGDuSHiG0TdiGHiBGQSMMY/ZcXCXiujgyIpwwwcHZe/mwA0n1XY5G5pKeW9j4ZxK2s5XSO3MssjYiLdtDHwrhtz5A58xUvgLG4iZIxeXKAlXlYLawtnP3Zb7y6KYAzkgHxDyxGub+ZZ520yMrM2FWNOwU7HvuNQ1fLPeunwyZIyx4jb3cr5x0MFUyNvHKxGQTjAjXGMZJzipRhLuF8W45czMsbxlogrPpkiKENq0pnTuCVbPhLDHftVtQOSqllKkgEqSCVPoSMg4+FUYvtKS2Ia3tbK2ypUBcsdI0lQ2jRufLY9sZGaubl7iYubWC4GPvY1cgdgSASPocj6VMDo0pSpClKUClKUClKUEPvODBLgpYuIH0iWWM5MDEt4NUQxpZyrnVGVPg8QbOK7/AA2WVowZoxFJuGVXDjY4yrYGQe4yAd9wK5vL0pee/Y74ugg+CrBb7f5i5/xGulxO6McTOBlhgKD2LMQqg48tRGfhWHWtm2F4eL7iccRCscuRkIu7EeuPJf8AubA+NcXlq4iNzeOoA6sseH1A6yIYxpHxCjVt+kfQ4hHFuPLLeRWluw0yTK11IMkyBfvHUk5IUKpUg9sFNgpB6dlfK13cWzgnMIuWCkgqx0YCnurKFVge4LD0rNN5jkmcrLrHcY0tntpOfliuby1fvLEeocvG5RmxjXsrK+BsCUZSQNgcgbV65pn0Wc5BwTGyr+sw0L/qIq6YjO6FBQcEIZSpZQApBUkFCFDKwPqvRTH6x9av/k/i7XVnFM+OoQVkA7dRCY3wPTUpI+BFVgmCNu3b8tqm3swmJhuVxgJdMB9YoHP+pjXbsurNrTEvW/qfZqaenF48cfr/AAmVKUrc8QpSlApSlBF35SJd5DMOodBRxEASUkWZDNhvviCoXPh8LN5nNOIcqySjL3AZyjqzPEGwWcyZiGodMDITHiJVVGcjVUopQRm75T1EMsoVsz5LRK+FndZDpDHCupUaWOR3yp8pKowMV9pQVX7Tsz8Ts7cHaOGWUj4uemrfRlzW1I0MRXUyISQF1MBk5IAGe5y5+prR5wm6XGppWx4eGhlyf/lbb6kY+tQrichfV1PE51EsRv3KqfhgHb0rhqcXfTjcndsIlVIS6q+lgFLDJAOnIBOTuo/KuTcwfZ+JcOm7A3TJ+1GgL8v/ACa4XFZA07sQDvp3HkShCn66tvia25LppBYhmy8fErXH6Wkk6dXnnORnzx65qKfiTaPlyvqlKVoZ0Z9ofGvs1m+FZ3mzCgU4wWVssWw2kKoZs4Pu486rY3Nnc6WkeXqAYB6gkQEgj+bcRZHfAibOxx51Y3tCto5LcI+jJbwBycZ0tnKj3gRsdjgEkYIBFRC/hgH2Z0V8kyRoSgCZ2ZQ6AlVz4sL5kknyqtlobN1xCKCKSILHOjHI1BcxZAUgiRRJGGVRjUmQVOC+ciE31vBO2lUjjZiQqRZOCM+e5bIznOCMjIFbnEXLK7pCGVMF0jDFEXcBgQxODuNRGTj8Oa4Vhx3oPqhUEZzpdARkrpPbfsWGPiTmojeTGGbh/FUtvAYWEqnDalwcj9JSckn0Owz2NTKxuXubZhd3jwxMAFgWMu4APfqSaETtt4iBkbLjfl3HMl5cwiOOF5MEFXKLqx5KW3JX0ySfDuT5c+x5N4hPqUPGjAahD1QCRnGFVcqCNsgkHcetSqmHBuFcvJGDLbXU2c5kkmi2HcnEEwBGPTJ+Zq+bCFUjREzoVFC5JJwAAMk7k48zX5dtuW3hfpPMqs6ksHWUAYOACqRuzAn4AbEZ71dvsdt9NnIzOGdpnDIpyIwvhVcbEZXD7gHDjakSmYTylKVZBSlRaW8mW8KyyyQqZlEI6amGWMouULgZSQuXxqZTkLgEbEJTSohFzypjaTppgiMx4l2IkkES9U6PuiNSsQNeBnGSMVi4vzXObSZreICRLed2bqAiPp60V4tSYlyw1DUFGBvvtQTSlcOw480ly9uY1UJq36g6m2nDGIqCEbJ0spYHG+M4rhcS4zxO7PT4fbm3iOxuroFCR/8AFCwL/Iuv086DJFxFbO6vY2V3eaZJoYo11PLqiijbSPIBozlmIUZGSK0uJXvWYx3cxBI2sbPVK+/Y3DIMkf8Ab4I+4YuK9Q8oGBo+vM8qzSaZihaPLFSUaRwxllBICYdyMsuFUbVMOH8PhgQRwxpEg7LGoUfkKzak1pbPNaN6tnspIwzGCOBumiHWFeURPkaI0QiONBpY7vJgKQRsK98P4BIlxNLqke5nTogOB4R+KdnjwujCgjSqfhT3jU0vuHR3FwVkXKRxYOCRlpM7ZUggqgP7at/hnDIbddEKBBt2yScbDUxyW29TWW2/y9804feFWCwRLGCWxklj3ZicljjYZPkNgMAbAVBvaZx/xLaxkZUhn/XIPTQ/IapW8wEU+dSvmzj6WVu0zYZvdiTONchzhc+Q2JJ8lBPlX58vuKl2aR21s5LMTsG1eJmb0DgDb8MKYG7CpiuWvstY29qeEfdJE4iqLnOwAxn9HA0g/HSQxz5yIPOrY9nFoyWETSbPNqmbbGNZyoI9RHoH0qneSODvxG7EByYo8PdE+hJIiONtTnVqHlqfH82tfogCtPZ9LZzZft/aviYpHCPu+0pStLzilKUClKUClKUClKUFWe12zxcQTfha3kjY/wB28Vxj/Ksh+lQHokgHOSysvzwS2fz2q7+euDm5tvAuuSJhIi/p4DK8f+ONnTfbLA+VUnJiF9AJaNQXRsblGAKkj4ZwfiO1cdSJzud9K0YxLLPCTId8hnVvmF0v/uw/I1tcr2plurRe/wD7uJ2//Wk0v7giH/FXFhvyI0fSxO/kdzpGwPme3b1qf8p2cNgpu5iSI9Ua4GercOFMpHkAqoIwewxJneorWdo1dStdPMzuW1SuHwfmi2mjRmnhVyMlNYBUnfT4sE47Zxvityfjtqgy1xCPnIn/AJruyRq0mMxMYQrnrgM9zcMEXGlQ/XlcpEiY0mMsAWY5VmwuAA5LHBAMQht+IIVt26ckBDFAnTeKXG4Qai0atuWB8DHScYqcc581rplgCBVUhTLJq06/C66VVW1rnAOSufiCCa7ueI2UjBlCwp4TGImOtCpVs4IZFGobYAOMY0kZqs4y7RlzOLXd5bTB4YmDx/iCMNOcZSR2GHT4MzHbck4Yc7nTmu5mmJVWgVxjLvnYAZHh8I3+Z/djS49erPKUczsScqw0gHvv0wdu3cn6Vh5es0umMEkyhlOY+sQBIDthWPY+YGoZ1d9qiETDUThFzKcLLGzHtGJFUn5KcAE/TONs4rNJwCeBeq7yRzr7ijuD394NntnsK6PF+To7dHMsjIzboFIxj/uXLHYjHc+XrWKxFq5CzX0isv4ZYnYN8OoXUpttuANx3pnwHR5el1AyX9o86EMzSozCUHHhKhsI2MefkSd8YN2eye2gWx1wiQCSWRiZECscNpGQpZdlAGVOCQTgEkCjI7lzJ9nhXXAjB2D6pEYqwO+n8DAYIGRg+u9foXkB1bh8DpGIldWYIGYgamZsqWycHOoDyBA8qmCUhpSlWQVxpeXI2lMhkl0GRZTDlOmZV06X93XkFVbAbTlc4712aUHCTleMRmPqzaRo6XiX7gRsJEEYC4Olgvv6shQDkbV4vuVY5U0NNP4kkjkYMmqVZCWYOSpA8RJGgLp7DA2qQUoOXDwRVn6xkkbBcojFSsZfGoqdOvffYsQM7AbY6lKUGtxG2MkToCAxHhJ/Cw3VvowB+lYbC7EsauNs9we6sNmQ/FWBU/EGt+o/zByhb3QfLSwu/vvBI6a9gvjUHRJ4QFyyk4AGRXLV09tMTh65YvFmieZd+pNLk+uh2hXHw0Rr8+/nXQvryOGN5ZWCRoCzMewAqH8uct3nCkaOAre27OXCHEUsZOM6CT02XbOPBgnauRzJBxa9YBrKVIlbKxiW3xkfjcmQFyO42AHfcgVmtpWieDvp1i08YiOqDc5cekvrgyOpCLlYoT+FT+mOxY4yw8yujIVJDXD4dwm4uZ1gt11yu2dR7LuCZHOPdU6WJx4joAGnQHsu09nV25wUigXtqd9ZA27RxgBu36Y7D0AFicr8sQWKER5Z2x1JWxqcjOO2AqjJwoAAyT3JJ66dLTxjDRramnSuzpzl85N5Yh4fbLBFufekc95HPdz/AMDyAAruUpWl55SlKBSlKDjcW5ijt3dWjlYRxCWRkUERoS41EZ1H3GOFBO1b44hHhizBArYy5UA7Kcg57eID51GeauASztdsgfLWSJEBJpWSUG5bpyLnDL4kBDjSQ5Hma1b23ZLkNJbGXXNO6oOmSQbeBMgMwHcMnfz9KCam4QMELLrIyFyMkDzA7kV5S8jOoiRCE97DDw7Z8XptvvUL4Vy/cRywrL1X0/ZjqUw6B04VjbU7KZc61fwqQD1fi+NWDli4W0gRYijra2SyBOlqLRTLJKgzlWbTqxqypJx5mgm3EeMQwwtO7qUCM40kEuFUudG/iOAe1bwNV5xLgMv2eVRbSTGW3u0QMYNSySvrBbGhU6mzeEeErvvipNx7laO8P38s/S0gGBJCiN3yW0AM2c9i2Nu1Bg4vzxZwFlD9aRe6xlcKfR5GIjj/AMbCq34zELp2kiSMdXVtAJpRgkMfv8LBksNRUebMdeNqtDhHJ3D7bHRtYUI7NoBb/O2W/fWLnLgc1ykfQkSN0YnxgkEMpU4K7gjOfjjG2ciJTCnuHcv3Ant4mjYiMqFLhPFI2QuyOwIU5kbDHwoR32q5uIcswyW8Vsc9ON0bc7tjOrJG+Wy2T6sTXE5c5Wu47hHuHiaOEsUZNWZGZWTUVO0YAY7Zbfz2yZxUVzzRqVraNmd8IVc+zS0Y5V5U+AZSP3rn99Yo/Zhbecsx+RQf/wAmp1SrMvctD6IRnjPKcbgSIokliixCkuDGZVXTHJIMeJ17ZPr2yARTUlg07mIx6JcGSd9Kl+5Q6juAdQYYXIGnb0r9F1FeauU0lSSW2HSut2DIdPVOPckI8jgb/hO/mQa2rmGyk7KnJ+XIImjEwjjVjsjPpL+gdznfffV4QcL5k1k5h+zxK3hPUdCGQBHbQFPu9PI7Fjk4AB88YruT8hXK3ulGN1LGFmd5TpVkIZQmcHDMRIo740gnFaHDOBG7eS1gikScY6rSEYtkLHwYxnA8WEHffGAcjns+Lpt+CNcOaO4WPqGcyx4VBJpwgHiwJD3GTsGUtg4AOc1y7W1W7l6zyLtjCOcLpG2kkb9/h5+dWDe8h30a9Iw6xI6RdSMB10M4XU4BD4UEtnSNgckZzXQ4L7KJGnlju2zBEg6LoFAkdgyh8DcaMAlWzkkDJXvOJlXaiEOs7BkkNvbAFpHCIdT4jdsEDUuQCvv5HiCgnyr9F8Kt3jgijdgzpGqsyrpDEAAkL5AnyrBwTgkFrDHDEgCp2OBksRguT+kd8n/iujV61wra02KUpVlSlKUClKUClKUCudzDxQWttNcFdfTQsFzjW3ZVzg41NgZwe9dGo/zpwSW8hjgjcRr14nlb8WhDr+7yrAvqCY1DHfOexDFZc525tYri4PQMhdemdTkSRlg8Y0rliCrdhvjYVmuOc7BNGq4QdREdfeOUc6VckDwqTtk4APfFQ+blq9tZ7dYsXA+2zzRvIWGBJA+rrtHHpTMpbBAxlh8q5zck3gJsUEeluGwQyTP1AgPWld+kQpDsudlOnYg5HYhOoOc4B9oM/wB0IbprdcanMhVEkLBUXUPCxJGDgKSTUit51kRXRgyMAysDkEEZBB8wRVfX/I9yZHlQwuxvJ5lRpZowY5YY4sM8a6gwZM4GQRkZ3qccFsuhbww+H7uNE8AIXwgDwgkkD0BJ2oN2lKUClKUClKUCubx+/MEXUVNZ1Ku+rCBiFLsVVmCgbnA+eBkjpVq8QshKoUsyEMGVkOCpHYjIIPpggg57UEdXnAlolESsWjhd9EhcYld4wYmRCHA0M+Tp2x5k4+f9Yt48Q5HjEZ1PgsJUt1WRtGE1s4YY1bBtsjfpx8swqVKtIuAurDfzul2mHU2z/OO7eHGdRByNqf8ATUOHBaQq2rSuvaPU4lJj9D1AGGc6cADA2oOLJzNcQ9bqxoSJnGWl0xoFit3WPqlMAyFyVL4A8WTsAZmDXCflaIhh1JtT6+o2sZkDrGjhhjTgiNewBXHh013I0CgADAAwB8BQeqUpQKUpQKUpQavFb9IIZZ3zoijZ2x3woLHH5VGuG87jLC9jW1xbx3AbqF16cjaBqOhdLBsAjBHiG9SHjvDhc209uTpEsTx59NSlc/TNV1zHyxem1nlmWNpRa29tHHb9STUEmR2kIKK2+3hAOADvQTb/AKvsul1RMCvUMWySFtajUV0BdeQvi7e7v23rE3M3DY5dXVjEkwhyygnWr56JZlGNJ1EAk43xUbuuSrt2NweiZjdvN0hNOiaGgFuB1UUOGGAxwu+616l5CuNEqK0ADx2CKAZAAbaTqSbEMQCPd3Pxx3oJlxvj1taBWuJAgbONmJOBljhQTpUbluwG5IrG/MtoJlt+svUfTpA1EZYalUuBpDMu4UnJG4Brm82cEuZZobi26JeOKeIrOWC4lCDX4VbVpKDKkDUCRkVyZeS7k3OdUPQa5tbh2BZXVrdETppGF06WZFIOoaQSMHAoJBa85WEmvRcIdEbSsTqACKdLNqIAOk7HG42z3rocJ4tDcqXhfUFbS2VZSrYBwyuAynBB3HYg+dQF/Z3cNbJA0kQK2dzASC58csqSoR4RlcLg+fwNS7lLhEkCymVY0eWTWRHJLJsFRBqkl8Tt4e+BgYHlkh3qU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8" name="Picture 6" descr="http://appleparermuseum.com/Images/LovaasAppleBlossom5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599"/>
            <a:ext cx="4308231" cy="3200401"/>
          </a:xfrm>
          <a:prstGeom prst="rect">
            <a:avLst/>
          </a:prstGeom>
          <a:noFill/>
        </p:spPr>
      </p:pic>
      <p:pic>
        <p:nvPicPr>
          <p:cNvPr id="49160" name="Picture 8" descr="http://www.biologyreference.com/photos/gymnosperms-3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857624"/>
            <a:ext cx="4000500" cy="3000376"/>
          </a:xfrm>
          <a:prstGeom prst="rect">
            <a:avLst/>
          </a:prstGeom>
          <a:noFill/>
        </p:spPr>
      </p:pic>
      <p:pic>
        <p:nvPicPr>
          <p:cNvPr id="49162" name="Picture 10" descr="http://biology.clc.uc.edu/graphics/taxonomy/plants/spermatophyta/gymnosperms/other%20pines/JSC%209805&amp;06%20male%20&amp;%20female%20pine%20cones%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21974"/>
            <a:ext cx="4038600" cy="2583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www.sciencemag.org/content/294/5547/1700/F1.large.jpg"/>
          <p:cNvPicPr>
            <a:picLocks noChangeAspect="1" noChangeArrowheads="1"/>
          </p:cNvPicPr>
          <p:nvPr/>
        </p:nvPicPr>
        <p:blipFill>
          <a:blip r:embed="rId2" cstate="print"/>
          <a:srcRect l="85883"/>
          <a:stretch>
            <a:fillRect/>
          </a:stretch>
        </p:blipFill>
        <p:spPr bwMode="auto">
          <a:xfrm>
            <a:off x="762000" y="457200"/>
            <a:ext cx="152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</a:t>
            </a:r>
            <a:r>
              <a:rPr lang="en-US" dirty="0" smtClean="0"/>
              <a:t>06NOV2015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you observe in the kinds of plants before and after the KT boundary?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animals survived the KT extinction?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TURN IN YOUR OAJ!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“biotic and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abiotic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things” is not a good enough connection to science – give me more details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 of the KT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dn.zmescience.com/wp-content/uploads/2013/10/mammals-k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70559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traits over time</a:t>
            </a:r>
          </a:p>
          <a:p>
            <a:r>
              <a:rPr lang="en-US" dirty="0" smtClean="0"/>
              <a:t>Provides us a history or a way to explain the diversity of life on Earth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4343400" cy="3234100"/>
          </a:xfrm>
          <a:prstGeom prst="rect">
            <a:avLst/>
          </a:prstGeom>
          <a:noFill/>
        </p:spPr>
      </p:pic>
      <p:pic>
        <p:nvPicPr>
          <p:cNvPr id="5124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20992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3429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Cenozoic: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Age of Mammals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Mesozoic: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 of Dinosaurs (reptiles)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Paleozoic: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Age of Marine organisms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Precambrian</a:t>
            </a:r>
          </a:p>
        </p:txBody>
      </p:sp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688479" cy="484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ollingsmiddle.com/Sauer/GTS/cartoon_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41758"/>
            <a:ext cx="5334000" cy="55162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399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Humans exist in the Holocene!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Holocene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Like </a:t>
            </a:r>
            <a:r>
              <a:rPr lang="en-US" i="1" dirty="0" smtClean="0"/>
              <a:t>all</a:t>
            </a:r>
            <a:r>
              <a:rPr lang="en-US" dirty="0" smtClean="0"/>
              <a:t> other extinctions, this is caused by environmental changes.</a:t>
            </a:r>
          </a:p>
          <a:p>
            <a:endParaRPr lang="en-US" dirty="0" smtClean="0"/>
          </a:p>
          <a:p>
            <a:r>
              <a:rPr lang="en-US" dirty="0" smtClean="0"/>
              <a:t>This extinction is unique because h</a:t>
            </a:r>
            <a:r>
              <a:rPr lang="en-US" dirty="0" smtClean="0"/>
              <a:t>umans </a:t>
            </a:r>
            <a:r>
              <a:rPr lang="en-US" dirty="0" smtClean="0"/>
              <a:t>are causing this </a:t>
            </a:r>
            <a:r>
              <a:rPr lang="en-US" dirty="0" smtClean="0"/>
              <a:t>environmental change!</a:t>
            </a:r>
            <a:endParaRPr lang="en-US" dirty="0"/>
          </a:p>
        </p:txBody>
      </p:sp>
      <p:pic>
        <p:nvPicPr>
          <p:cNvPr id="5122" name="Picture 2" descr="http://media-3.web.britannica.com/eb-media/41/91641-004-842864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2959"/>
            <a:ext cx="3352800" cy="2225041"/>
          </a:xfrm>
          <a:prstGeom prst="rect">
            <a:avLst/>
          </a:prstGeom>
          <a:noFill/>
        </p:spPr>
      </p:pic>
      <p:pic>
        <p:nvPicPr>
          <p:cNvPr id="5124" name="Picture 4" descr="http://assets.worldwildlife.org/photos/1262/images/story_full_width/overfishing-overview-08022012-WEB_109842.jpg?1345541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3302000" cy="1981200"/>
          </a:xfrm>
          <a:prstGeom prst="rect">
            <a:avLst/>
          </a:prstGeom>
          <a:noFill/>
        </p:spPr>
      </p:pic>
      <p:pic>
        <p:nvPicPr>
          <p:cNvPr id="5126" name="Picture 6" descr="http://graphics8.nytimes.com/images/2010/02/09/world/09cnd-pollutespan/09cnd-pollutespan-articl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132" y="4876800"/>
            <a:ext cx="324786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SEhQUEBQVFRUWGBoXFRYXFRUYGBkVFxwYFxYUGBgYHCggGBolGxwXITEhJSkrLi4uGR8zODQsNygtLisBCgoKDg0OGxAQGiwcICYrNS40MjIsLywsLCstLDQtLDc2NywsLCwsLC0sLCwsNCwsLDc3LS00LystNCwsNCwsLP/AABEIAL0BCwMBIgACEQEDEQH/xAAcAAEAAgMBAQEAAAAAAAAAAAAABQYBAgQDBwj/xABDEAACAQMCBAQDAwoDBgcAAAABAgMAERIEIQUGEzEiQVFhFDJxByMzQlJUgYORlKGz1CRysRUWQ2KC4TSSk6KjwvH/xAAYAQEBAQEBAAAAAAAAAAAAAAAAAQMCBP/EACoRAQEAAgECBAQHAQAAAAAAAAABAhEhAzESMkFxI2Gh8BMiM0NRgbEE/9oADAMBAAIRAxEAPwD7jSlKBSlKBSlKBSvOeXFSbE2BNh3NvrXFwji66lS8YYKDYMwFm77qQSGX3G1F1dbSNKUohSlKBSsVmgqPO4IaM9UotjknUdOpbdRdEJ727EX7dqsPBgehFlnl01vn897b5e9VvnnV9N4ti2SsACAUBuLN8wxb/m3sL7VZeEn7mPcnwLuTkTt3Lef1oOylKUClKUClKUClKUClRvHOJnToHwaQZYkKCSAQSDYA33AH66cC4g08eUkZja5BXLIbejAbj/vRfDdbSVKUohSlYoM0qJ5i4k+nRWjQSMXChCwS97/lt4V9d/S1dHCNb1olksBlfZXWQCxK/Oux7eVF1dbd1KUohSlKBSlKCs8w8Vki1ESBsI2tc3hZmN7dNI2YOSdrtuAKsi1SObdVCNWqsYlltGVbZJdmJUdTrIcfmIBBF9tybVd1oOPjQvBKCFP3bbOhkU+E7Mi7uPVR3qB5GJtNkoXxLbGNo48bEAIrRofW979xvU7x1SdPKBe+DWxvlexItYHe/se3Y1D8nzPIZnldXc4A2kDFQoaylMFMZ3J3G9/ajSeSrPSlKM3NNxCJGCvIiseys6gm+wIBNeztsTVT5l08nxcMipIVXEB9niUsxDN01UtmBtkbWDbHvVqkHhNBB8u8bk1DuHQIo+QlZVZrbFsZFFl9PM9+1WAGqVyWbTyLclggyMjdSUb3AZyoNiDffvtV1FHfUkmXCrc2h+rEVOpVbWYwozj51PiUKfK59wCKsHDIwsUagswVQLsCGNh3YHcGqr9oIBMIxDHfI9OOUpGLZMEZG7mwvsBfe/arXw7Hppja2K2tj2tt8u37tqOHTWCazWr0HJHxeBpOkssZk38GS5eH5tr32rsvVM4ZBKvEWZldVkMniZ1lyxAwQEC8SWyON7XXfc1cWo7zxkvDbKvPUalUALmwJCj3Zjio+pJqmcI1n+NSHJyoaWVAWBFyZUNyEB7iWyk+THfGrDzPIi6dzILp4ciUzCgsBmVuNl73vta/lRMsfCk45lYsAd1Nm9jYNb9xB/XXpUDyefuWBQoQ5uGUKxuqMGbxtclSvc3HawtU9RygecpsNPfFW8Q+dQyL38T3U2Hle3mKxyXb4cEW8TOxxtgST3jsq+D02HnW3NsTNEmJlAEql2i3dUswLBcSW3I2AvvfyrPKcRWJrs7XdiGk+dhZQGYWGJ27EX/fRrv4evmnKwTWa1ejJxabjEEkhjWReopIMZOLi3fwNZrW3va1q76o3LcjDWtGGiKlpXIixO97EuVhG9yO73ve96vFBXOeNF1YVGDSWcGyyKlvCwLEsDcWJ2Avv7V2cqKRpYrkk2N7ggglmJG/odr+dr+dcHPyM2nVUV2vIAwQb42YkbIxF7W2A79xUhyu19NHsi9xiiMijFmFgrKpHb0G96Nb+nPdL0rArNGRSlKBSlKCi84RS/FIVeVUIULbIRiQE+fVRcu2xG/v2F5WqZzbpXOpSURsUjwDyCV2wBPiPQVgL2N8tzv7Vc1oODjzW08xJAAja5JsALG5v5bVC8jSKVkEYAUFdisSyBjkTmItrdrX371Mcxx5aacG28b9zj5HzuLfW4+tQXICLjM4N2YqGOeXy5YjeRyNjext32vRrJ8OrfSlKMlF5tRvi0YxAx2jylMIbHxm33hhcDf32B8u9XOUnE2722+tVHmt1+KQCGMyWjxlaLUOVJcgWwhZNt+5897bVb5vlNu9jb6+VBUuRYWBYrcxkXLEtbqEi4F5Xz2/K9verlVG5HZW1DsiJcp95IZerKxuuPizY4Xz9u3vV5o163nU7n2Uq8VhGNmuxkCPYWuo++jyU7bbirNwlrwxkqFui+FflG3Ye1V/nXRNKyCNEd0RnPjZXCgixUB0Ui/ck7ehqwcKZTFGUJKlFKk9yLbE+9GTsrVq2rVzQUbhoA4mcWYrk984Yo7OAbqjCPKQe9x9TerxbaqTwSEfGsY45LiRxK+UbIPxj5DId07/AJx/Nq7HtRr1e81/Ci8EkHx2CyRMRJK7LFH4SAHUyySYACYF4ksCdj55bWnmKHKBvxbqVcdGxkuhDDEHY7jtVc4VrepxDdXurSAM0QXwi4sHEIuNvN/ze+4qe5tiDaWQE2+XvlbZgbEKjEj2xNDq957OXknHov01KL1SArE5DFUUlrqCGYgv75X86sdVvkNLadh6SHxYkZeFDl4o0ZvQkre4PlarJRkgubheFVwkcPIqkRuEbzN7sQpG26tsa9eV4AkIQAjFm2PSy3N9+kSt9/8ASuPnrTmWBUCh2aRQq5lCTZj4SHTe1x83YmvTkrSiLT4Y4srNmpbIhtri/Ue9hbu1Gv7f9rBWrVtWr0ZKrwaEHUiXpujEuMujGitue7Kbt2B3FWuqby9oiuqzWKVci2bssOBH3m6soy72+t9+wq5UFf5x0xdI+4UOcyJREQpRxfMgixva3vXTyoiDTJ0ySpLm5fqElndmOdhlckntXLzqYhCpnAxDg38HhNiAQWdcT7g3r35QDDSxBjcgEfMH8ORMdyCd8MfM2o1u/wAOe6aFZrArNGRXLxPWiCJ5XBKxqWYAXNhube9dVeGt0iSo0cqhkYWZT2IPcGgr0nOsKgEpLucRYL+J4rR/NuTibHt23qY0vF43iWUsEViR4yq2YXBU72uCCNj5VznlnTHvECbEXu997kte/wA12bxd9zvUlpdMsaKkYxVRYD/970EFo9DDrQNRIDcsykLK4jcRSMELKDi3a+9WJRUTyt+B+1m/qyVL0Hjq9OsiMj7qwIO5Gx9x2rm4dwtIMihdi1smkd5GON7DJiTYXO3ua76UXfoUpSiITivLUU8nUctcWIFxiGFrSAW+e21/IVLyR3UqexFj9K9KUERwrl2HTvnH1MsOmC80slkuDiA7G3YVLVmlFtt7uDiXCItRj1Vyxvbdhse6nEi6na4O1dsaBQAAABsAOwA7CtqUQrVhW1KCI0nL0McxmTqByST99KVN8ifAWxtdjtba9Stq2pRbbe6H4fy7FDIZEMmRZ2N5ZCt3JLeC+Pn6VI6vSrKpRxdT3FyP5jevelC23u4+HcOSBWWO4UtlYsTY2AsL9hte3qT612UpRHLxDQpOuEq5Le/0I7EEbgj1FbaDRJCgSMWUeVyTc7kknck+propRdlYIrNKIjdHwLTxPnHEivckuFGZLbtdu5vUjWawaDk4hoRKF8ToVN1ZCAwNiD3BFrE+VY4Xw5IEKxjYsWYk3LOxuzMfMk1F6zm2JX6cCS6qQbFdOnUCn0eS4RD7FhXZpJpZlViOkCAShsXBuQyMew7DtuDejuzKTniJQVmsKKzRwUqHm48F1K6fpSkncyBR0wCLqbk3NyCNgbEG9qlxQZpSlBEcq/gftZv6slS9RHKv4H7Wb+rJUvQKUpQKUpQKUpQKUpQKUpQKUpQKUpQKUpQKUpQKUpQKUrFBrJIACSQB5k7D99VXiesXXSDS6di0PfVTRm6hRf8Aw6yL2kZrXA3Cg9rit+NQjVa6PSyDKBITNMh7MzNhCreo2kNu23btaxaPSJEoSNFRR2VVCgfQAUaTWGr6/wCMaPSJDGI4lVEUWVVAAAqEXiwVm6YQRubpLK6xxs22QSwLSet7W72JqQ5iciEgbZMiMfRXdVb+RI/XUJxVTkXUhH63TEhAIhjRQyqLgqmZtuR/xPPYUMZvulYuM2sZApTt1YnEkYP/ADmwKfU7e9TIqoQMC6kYvlL0WcKo60RjLkNiApKHbIehG1zU5y+xOnS5LWyUE73Csyqb+ewFEyx12VOQ58XR8JBiTGThPg2IbE5nT4AfSQLf1OxufFeILp4XlcEqguQouT6AD1Jqoz6GNeLKzIFbwtGQjgFiHMjZLFje/mzg3vV2m06upV1DKRYqRcEe4NHCqSc8xi33bkk9MgMPDP4rwm/YjEgnyNTkHGFMKy4SG5IKqhdgQSpuEvtcHf6VueBabzgi7W+RfO5P67k7+5rsg06ooVFCqBYAbAD6UEVyg+WmBsReSY2IsR96+xB7Gpqojlb8D9rN/VkqXoFKUoFKUoFKUoFKUoFKUoFKUoFKUoFKUoFKUoFKV5zPiCfTc/qoNma1Vz/fGH4t9KFlZ1BsyLkrMtuogt+UuS39MhUVxDmDWTQj4XTYjUHDTz9dLAEn7xl2ZboCwtfy86hNdoRoo9NLZnMLykqpZco7dOeeRl8RZpDG3n2XbYmj0YdHj83f3+/ZZuUuIrNqNZIxs7TGONWGLGKBVU2B7gSGS9uxvVuBqhctaQtp4VJZcy18vxIdUQ0xdG81IyuD6+5FXThs5kiRz3ZVJHuQCf50cdWTxcPTV6ZZFKOLqwsf11XptLKh8fVLEWaaFUYOBsBLC9xlbzAP1HYWesWo4mVitaXSyvsokBtj1ZQiYofmEUSbA28yB2HftVg0+mVFVEACqAAPQCvW1Zolu1JTRmTiIml0kyGNiFnUwmN1XNUZrtmoC77AbtbcCrqKp/8AsaSPiHViSTpu+b/eyFLlWzbHrBV8VvD02ve+3lcFojNKUoIjlX8D9rN/VkqXqI5V/A/azf1ZKl6BSlKBSsXrANBtStHewvttXNoOJRzqWhkWRQxUlSCMl2IuKGvV2Uqv6zmNhK8Wm08mpaMDqFGiVUY9kLSsoLW3IF7C1+9dvAeLjUxlsTG6MY5I2tkki91Ntj5EEbEGjq4WTdSdK0eQAEkgAC5PsO5qN4LzFp9WCdNKslu4Fwwv2JU7ge9qJJbNpWlYvS9EZpWKXoM0pSgUpWCaBUDzlqfuBAhtJqWECEdxn+Iw/wAsebfqFSWn4pFIZVSRWaE4ygH5Gtezem1QXDJBrdZ8QoJh06lIJPyZJZDaVlB7hQqqG88mtR3hNXd9PuJebhgECRw2UxBOkT2BjtYH2IFj7E1BFlBIJRXyLiKWQwtG7fidOQfOhNzttufWwt9q85IFb5gCPQi9EmWlW0zZNbTsjOLhVjJaKIvcvNJJ+XJ3Fr337WJIs+jhCIqDsoCj6AAV6JGB2Fq3oluylKUQpSlBS9VqpU4qqKZQkqKxAClGCBgST0ziBftmCT+q9u1MpVCwUsQLhV7n2F/OqPqg/wDtdVHiXwMzGJiV8L4qJEgKoB28ci3v59qvooKFqOddQsbt0FMiiS0PjDOUMykg97Lgt9t8vKrJwvi0ksHUEXUObooQqodFYqsq9RgLEAHv5+dTGFZAoIblFidMCQVJkmuCQSPvX2uDapqojlX8D9rN/VkqXoFKUoOfWapYkeSQhURSzE+SqLk/uqg6jiEkcY1baqYMzpP8KBdF0rSLcMoUlT0bncjxVLc/a0lU0qLkZQzyeQ6MVmZSfIO2Mf0Y+lcvHtJfSauJSRjHi2IAaXUOt8mP5gJXYW7EdgBR6OljJJv1v0dnMXEYppdJpGBPWlyZJEZbpErSHZxZhcKPPuK6NVyhE8odHeGM26sMJwSXC2BbGxBFhuO4AHlVZ5VhaVPiNSjAOsUYikJYjTyHBZFYm6MZQWtfsBte1Xngk7FGVzdonaMnzOJ8LH3KlSfrQz30+Mb2czQJpUWHSIis5JUG9gO8krkbtbbcm5LAX3qma/UiDVmYtqWjnivcP0TJKjoidNFtlcPYBxuLG5G9W/jMDNMQNurA8UZv2kuHx9slBP8A0VA8X4THrZElKFxEVKKHSMo6AgxTK5BVMirXW59rWuOlZPN6vKTU6jUkaedZYtN1FSWSXpdV27jTkRsQFe4uxUbeHfK4tmv5egmABQIVFkeP7uRP8rruPp2qFPjW6nqdR9NEjD8t4X6kso9gAd/PD6XuBo56mV41wr8fKEH5TaiQ+r6mY/yyAH6hXh/s7V6UkaMrPExv09RIwMX+SQAlk/5Tv71aKUcfiZevKtztxILmBpXI36I6q5DzHVY2U/8ATau3g3HUnZoyrRTIAZIXFmW/mD8rre4yUkVL1WONLjxLh7/nDURfXKMSAH/0zRZrLixZ6UrBozL1ycT4hHp42llbFVFyf9AANyT2AFR3M+tlToR6cgSTSiPIjLBAru728zZbD3YVpFywhkSTUSy6hozeMSFcFb84IigFvc3t5UdzGd8qheB8mrKqz6nqo8t3ngyASS7u8azAfNir2te3rV2ghCAKoAUCwAAAAHkAO1bis0M87leSlKUcFKUoFKUoFKUoKDr9QrcXgCqQ+92aKUEqiPfE/DY2uR4+rbuPar6tRkXAIVmadVIlc3Zs38RAsLi9iAPLyqTFBmlKUERyr+B+1m/qyVL1Ecq/gftZv6slS9ArSRwoJOwAJJ9AO5rY1XecZyyR6VAS2rfpEj8mHvO9x2slwD6stFxm7pzcv6X4tdTqJCcNUDHD5EaUAqh9i12b9Y9K01IIYpIUDsFEiuxjWUp8k0Mq3CsCAbd9h27m1QwBFVUACqAAB5ACwFfO/tQ5zl0p6GlwDkAyOQHKAnay9r2vuaO/HztNRnF7GzEkMIllM0sjL8mbtYRxg727e/kbDwnSGOPxEF2JdyO2bm7W9r7D2Ar5n9m/PU0kqafVYsHOKPiFa4Xs2wDAkHyB3r6wKOcstvDXaNJUKSC4P6iCNwQRuCD5iuGXhbkjxxvbsZYVZ/8AzAgfyrbjvMOn0aF9TIEH0JO/bYb1Tdb9tXC0BxaaQjsEiIufS7kCiS2LxpOGhHMjMXcjHI+S98VUbKP9fO9d9ULgX2raPVyxRQxanKS1rpGQtyFu+MhIFyN7bVfBRNsmqLz9zbJw8oWxEchIQgZEsN7MO4Hv2371eq+efbTwnr6WAgXZNTGoA3v1T0rfvZaC6cFlleFGnCh2APhNxYi/0/dUfzJF97on/M1A/wDkjki/+xqT1mpEMRYgkKAAqjxEkhVUA+ZJA3ql83a1xCzSM7GKWJnEOKxx3lQBC5OTyAHuO2xIW4uadPG3JZ+PcwwaNQ+oYgE7BVLNsCzHFd7AAkmuHjvNaQxjFX6shVIA8bqjSPst3IxsO53GwNUPhE/Vll1kplKLEQwYgTNAzYloiTYpkLE3vYbHxEHp5Q0kmTyPmOgsqwRyEujwxSYz2uTZsTGint4QdwTU29F/58MfNzr6/JftBwZxKs+omaWRUKKMVRFyILMFUfMbAXJO21TdRXCLJ1IrnGMgpc3tG6hgCT6HIfQCombmaV8ZtPEvwokVGkkLK8oZgmUCAfKCTZmtlbYWOVV5crurXWag+I8abqnTaRRJOFykLNjHEp+UykXN23xUC5sewF6lNEHCL1SpkxGZQELl5lQdwL+tHLopXDrNXIt+nC0n0eNR/wC5r/yr57zxz1xPSJlHw7BLgdWRxKL37YREHt6kUH0+l6+Ocsc2ca180cMscekjlDMJzp5VYxoFLGLNyrEhlsbW3v5V9c0GmMaBS7yW/LkILH6kAD+VB0Vgms18T+2TnDWw6iXS6ZikSwpJIVXx4uxRmz7qLlBtag+1hqzXzX7CIZhoGaV8onkYwA3uAvhk7+RcHb6+tfSqBXhrGIRioYkAkBMcibdly8N/S+1e9YoKLP8A7UKHpFuoysUzEYVPxDg5G7MB0wrWsSDerDww6roXYKZM3xEpselkemHwB8eON7VMXFZFBDco3+GGVr9Sa9r2v1Xva/lU1UPyt+B+1m/qyV68a41HplDSElm2jjQZSSN5JGndj/p50WS26iSJqtcBB1Gpn1RIMYvBp/8AIhtM/wD1SKBf0QVy63mGWdDBBp9TFPLeMmSIhYVYbzs4ujAA3ABJJ223tY+E6BNPDHDH8kahF+gFu9HevBjz3rtqt83xaFIzPrggx8Ie3jJJsEXzff8AJ3qyV89+2XQZ6aKUA3ikHYXNmtc27WGINz2t6UZuvkKbhk5Z9EoaWOwJkTGVVPbEECykea1dxXxv7HOG/wCMkkx2jiCqwBAJbHIA9mI2vb29r/Y6DWRRbxAW9/8AvVJn5z4N12jeXTmQgKzlAV8J2Qva2xJ9qus8YZWU9mBB+h2NfmHiH2ezRzvCtyqtsem5Nrntbvt29aD9F8F4fpFjQ6VIcASUaPFhckklXF77k73qXr5/9j/Luo0enkE7ko75RIVKlRuCxU/KWO9q+gUA1RucOeNHp544JleV0dXIQpjG/ZMyzDfxXtv5XttVk4lx+GENcs7L3jiVpZCfzQiAm/1tXwDmPTazWazUyafh87AyZMsikMuykKwXa+ykgE229aD7Zw7maDWQJqIiQkci9VWsGS+3isSNiwN722qM4vwwamM6d1NkaTqRgqGYu6umojyID7ZjvsWPmLVRPs61Gv02okjfh7WlQK8buItgSQyh1s2xYWvbfvX1iTg72Cq0bxD5Ypo+pjbYBXuDYehB+tGmGXhU6KBNOyI4X7lZQWkYmH4R/k0jSC4We9iF37HvcWmYI1WOMOyXMao4SRppnQDeJFx8Ck92/eR3E/p+Em69ZlZVN0jROnGpHYlbksR7m3Y2uAakliA7AD6UdZ9XaA13BpNRHi9k6syvMAx/BS1oRbvkFUHy8TW8qmOI6BZYzGbqLqQVtdWQhkYXBFwQDuPKofWcW1cjSR6CCNsDiZp5SkefmqqiM72OxNlHvtVE40vNGeETwGwDZQKmNmuMbzoLkW3sPMUY19Q4TwxNOhVMjkxd2Y5O7tuzMfM/yAsBau+vlnB5uZFRi66WUjw4S2R7gm7AxgKR739Nq+jcIWYQx/ElWlxHUKiy59yFHoO36qDsIquc5R6bBW1UywqokUFmt+ImBKjzIB8vU+tWSvjP23cI1DarT6hI3lgWLAhVzwfJmJYW2Bum/bwUH1Pg2rgnijeF45VUABkIIBtbbzXY9vQ1J18W+y/ifwZ1BfT6q0zKwKw2gXY2u5N8z2+WwsN6+xaPUdRFYbZC9vS9B71ReMz8Gk1E/wARPB1ni+HmvOV+6JBw+bEEHzG4q8Pext3r80aD7LdbrHnkjMaiPUSRkz9RGYqQxZQqNcXJF/Og/QfLMWmTTRpoWRoEGKFHEg2O4yBNzc71K3r4P9nnIuuRml0+o+HljdTJDLG+MoIDoWs3bcjtsVPpX3VL2F7Xtvb186D0rVhetqUFH1R4ljCE6mXSjMp+73OB6oF/+Lna3YVYNGNSdOl3VJTuTJHn4bmwZVdfFjiCb9796mKgOY31CvG2mDP2DRhRZsnQMxkJ8BVMmsRZrW7kUHHwDSaxYrdaFPvJTZtJJfeRzf8A8QNj3G3Yjv3rGg5a1McrTNqYZZmuOq+lfJU79NANQAi/Qb+d649NLxETRr42jBUdQxhBIMl6jOjXaO0edt7EjbyFXdaLLYgdYmtQArNA13RbDSSbBmClv/EdgDf9VdHw2t/SNP8Awkn9zUsRSiIn4fW/pGn/AIST+5rzn0GrdSrzaVlIIIOjcggixBB1PYgkVN0oK/ouEaiFcYZNJGv5qaN1Fz32GprM/wAarRgTadg7FSfhJPCArNkf8R6qB5fNU5KSAbC59PX2qgy8X4mGa0D3EngTpqVYFoR0y4JAVUaVs7i5X/poLT8Prf0jT/wkn9zT4XWfpGn/AIST+5rXljUTOjGfK+QxLR9MkFELDGw2DllBtvbz71NUER8Nrf0jT/wkn9zT4fW/pGn/AIST+5qXpQViLSayOXBJYLS5yM3wsuIcFfL4jYtkT38q7U0WrF7T6YX3P+Ek3Pqf8TUxjW1BCtodWSGM+mJFwD8JJcA9wD8Ttfat/htb+kaf+Ek/ual6UEP8Prf0jT/wkn9zXgo1pkZOvpwAqnL4SSxLFgQP8T5Yjz/KHbzkeMzFIXZc7gC3Tj6j9wLKnmf9O/lVSl4jxBSgszXChyITZVPTymW67uLuMPPG9rUEpPy3JIxd20bMe7HRPc22G/xN+1q69Pw7VoLJPpwPT4aY29hlqjYV18vzSvp421C4ykeIWt5mxI8iRY2qRoIj4bW/pGn/AIST+5p8Nrf0jT/wkn9zUvSgr2lOud5VM0ChHwUnSS+MYI+YvqBtdiu1/lPvbq+G1v6Rp/4ST+5qVxragh/htb+kaf8AhJP7ms/Da39I0/8ACSf3NS9KCI+G1v6Rp/4ST+5rx4VJq5I7yNGrBpkt0HFyshSKSzS3ClVyt55ixAFzL6rLBsPmxOP+a2386jOWBN02+IDg5jASFS+OEeWWJI/E6hHsRQdbRzb2eMfNa8THvbD/AIgvbxX7XuPltv5Sxaq5wmhC+QOndiB7nri/7hUnSgUpSgUpSgxas0pQKUpQKUpQKUpQKUpQV5+cNMFyzP4ssGNvF1IA7SC3kMUJudtx61v/AL0wbXyFyBviAMmKXJyta4Pby3o/J+kLM5iGTEljk2+QcN59yJG/l6CvWTljTMLNHcehLHsS3r6k0Gw5l0vhHXju5soy3J8AAt3/AOJH/wCdfUV7SccgWNZGlQIxIVr7NYFjj+dZQTt5AmuWPlXTKQwQ5A3DF3LXBiYXJO9ujDb2QCstyvpimBj8ObybMwIaRWRyCDcZKzKfUE0Gv+9EGMshLCKJxG8pFowSAcsifkF1u3bcV7R8xacnEyqGC5FCfGB4Sbr3uAykjuMhcb1s3L8Bgk05QdKW+aXaxuApF73AsANq8Z+VdK7OzRDKQguQWBLDEhtjsfAv7hQbrzJpiVAmjJa2IBvlfta3et9TxyKObouSrdJpSxBwCIfEC/bK29vQE14f7q6bomHp/dNjdbtvjsN737V6cQ5bgmJZ0GZuM98rFDHa9/lsfl7effeg3Tj+nLBRNHkxsFLWN8sLEHcHK679yLVKVXtDyfAmLPlLIGyMjs12IcypkAbMFckre9qsN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2.bp.blogspot.com/-KqRUSb98vlQ/UIaVV-gyDfI/AAAAAAAAAMA/I1sQPMfM_V8/s1600/biodiversityTimelineFamil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543800" cy="57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r>
              <a:rPr lang="en-US" dirty="0" smtClean="0"/>
              <a:t>Humans are causing this extinction by </a:t>
            </a:r>
            <a:endParaRPr lang="en-US" dirty="0" smtClean="0"/>
          </a:p>
          <a:p>
            <a:pPr lvl="1"/>
            <a:r>
              <a:rPr lang="en-US" dirty="0" smtClean="0"/>
              <a:t>Overfishing </a:t>
            </a:r>
            <a:r>
              <a:rPr lang="en-US" dirty="0" smtClean="0"/>
              <a:t>the </a:t>
            </a:r>
            <a:r>
              <a:rPr lang="en-US" dirty="0" smtClean="0"/>
              <a:t>oceans and (overhunting on land), </a:t>
            </a:r>
          </a:p>
          <a:p>
            <a:pPr lvl="1"/>
            <a:r>
              <a:rPr lang="en-US" dirty="0" smtClean="0"/>
              <a:t>polluting water (and land) </a:t>
            </a:r>
            <a:r>
              <a:rPr lang="en-US" dirty="0" smtClean="0"/>
              <a:t>all over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Overharvesting forests (decreases diversity and the ability for CO2 to be taken out of the atmosphere)</a:t>
            </a:r>
            <a:endParaRPr lang="en-US" dirty="0" smtClean="0"/>
          </a:p>
          <a:p>
            <a:pPr lvl="1"/>
            <a:r>
              <a:rPr lang="en-US" dirty="0" smtClean="0"/>
              <a:t>burning fossil fuels (thus causing global warming and sea level rise)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media-3.web.britannica.com/eb-media/41/91641-004-842864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2959"/>
            <a:ext cx="3352800" cy="2225041"/>
          </a:xfrm>
          <a:prstGeom prst="rect">
            <a:avLst/>
          </a:prstGeom>
          <a:noFill/>
        </p:spPr>
      </p:pic>
      <p:pic>
        <p:nvPicPr>
          <p:cNvPr id="5" name="Picture 4" descr="http://assets.worldwildlife.org/photos/1262/images/story_full_width/overfishing-overview-08022012-WEB_109842.jpg?1345541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3302000" cy="1981200"/>
          </a:xfrm>
          <a:prstGeom prst="rect">
            <a:avLst/>
          </a:prstGeom>
          <a:noFill/>
        </p:spPr>
      </p:pic>
      <p:pic>
        <p:nvPicPr>
          <p:cNvPr id="6" name="Picture 6" descr="http://graphics8.nytimes.com/images/2010/02/09/world/09cnd-pollutespan/09cnd-pollutespan-article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132" y="4876800"/>
            <a:ext cx="3247868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Overfishing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bi-catch?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 decrease in ocean predators tell us about the health of the ocean ecosystems?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happen as the ocean ecosystems collapse?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personal choices are connected to ocean overfishing?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the 6</a:t>
            </a:r>
            <a:r>
              <a:rPr lang="en-US" baseline="30000" dirty="0" smtClean="0"/>
              <a:t>th</a:t>
            </a:r>
            <a:r>
              <a:rPr lang="en-US" dirty="0" smtClean="0"/>
              <a:t> grade class do to help the issue of overfishing?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ocean acidification?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organisms will be affected most by ocean acidification? What will happen to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source of Carbon Dioxide in the atmosphere that causes ocean acidification?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happen to the ocean food chain as ocean acidification?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humans need to stop doing to prevent ocean acidification?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reevoo.com/slike_predavanja/147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858125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 descr="http://testweb.epa.ie/media/atmosphericcarbondiox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067300" cy="3328366"/>
          </a:xfrm>
          <a:prstGeom prst="rect">
            <a:avLst/>
          </a:prstGeom>
          <a:noFill/>
        </p:spPr>
      </p:pic>
      <p:pic>
        <p:nvPicPr>
          <p:cNvPr id="62468" name="Picture 4" descr="http://globalclimate.ucr.edu/images/evidence_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43300"/>
            <a:ext cx="66675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Chasing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event was filmed by the film makers?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this event tell us about global temperatures?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happen to sea levels as these huge ice sheets melt into the ocean?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the impacts be to ocean life (coral and non-moving ocean life) be?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After looking at some of the evidence for the 6</a:t>
            </a:r>
            <a:r>
              <a:rPr lang="en-US" baseline="30000" dirty="0" smtClean="0"/>
              <a:t>th</a:t>
            </a:r>
            <a:r>
              <a:rPr lang="en-US" dirty="0" smtClean="0"/>
              <a:t> extinction…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you accept or reject the evidence for the 6</a:t>
            </a:r>
            <a:r>
              <a:rPr lang="en-US" baseline="30000" dirty="0" smtClean="0"/>
              <a:t>th</a:t>
            </a:r>
            <a:r>
              <a:rPr lang="en-US" dirty="0" smtClean="0"/>
              <a:t> extinction?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threats to the oceans?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threats to land?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can the human species do to prevent the 6</a:t>
            </a:r>
            <a:r>
              <a:rPr lang="en-US" baseline="30000" dirty="0" smtClean="0"/>
              <a:t>th</a:t>
            </a:r>
            <a:r>
              <a:rPr lang="en-US" dirty="0" smtClean="0"/>
              <a:t> extinction from continuing?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http://humanorigins.si.edu/evidence/human-evolution-timeline-interactive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6 milestones of human 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 5 </a:t>
            </a:r>
            <a:r>
              <a:rPr lang="en-US" dirty="0" err="1" smtClean="0"/>
              <a:t>homonid</a:t>
            </a:r>
            <a:r>
              <a:rPr lang="en-US" dirty="0" smtClean="0"/>
              <a:t> species.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did they live?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did they live?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made them unique in the evolution of humans?</a:t>
            </a:r>
          </a:p>
          <a:p>
            <a:pPr marL="514350" indent="-514350"/>
            <a:r>
              <a:rPr lang="en-US" dirty="0" smtClean="0"/>
              <a:t>Go to: </a:t>
            </a:r>
            <a:r>
              <a:rPr lang="en-US" dirty="0" smtClean="0">
                <a:hlinkClick r:id="rId3"/>
              </a:rPr>
              <a:t>http://humanorigins.si.edu/evidence/human-family-tree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4 hominid groups in the human family tree.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table group: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 as a group and answer the following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was your extinction?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life was common before the extinction?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went extinct? What percentage of all species went extinct?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caused the extinction?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else was interesting about your extinction?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xQSEhQUEBQVFRUWGBoXFRYXFRUYGBkVFxwYFxYUGBgYHCggGBolGxwXITEhJSkrLi4uGR8zODQsNygtLisBCgoKDg0OGxAQGiwcICYrNS40MjIsLywsLCstLDQtLDc2NywsLCwsLC0sLCwsNCwsLDc3LS00LystNCwsNCwsLP/AABEIAL0BCwMBIgACEQEDEQH/xAAcAAEAAgMBAQEAAAAAAAAAAAAABQYBAgQDBwj/xABDEAACAQMCBAQDAwoDBgcAAAABAgMAERIEIQUGEzEiQVFhFDJxByMzQlJUgYORlKGz1CRysRUWQ2KC4TSSk6KjwvH/xAAYAQEBAQEBAAAAAAAAAAAAAAAAAQMCBP/EACoRAQEAAgECBAQHAQAAAAAAAAABAhEhAzESMkFxI2Gh8BMiM0NRgbEE/9oADAMBAAIRAxEAPwD7jSlKBSlKBSlKBSvOeXFSbE2BNh3NvrXFwji66lS8YYKDYMwFm77qQSGX3G1F1dbSNKUohSlKBSsVmgqPO4IaM9UotjknUdOpbdRdEJ727EX7dqsPBgehFlnl01vn897b5e9VvnnV9N4ti2SsACAUBuLN8wxb/m3sL7VZeEn7mPcnwLuTkTt3Lef1oOylKUClKUClKUClKUClRvHOJnToHwaQZYkKCSAQSDYA33AH66cC4g08eUkZja5BXLIbejAbj/vRfDdbSVKUohSlYoM0qJ5i4k+nRWjQSMXChCwS97/lt4V9d/S1dHCNb1olksBlfZXWQCxK/Oux7eVF1dbd1KUohSlKBSlKCs8w8Vki1ESBsI2tc3hZmN7dNI2YOSdrtuAKsi1SObdVCNWqsYlltGVbZJdmJUdTrIcfmIBBF9tybVd1oOPjQvBKCFP3bbOhkU+E7Mi7uPVR3qB5GJtNkoXxLbGNo48bEAIrRofW979xvU7x1SdPKBe+DWxvlexItYHe/se3Y1D8nzPIZnldXc4A2kDFQoaylMFMZ3J3G9/ajSeSrPSlKM3NNxCJGCvIiseys6gm+wIBNeztsTVT5l08nxcMipIVXEB9niUsxDN01UtmBtkbWDbHvVqkHhNBB8u8bk1DuHQIo+QlZVZrbFsZFFl9PM9+1WAGqVyWbTyLclggyMjdSUb3AZyoNiDffvtV1FHfUkmXCrc2h+rEVOpVbWYwozj51PiUKfK59wCKsHDIwsUagswVQLsCGNh3YHcGqr9oIBMIxDHfI9OOUpGLZMEZG7mwvsBfe/arXw7Hppja2K2tj2tt8u37tqOHTWCazWr0HJHxeBpOkssZk38GS5eH5tr32rsvVM4ZBKvEWZldVkMniZ1lyxAwQEC8SWyON7XXfc1cWo7zxkvDbKvPUalUALmwJCj3Zjio+pJqmcI1n+NSHJyoaWVAWBFyZUNyEB7iWyk+THfGrDzPIi6dzILp4ciUzCgsBmVuNl73vta/lRMsfCk45lYsAd1Nm9jYNb9xB/XXpUDyefuWBQoQ5uGUKxuqMGbxtclSvc3HawtU9RygecpsNPfFW8Q+dQyL38T3U2Hle3mKxyXb4cEW8TOxxtgST3jsq+D02HnW3NsTNEmJlAEql2i3dUswLBcSW3I2AvvfyrPKcRWJrs7XdiGk+dhZQGYWGJ27EX/fRrv4evmnKwTWa1ejJxabjEEkhjWReopIMZOLi3fwNZrW3va1q76o3LcjDWtGGiKlpXIixO97EuVhG9yO73ve96vFBXOeNF1YVGDSWcGyyKlvCwLEsDcWJ2Avv7V2cqKRpYrkk2N7ggglmJG/odr+dr+dcHPyM2nVUV2vIAwQb42YkbIxF7W2A79xUhyu19NHsi9xiiMijFmFgrKpHb0G96Nb+nPdL0rArNGRSlKBSlKCi84RS/FIVeVUIULbIRiQE+fVRcu2xG/v2F5WqZzbpXOpSURsUjwDyCV2wBPiPQVgL2N8tzv7Vc1oODjzW08xJAAja5JsALG5v5bVC8jSKVkEYAUFdisSyBjkTmItrdrX371Mcxx5aacG28b9zj5HzuLfW4+tQXICLjM4N2YqGOeXy5YjeRyNjext32vRrJ8OrfSlKMlF5tRvi0YxAx2jylMIbHxm33hhcDf32B8u9XOUnE2722+tVHmt1+KQCGMyWjxlaLUOVJcgWwhZNt+5897bVb5vlNu9jb6+VBUuRYWBYrcxkXLEtbqEi4F5Xz2/K9verlVG5HZW1DsiJcp95IZerKxuuPizY4Xz9u3vV5o163nU7n2Uq8VhGNmuxkCPYWuo++jyU7bbirNwlrwxkqFui+FflG3Ye1V/nXRNKyCNEd0RnPjZXCgixUB0Ui/ck7ehqwcKZTFGUJKlFKk9yLbE+9GTsrVq2rVzQUbhoA4mcWYrk984Yo7OAbqjCPKQe9x9TerxbaqTwSEfGsY45LiRxK+UbIPxj5DId07/AJx/Nq7HtRr1e81/Ci8EkHx2CyRMRJK7LFH4SAHUyySYACYF4ksCdj55bWnmKHKBvxbqVcdGxkuhDDEHY7jtVc4VrepxDdXurSAM0QXwi4sHEIuNvN/ze+4qe5tiDaWQE2+XvlbZgbEKjEj2xNDq957OXknHov01KL1SArE5DFUUlrqCGYgv75X86sdVvkNLadh6SHxYkZeFDl4o0ZvQkre4PlarJRkgubheFVwkcPIqkRuEbzN7sQpG26tsa9eV4AkIQAjFm2PSy3N9+kSt9/8ASuPnrTmWBUCh2aRQq5lCTZj4SHTe1x83YmvTkrSiLT4Y4srNmpbIhtri/Ue9hbu1Gv7f9rBWrVtWr0ZKrwaEHUiXpujEuMujGitue7Kbt2B3FWuqby9oiuqzWKVci2bssOBH3m6soy72+t9+wq5UFf5x0xdI+4UOcyJREQpRxfMgixva3vXTyoiDTJ0ySpLm5fqElndmOdhlckntXLzqYhCpnAxDg38HhNiAQWdcT7g3r35QDDSxBjcgEfMH8ORMdyCd8MfM2o1u/wAOe6aFZrArNGRXLxPWiCJ5XBKxqWYAXNhube9dVeGt0iSo0cqhkYWZT2IPcGgr0nOsKgEpLucRYL+J4rR/NuTibHt23qY0vF43iWUsEViR4yq2YXBU72uCCNj5VznlnTHvECbEXu997kte/wA12bxd9zvUlpdMsaKkYxVRYD/970EFo9DDrQNRIDcsykLK4jcRSMELKDi3a+9WJRUTyt+B+1m/qyVL0Hjq9OsiMj7qwIO5Gx9x2rm4dwtIMihdi1smkd5GON7DJiTYXO3ua76UXfoUpSiITivLUU8nUctcWIFxiGFrSAW+e21/IVLyR3UqexFj9K9KUERwrl2HTvnH1MsOmC80slkuDiA7G3YVLVmlFtt7uDiXCItRj1Vyxvbdhse6nEi6na4O1dsaBQAAABsAOwA7CtqUQrVhW1KCI0nL0McxmTqByST99KVN8ifAWxtdjtba9Stq2pRbbe6H4fy7FDIZEMmRZ2N5ZCt3JLeC+Pn6VI6vSrKpRxdT3FyP5jevelC23u4+HcOSBWWO4UtlYsTY2AsL9hte3qT612UpRHLxDQpOuEq5Le/0I7EEbgj1FbaDRJCgSMWUeVyTc7kknck+propRdlYIrNKIjdHwLTxPnHEivckuFGZLbtdu5vUjWawaDk4hoRKF8ToVN1ZCAwNiD3BFrE+VY4Xw5IEKxjYsWYk3LOxuzMfMk1F6zm2JX6cCS6qQbFdOnUCn0eS4RD7FhXZpJpZlViOkCAShsXBuQyMew7DtuDejuzKTniJQVmsKKzRwUqHm48F1K6fpSkncyBR0wCLqbk3NyCNgbEG9qlxQZpSlBEcq/gftZv6slS9RHKv4H7Wb+rJUvQKUpQKUpQKUpQKUpQKUpQKUpQKUpQKUpQKUpQKUpQKUrFBrJIACSQB5k7D99VXiesXXSDS6di0PfVTRm6hRf8Aw6yL2kZrXA3Cg9rit+NQjVa6PSyDKBITNMh7MzNhCreo2kNu23btaxaPSJEoSNFRR2VVCgfQAUaTWGr6/wCMaPSJDGI4lVEUWVVAAAqEXiwVm6YQRubpLK6xxs22QSwLSet7W72JqQ5iciEgbZMiMfRXdVb+RI/XUJxVTkXUhH63TEhAIhjRQyqLgqmZtuR/xPPYUMZvulYuM2sZApTt1YnEkYP/ADmwKfU7e9TIqoQMC6kYvlL0WcKo60RjLkNiApKHbIehG1zU5y+xOnS5LWyUE73Csyqb+ewFEyx12VOQ58XR8JBiTGThPg2IbE5nT4AfSQLf1OxufFeILp4XlcEqguQouT6AD1Jqoz6GNeLKzIFbwtGQjgFiHMjZLFje/mzg3vV2m06upV1DKRYqRcEe4NHCqSc8xi33bkk9MgMPDP4rwm/YjEgnyNTkHGFMKy4SG5IKqhdgQSpuEvtcHf6VueBabzgi7W+RfO5P67k7+5rsg06ooVFCqBYAbAD6UEVyg+WmBsReSY2IsR96+xB7Gpqojlb8D9rN/VkqXoFKUoFKUoFKUoFKUoFKUoFKUoFKUoFKUoFKUoFKV5zPiCfTc/qoNma1Vz/fGH4t9KFlZ1BsyLkrMtuogt+UuS39MhUVxDmDWTQj4XTYjUHDTz9dLAEn7xl2ZboCwtfy86hNdoRoo9NLZnMLykqpZco7dOeeRl8RZpDG3n2XbYmj0YdHj83f3+/ZZuUuIrNqNZIxs7TGONWGLGKBVU2B7gSGS9uxvVuBqhctaQtp4VJZcy18vxIdUQ0xdG81IyuD6+5FXThs5kiRz3ZVJHuQCf50cdWTxcPTV6ZZFKOLqwsf11XptLKh8fVLEWaaFUYOBsBLC9xlbzAP1HYWesWo4mVitaXSyvsokBtj1ZQiYofmEUSbA28yB2HftVg0+mVFVEACqAAPQCvW1Zolu1JTRmTiIml0kyGNiFnUwmN1XNUZrtmoC77AbtbcCrqKp/8AsaSPiHViSTpu+b/eyFLlWzbHrBV8VvD02ve+3lcFojNKUoIjlX8D9rN/VkqXqI5V/A/azf1ZKl6BSlKBSsXrANBtStHewvttXNoOJRzqWhkWRQxUlSCMl2IuKGvV2Uqv6zmNhK8Wm08mpaMDqFGiVUY9kLSsoLW3IF7C1+9dvAeLjUxlsTG6MY5I2tkki91Ntj5EEbEGjq4WTdSdK0eQAEkgAC5PsO5qN4LzFp9WCdNKslu4Fwwv2JU7ge9qJJbNpWlYvS9EZpWKXoM0pSgUpWCaBUDzlqfuBAhtJqWECEdxn+Iw/wAsebfqFSWn4pFIZVSRWaE4ygH5Gtezem1QXDJBrdZ8QoJh06lIJPyZJZDaVlB7hQqqG88mtR3hNXd9PuJebhgECRw2UxBOkT2BjtYH2IFj7E1BFlBIJRXyLiKWQwtG7fidOQfOhNzttufWwt9q85IFb5gCPQi9EmWlW0zZNbTsjOLhVjJaKIvcvNJJ+XJ3Fr337WJIs+jhCIqDsoCj6AAV6JGB2Fq3oluylKUQpSlBS9VqpU4qqKZQkqKxAClGCBgST0ziBftmCT+q9u1MpVCwUsQLhV7n2F/OqPqg/wDtdVHiXwMzGJiV8L4qJEgKoB28ci3v59qvooKFqOddQsbt0FMiiS0PjDOUMykg97Lgt9t8vKrJwvi0ksHUEXUObooQqodFYqsq9RgLEAHv5+dTGFZAoIblFidMCQVJkmuCQSPvX2uDapqojlX8D9rN/VkqXoFKUoOfWapYkeSQhURSzE+SqLk/uqg6jiEkcY1baqYMzpP8KBdF0rSLcMoUlT0bncjxVLc/a0lU0qLkZQzyeQ6MVmZSfIO2Mf0Y+lcvHtJfSauJSRjHi2IAaXUOt8mP5gJXYW7EdgBR6OljJJv1v0dnMXEYppdJpGBPWlyZJEZbpErSHZxZhcKPPuK6NVyhE8odHeGM26sMJwSXC2BbGxBFhuO4AHlVZ5VhaVPiNSjAOsUYikJYjTyHBZFYm6MZQWtfsBte1Xngk7FGVzdonaMnzOJ8LH3KlSfrQz30+Mb2czQJpUWHSIis5JUG9gO8krkbtbbcm5LAX3qma/UiDVmYtqWjnivcP0TJKjoidNFtlcPYBxuLG5G9W/jMDNMQNurA8UZv2kuHx9slBP8A0VA8X4THrZElKFxEVKKHSMo6AgxTK5BVMirXW59rWuOlZPN6vKTU6jUkaedZYtN1FSWSXpdV27jTkRsQFe4uxUbeHfK4tmv5egmABQIVFkeP7uRP8rruPp2qFPjW6nqdR9NEjD8t4X6kso9gAd/PD6XuBo56mV41wr8fKEH5TaiQ+r6mY/yyAH6hXh/s7V6UkaMrPExv09RIwMX+SQAlk/5Tv71aKUcfiZevKtztxILmBpXI36I6q5DzHVY2U/8ATau3g3HUnZoyrRTIAZIXFmW/mD8rre4yUkVL1WONLjxLh7/nDURfXKMSAH/0zRZrLixZ6UrBozL1ycT4hHp42llbFVFyf9AANyT2AFR3M+tlToR6cgSTSiPIjLBAru728zZbD3YVpFywhkSTUSy6hozeMSFcFb84IigFvc3t5UdzGd8qheB8mrKqz6nqo8t3ngyASS7u8azAfNir2te3rV2ghCAKoAUCwAAAAHkAO1bis0M87leSlKUcFKUoFKUoFKUoKDr9QrcXgCqQ+92aKUEqiPfE/DY2uR4+rbuPar6tRkXAIVmadVIlc3Zs38RAsLi9iAPLyqTFBmlKUERyr+B+1m/qyVL1Ecq/gftZv6slS9ArSRwoJOwAJJ9AO5rY1XecZyyR6VAS2rfpEj8mHvO9x2slwD6stFxm7pzcv6X4tdTqJCcNUDHD5EaUAqh9i12b9Y9K01IIYpIUDsFEiuxjWUp8k0Mq3CsCAbd9h27m1QwBFVUACqAAB5ACwFfO/tQ5zl0p6GlwDkAyOQHKAnay9r2vuaO/HztNRnF7GzEkMIllM0sjL8mbtYRxg727e/kbDwnSGOPxEF2JdyO2bm7W9r7D2Ar5n9m/PU0kqafVYsHOKPiFa4Xs2wDAkHyB3r6wKOcstvDXaNJUKSC4P6iCNwQRuCD5iuGXhbkjxxvbsZYVZ/8AzAgfyrbjvMOn0aF9TIEH0JO/bYb1Tdb9tXC0BxaaQjsEiIufS7kCiS2LxpOGhHMjMXcjHI+S98VUbKP9fO9d9ULgX2raPVyxRQxanKS1rpGQtyFu+MhIFyN7bVfBRNsmqLz9zbJw8oWxEchIQgZEsN7MO4Hv2371eq+efbTwnr6WAgXZNTGoA3v1T0rfvZaC6cFlleFGnCh2APhNxYi/0/dUfzJF97on/M1A/wDkjki/+xqT1mpEMRYgkKAAqjxEkhVUA+ZJA3ql83a1xCzSM7GKWJnEOKxx3lQBC5OTyAHuO2xIW4uadPG3JZ+PcwwaNQ+oYgE7BVLNsCzHFd7AAkmuHjvNaQxjFX6shVIA8bqjSPst3IxsO53GwNUPhE/Vll1kplKLEQwYgTNAzYloiTYpkLE3vYbHxEHp5Q0kmTyPmOgsqwRyEujwxSYz2uTZsTGint4QdwTU29F/58MfNzr6/JftBwZxKs+omaWRUKKMVRFyILMFUfMbAXJO21TdRXCLJ1IrnGMgpc3tG6hgCT6HIfQCombmaV8ZtPEvwokVGkkLK8oZgmUCAfKCTZmtlbYWOVV5crurXWag+I8abqnTaRRJOFykLNjHEp+UykXN23xUC5sewF6lNEHCL1SpkxGZQELl5lQdwL+tHLopXDrNXIt+nC0n0eNR/wC5r/yr57zxz1xPSJlHw7BLgdWRxKL37YREHt6kUH0+l6+Ocsc2ca180cMscekjlDMJzp5VYxoFLGLNyrEhlsbW3v5V9c0GmMaBS7yW/LkILH6kAD+VB0Vgms18T+2TnDWw6iXS6ZikSwpJIVXx4uxRmz7qLlBtag+1hqzXzX7CIZhoGaV8onkYwA3uAvhk7+RcHb6+tfSqBXhrGIRioYkAkBMcibdly8N/S+1e9YoKLP8A7UKHpFuoysUzEYVPxDg5G7MB0wrWsSDerDww6roXYKZM3xEpselkemHwB8eON7VMXFZFBDco3+GGVr9Sa9r2v1Xva/lU1UPyt+B+1m/qyV68a41HplDSElm2jjQZSSN5JGndj/p50WS26iSJqtcBB1Gpn1RIMYvBp/8AIhtM/wD1SKBf0QVy63mGWdDBBp9TFPLeMmSIhYVYbzs4ujAA3ABJJ223tY+E6BNPDHDH8kahF+gFu9HevBjz3rtqt83xaFIzPrggx8Ie3jJJsEXzff8AJ3qyV89+2XQZ6aKUA3ikHYXNmtc27WGINz2t6UZuvkKbhk5Z9EoaWOwJkTGVVPbEECykea1dxXxv7HOG/wCMkkx2jiCqwBAJbHIA9mI2vb29r/Y6DWRRbxAW9/8AvVJn5z4N12jeXTmQgKzlAV8J2Qva2xJ9qus8YZWU9mBB+h2NfmHiH2ezRzvCtyqtsem5Nrntbvt29aD9F8F4fpFjQ6VIcASUaPFhckklXF77k73qXr5/9j/Luo0enkE7ko75RIVKlRuCxU/KWO9q+gUA1RucOeNHp544JleV0dXIQpjG/ZMyzDfxXtv5XttVk4lx+GENcs7L3jiVpZCfzQiAm/1tXwDmPTazWazUyafh87AyZMsikMuykKwXa+ykgE229aD7Zw7maDWQJqIiQkci9VWsGS+3isSNiwN722qM4vwwamM6d1NkaTqRgqGYu6umojyID7ZjvsWPmLVRPs61Gv02okjfh7WlQK8buItgSQyh1s2xYWvbfvX1iTg72Cq0bxD5Ypo+pjbYBXuDYehB+tGmGXhU6KBNOyI4X7lZQWkYmH4R/k0jSC4We9iF37HvcWmYI1WOMOyXMao4SRppnQDeJFx8Ck92/eR3E/p+Em69ZlZVN0jROnGpHYlbksR7m3Y2uAakliA7AD6UdZ9XaA13BpNRHi9k6syvMAx/BS1oRbvkFUHy8TW8qmOI6BZYzGbqLqQVtdWQhkYXBFwQDuPKofWcW1cjSR6CCNsDiZp5SkefmqqiM72OxNlHvtVE40vNGeETwGwDZQKmNmuMbzoLkW3sPMUY19Q4TwxNOhVMjkxd2Y5O7tuzMfM/yAsBau+vlnB5uZFRi66WUjw4S2R7gm7AxgKR739Nq+jcIWYQx/ElWlxHUKiy59yFHoO36qDsIquc5R6bBW1UywqokUFmt+ImBKjzIB8vU+tWSvjP23cI1DarT6hI3lgWLAhVzwfJmJYW2Bum/bwUH1Pg2rgnijeF45VUABkIIBtbbzXY9vQ1J18W+y/ifwZ1BfT6q0zKwKw2gXY2u5N8z2+WwsN6+xaPUdRFYbZC9vS9B71ReMz8Gk1E/wARPB1ni+HmvOV+6JBw+bEEHzG4q8Pext3r80aD7LdbrHnkjMaiPUSRkz9RGYqQxZQqNcXJF/Og/QfLMWmTTRpoWRoEGKFHEg2O4yBNzc71K3r4P9nnIuuRml0+o+HljdTJDLG+MoIDoWs3bcjtsVPpX3VL2F7Xtvb186D0rVhetqUFH1R4ljCE6mXSjMp+73OB6oF/+Lna3YVYNGNSdOl3VJTuTJHn4bmwZVdfFjiCb9796mKgOY31CvG2mDP2DRhRZsnQMxkJ8BVMmsRZrW7kUHHwDSaxYrdaFPvJTZtJJfeRzf8A8QNj3G3Yjv3rGg5a1McrTNqYZZmuOq+lfJU79NANQAi/Qb+d649NLxETRr42jBUdQxhBIMl6jOjXaO0edt7EjbyFXdaLLYgdYmtQArNA13RbDSSbBmClv/EdgDf9VdHw2t/SNP8Awkn9zUsRSiIn4fW/pGn/AIST+5rzn0GrdSrzaVlIIIOjcggixBB1PYgkVN0oK/ouEaiFcYZNJGv5qaN1Fz32GprM/wAarRgTadg7FSfhJPCArNkf8R6qB5fNU5KSAbC59PX2qgy8X4mGa0D3EngTpqVYFoR0y4JAVUaVs7i5X/poLT8Prf0jT/wkn9zT4XWfpGn/AIST+5rXljUTOjGfK+QxLR9MkFELDGw2DllBtvbz71NUER8Nrf0jT/wkn9zT4fW/pGn/AIST+5qXpQViLSayOXBJYLS5yM3wsuIcFfL4jYtkT38q7U0WrF7T6YX3P+Ek3Pqf8TUxjW1BCtodWSGM+mJFwD8JJcA9wD8Ttfat/htb+kaf+Ek/ual6UEP8Prf0jT/wkn9zXgo1pkZOvpwAqnL4SSxLFgQP8T5Yjz/KHbzkeMzFIXZc7gC3Tj6j9wLKnmf9O/lVSl4jxBSgszXChyITZVPTymW67uLuMPPG9rUEpPy3JIxd20bMe7HRPc22G/xN+1q69Pw7VoLJPpwPT4aY29hlqjYV18vzSvp421C4ykeIWt5mxI8iRY2qRoIj4bW/pGn/AIST+5p8Nrf0jT/wkn9zUvSgr2lOud5VM0ChHwUnSS+MYI+YvqBtdiu1/lPvbq+G1v6Rp/4ST+5qVxragh/htb+kaf8AhJP7ms/Da39I0/8ACSf3NS9KCI+G1v6Rp/4ST+5rx4VJq5I7yNGrBpkt0HFyshSKSzS3ClVyt55ixAFzL6rLBsPmxOP+a2386jOWBN02+IDg5jASFS+OEeWWJI/E6hHsRQdbRzb2eMfNa8THvbD/AIgvbxX7XuPltv5Sxaq5wmhC+QOndiB7nri/7hUnSgUpSgUpSgxas0pQKUpQKUpQKUpQKUpQV5+cNMFyzP4ssGNvF1IA7SC3kMUJudtx61v/AL0wbXyFyBviAMmKXJyta4Pby3o/J+kLM5iGTEljk2+QcN59yJG/l6CvWTljTMLNHcehLHsS3r6k0Gw5l0vhHXju5soy3J8AAt3/AOJH/wCdfUV7SccgWNZGlQIxIVr7NYFjj+dZQTt5AmuWPlXTKQwQ5A3DF3LXBiYXJO9ujDb2QCstyvpimBj8ObybMwIaRWRyCDcZKzKfUE0Gv+9EGMshLCKJxG8pFowSAcsifkF1u3bcV7R8xacnEyqGC5FCfGB4Sbr3uAykjuMhcb1s3L8Bgk05QdKW+aXaxuApF73AsANq8Z+VdK7OzRDKQguQWBLDEhtjsfAv7hQbrzJpiVAmjJa2IBvlfta3et9TxyKObouSrdJpSxBwCIfEC/bK29vQE14f7q6bomHp/dNjdbtvjsN737V6cQ5bgmJZ0GZuM98rFDHa9/lsfl7effeg3Tj+nLBRNHkxsFLWN8sLEHcHK679yLVKVXtDyfAmLPlLIGyMjs12IcypkAbMFckre9qsN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2.bp.blogspot.com/-KqRUSb98vlQ/UIaVV-gyDfI/AAAAAAAAAMA/I1sQPMfM_V8/s1600/biodiversityTimelineFamil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543800" cy="57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End-Ordovician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nhm.ac.uk/resources-rx/images/1008/ordovician-seafloor-reconstruction_1186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46672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Devonian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nhm.ac.uk/resources-rx/images/1008/dunkleosteus-fish-illustration_1189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562600" cy="31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End-Permian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nhm.ac.uk/resources-rx/images/1008/eurypterid-illustration_11890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109855" cy="3429000"/>
          </a:xfrm>
          <a:prstGeom prst="rect">
            <a:avLst/>
          </a:prstGeom>
          <a:noFill/>
        </p:spPr>
      </p:pic>
      <p:pic>
        <p:nvPicPr>
          <p:cNvPr id="19460" name="Picture 4" descr="https://ferrebeekeeper.files.wordpress.com/2010/11/ordovician_life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671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852</Words>
  <Application>Microsoft Office PowerPoint</Application>
  <PresentationFormat>On-screen Show (4:3)</PresentationFormat>
  <Paragraphs>128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PTT    02NOV2015</vt:lpstr>
      <vt:lpstr>Slide 2</vt:lpstr>
      <vt:lpstr>Slide 3</vt:lpstr>
      <vt:lpstr>Slide 4</vt:lpstr>
      <vt:lpstr>In your table group:</vt:lpstr>
      <vt:lpstr>Slide 6</vt:lpstr>
      <vt:lpstr>End-Ordovician Extinction</vt:lpstr>
      <vt:lpstr>Late Devonian Extinction</vt:lpstr>
      <vt:lpstr>End-Permian Extinction</vt:lpstr>
      <vt:lpstr>End-Triassic Extinction</vt:lpstr>
      <vt:lpstr>End-Cretaceous (KT) Extinction</vt:lpstr>
      <vt:lpstr>Surviving Mass Extinctions?</vt:lpstr>
      <vt:lpstr>Slide 13</vt:lpstr>
      <vt:lpstr>Slide 14</vt:lpstr>
      <vt:lpstr>PTT    03NOV2015</vt:lpstr>
      <vt:lpstr>Slide 16</vt:lpstr>
      <vt:lpstr>Slide 17</vt:lpstr>
      <vt:lpstr>Mesozoic Extinction </vt:lpstr>
      <vt:lpstr>Slide 19</vt:lpstr>
      <vt:lpstr>PTT    04NOV2015</vt:lpstr>
      <vt:lpstr>Slide 21</vt:lpstr>
      <vt:lpstr>Slide 22</vt:lpstr>
      <vt:lpstr>Forams!</vt:lpstr>
      <vt:lpstr>Slide 24</vt:lpstr>
      <vt:lpstr>Slide 25</vt:lpstr>
      <vt:lpstr>Slide 26</vt:lpstr>
      <vt:lpstr>PTT    05NOV2015</vt:lpstr>
      <vt:lpstr>Slide 28</vt:lpstr>
      <vt:lpstr>Slide 29</vt:lpstr>
      <vt:lpstr>Slide 30</vt:lpstr>
      <vt:lpstr>Angiosperm and Gymnosperm</vt:lpstr>
      <vt:lpstr>Slide 32</vt:lpstr>
      <vt:lpstr>Slide 33</vt:lpstr>
      <vt:lpstr>PTT    06NOV2015</vt:lpstr>
      <vt:lpstr>Survivors of the KT extinction</vt:lpstr>
      <vt:lpstr>Evolution</vt:lpstr>
      <vt:lpstr>Slide 37</vt:lpstr>
      <vt:lpstr>Slide 38</vt:lpstr>
      <vt:lpstr>Holocene Extinction</vt:lpstr>
      <vt:lpstr>Slide 40</vt:lpstr>
      <vt:lpstr>Overfishing Video</vt:lpstr>
      <vt:lpstr>Ocean Acidification</vt:lpstr>
      <vt:lpstr>Overharvesting</vt:lpstr>
      <vt:lpstr>Slide 44</vt:lpstr>
      <vt:lpstr>Chasing Ice</vt:lpstr>
      <vt:lpstr>Final Thoughts</vt:lpstr>
      <vt:lpstr>Slide 47</vt:lpstr>
      <vt:lpstr>Slide 48</vt:lpstr>
      <vt:lpstr>Monica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02NOV2015</dc:title>
  <dc:creator>Mandi Leigh</dc:creator>
  <cp:lastModifiedBy>mandi leigh</cp:lastModifiedBy>
  <cp:revision>8</cp:revision>
  <dcterms:created xsi:type="dcterms:W3CDTF">2006-08-16T00:00:00Z</dcterms:created>
  <dcterms:modified xsi:type="dcterms:W3CDTF">2015-11-06T14:33:11Z</dcterms:modified>
</cp:coreProperties>
</file>