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5" r:id="rId12"/>
    <p:sldId id="273" r:id="rId13"/>
    <p:sldId id="267" r:id="rId14"/>
    <p:sldId id="271" r:id="rId15"/>
    <p:sldId id="272" r:id="rId16"/>
    <p:sldId id="270" r:id="rId17"/>
    <p:sldId id="269" r:id="rId18"/>
    <p:sldId id="274" r:id="rId19"/>
    <p:sldId id="276" r:id="rId20"/>
    <p:sldId id="277" r:id="rId21"/>
    <p:sldId id="280" r:id="rId22"/>
    <p:sldId id="261" r:id="rId23"/>
    <p:sldId id="281" r:id="rId24"/>
    <p:sldId id="283" r:id="rId25"/>
    <p:sldId id="284" r:id="rId26"/>
    <p:sldId id="285" r:id="rId27"/>
    <p:sldId id="286" r:id="rId28"/>
    <p:sldId id="282" r:id="rId29"/>
    <p:sldId id="290" r:id="rId30"/>
    <p:sldId id="289" r:id="rId31"/>
    <p:sldId id="287" r:id="rId32"/>
    <p:sldId id="292" r:id="rId33"/>
    <p:sldId id="293" r:id="rId34"/>
    <p:sldId id="288" r:id="rId35"/>
    <p:sldId id="268" r:id="rId36"/>
    <p:sldId id="278" r:id="rId37"/>
    <p:sldId id="279" r:id="rId38"/>
    <p:sldId id="291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29FEB2016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have 5 minutes to look over your notes one last time. 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	ELD only</a:t>
            </a:r>
            <a:r>
              <a:rPr lang="en-US" dirty="0" smtClean="0"/>
              <a:t>: use your notes during the quiz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For your Planners: 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	OAJ #20 Due Friday</a:t>
            </a:r>
          </a:p>
        </p:txBody>
      </p:sp>
      <p:pic>
        <p:nvPicPr>
          <p:cNvPr id="6146" name="Picture 2" descr="http://www.brainleadersandlearners.com/wp-content/uploads/2011/10/celebr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657600"/>
            <a:ext cx="40671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02MAR2016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to Heart Rate when muscular activity is increased?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does this happen?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For your planners: OAJ #20 Due Friday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Cardiovascular, Muscular, Skeletal, and Respiratory work together to produce movement in animals?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Storage</a:t>
            </a:r>
            <a:endParaRPr lang="en-US" dirty="0"/>
          </a:p>
        </p:txBody>
      </p:sp>
      <p:pic>
        <p:nvPicPr>
          <p:cNvPr id="30722" name="Picture 2" descr="https://www.wpclipart.com/medical/bones/skeletons/simple_skelet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219200"/>
            <a:ext cx="2133600" cy="5169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Shape:</a:t>
            </a:r>
            <a:r>
              <a:rPr lang="en-US" dirty="0" smtClean="0"/>
              <a:t> Provides a shape that the body can be built around.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Storage</a:t>
            </a:r>
            <a:endParaRPr lang="en-US" sz="2000" dirty="0"/>
          </a:p>
        </p:txBody>
      </p:sp>
      <p:pic>
        <p:nvPicPr>
          <p:cNvPr id="2050" name="Picture 2" descr="http://www.back2function.co.uk/system/css/images/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33600"/>
            <a:ext cx="2419350" cy="2924176"/>
          </a:xfrm>
          <a:prstGeom prst="rect">
            <a:avLst/>
          </a:prstGeom>
          <a:noFill/>
        </p:spPr>
      </p:pic>
      <p:pic>
        <p:nvPicPr>
          <p:cNvPr id="2052" name="Picture 4" descr="https://facinatingamazinganimals.files.wordpress.com/2012/05/feline-anatomy-skeleton.jpg?w=350&amp;h=200&amp;crop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3333750" cy="1905000"/>
          </a:xfrm>
          <a:prstGeom prst="rect">
            <a:avLst/>
          </a:prstGeom>
          <a:noFill/>
        </p:spPr>
      </p:pic>
      <p:pic>
        <p:nvPicPr>
          <p:cNvPr id="2054" name="Picture 6" descr="http://teachtothehilt.com/wp-content/uploads/2015/06/Screen-Shot-2015-06-08-at-22.09.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291012"/>
            <a:ext cx="4808088" cy="2566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Shape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Support: </a:t>
            </a:r>
            <a:r>
              <a:rPr lang="en-US" dirty="0" smtClean="0"/>
              <a:t>supports body, cradles organs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Storage</a:t>
            </a:r>
            <a:endParaRPr lang="en-US" sz="2400" dirty="0"/>
          </a:p>
        </p:txBody>
      </p:sp>
      <p:pic>
        <p:nvPicPr>
          <p:cNvPr id="27652" name="Picture 4" descr="http://s3.thingpic.com/images/S1/qLUV3PWjZ43W7ZMvdS2Wojr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90800"/>
            <a:ext cx="2695575" cy="4038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pic>
        <p:nvPicPr>
          <p:cNvPr id="26626" name="Picture 2" descr="http://www.myveganmind.com/wp-content/uploads/2014/03/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57474"/>
            <a:ext cx="5753100" cy="420052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Shape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Movement</a:t>
            </a:r>
            <a:r>
              <a:rPr lang="en-US" dirty="0" smtClean="0"/>
              <a:t>: A Framework that the body and muscles can pivot from</a:t>
            </a:r>
            <a:endParaRPr lang="en-US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Storage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Shape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Protection</a:t>
            </a:r>
            <a:r>
              <a:rPr lang="en-US" dirty="0" smtClean="0"/>
              <a:t>: protects vital organs and soft tissues 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Storage</a:t>
            </a:r>
            <a:endParaRPr lang="en-US" sz="2400" dirty="0"/>
          </a:p>
        </p:txBody>
      </p:sp>
      <p:pic>
        <p:nvPicPr>
          <p:cNvPr id="28674" name="Picture 2" descr="http://imgc.allpostersimages.com/images/P-473-488-90/30/3040/E5PBF00Z/posters/skeleton-protects-vital-organs-skull-ri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76625"/>
            <a:ext cx="4505325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Shape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Storage: </a:t>
            </a:r>
            <a:r>
              <a:rPr lang="en-US" dirty="0" smtClean="0"/>
              <a:t>Produces and stores red and white blood cells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698" name="Picture 2" descr="https://mac-hst2-zerohour.wikispaces.com/file/view/M2851CAEL3WOCCA59Z2PSCAJ6HWW8CA7S5YU9CABV5EWZCAC72VFRCA7OY1WNCA8VLI32CASEHXCVCAHDQJG7CA0R163ECAUT9XL1CAXGQ089CA23L7QZCAM8XNCBCAQE1YKGCAJIEJ4YCALZ3Z1JCAQUKT2N.jpg/88105793/M2851CAEL3WOCCA59Z2PSCAJ6HWW8CA7S5YU9CABV5EWZCAC72VFRCA7OY1WNCA8VLI32CASEHXCVCAHDQJG7CA0R163ECAUT9XL1CAXGQ089CA23L7QZCAM8XNCBCAQE1YKGCAJIEJ4YCALZ3Z1JCAQUKT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0" y="1295400"/>
            <a:ext cx="5048250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joint</a:t>
            </a:r>
          </a:p>
          <a:p>
            <a:r>
              <a:rPr lang="en-US" dirty="0" smtClean="0"/>
              <a:t>With your partner build a bone on either side of the joint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Once you have it constructed, label your skeleton diagram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yveganmind.com/wp-content/uploads/2014/03/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657474"/>
            <a:ext cx="5753100" cy="42005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03MAR2016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5 functions of the skeletal system?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For your Planners:</a:t>
            </a:r>
          </a:p>
          <a:p>
            <a:pPr marL="514350" indent="-514350">
              <a:buNone/>
            </a:pPr>
            <a:r>
              <a:rPr lang="en-US" dirty="0" smtClean="0"/>
              <a:t>OAJ #20 Due tomorrow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How do the Cardiovascular, Muscular, Skeletal, and Respiratory work together to produce movement in animals?</a:t>
            </a:r>
            <a:endParaRPr lang="en-US" dirty="0"/>
          </a:p>
        </p:txBody>
      </p:sp>
      <p:pic>
        <p:nvPicPr>
          <p:cNvPr id="38914" name="Picture 2" descr="http://runningmagazine.ca/wp-content/uploads/2014/04/91492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76550"/>
            <a:ext cx="79629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736x/56/72/1d/56721d3666ce55a3a334aa2a26a620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Elbow and Knee</a:t>
            </a:r>
            <a:endParaRPr lang="en-US" dirty="0"/>
          </a:p>
        </p:txBody>
      </p:sp>
      <p:pic>
        <p:nvPicPr>
          <p:cNvPr id="37892" name="Picture 4" descr="http://what-when-how.com/wp-content/uploads/2012/08/tmp696711_thum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225" y="2057400"/>
            <a:ext cx="5438775" cy="4572000"/>
          </a:xfrm>
          <a:prstGeom prst="rect">
            <a:avLst/>
          </a:prstGeom>
          <a:noFill/>
        </p:spPr>
      </p:pic>
      <p:pic>
        <p:nvPicPr>
          <p:cNvPr id="37890" name="Picture 2" descr="https://ehonami.blob.core.windows.net/media/2015/04/better-performance-better-bones-no-pain-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 and Socket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Hip and Shoulder</a:t>
            </a:r>
            <a:endParaRPr lang="en-US" dirty="0"/>
          </a:p>
        </p:txBody>
      </p:sp>
      <p:pic>
        <p:nvPicPr>
          <p:cNvPr id="40962" name="Picture 2" descr="http://classconnection.s3.amazonaws.com/776/flashcards/1426776/jpg/ball___socket_joint_blank13399858469931352788593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86200"/>
            <a:ext cx="5080692" cy="2781301"/>
          </a:xfrm>
          <a:prstGeom prst="rect">
            <a:avLst/>
          </a:prstGeom>
          <a:noFill/>
        </p:spPr>
      </p:pic>
      <p:pic>
        <p:nvPicPr>
          <p:cNvPr id="40964" name="Picture 4" descr="http://www.kreedmd.com/wp-content/uploads/2011/11/Shoulder-shal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766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Wrist, Ankle, Thumb</a:t>
            </a:r>
            <a:endParaRPr lang="en-US" dirty="0"/>
          </a:p>
        </p:txBody>
      </p:sp>
      <p:pic>
        <p:nvPicPr>
          <p:cNvPr id="41986" name="Picture 2" descr="http://classconnection.s3.amazonaws.com/796/flashcards/1295796/jpg/saddle_joint_blank1339985829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6715125" cy="423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Forearm</a:t>
            </a:r>
            <a:endParaRPr lang="en-US" dirty="0"/>
          </a:p>
        </p:txBody>
      </p:sp>
      <p:pic>
        <p:nvPicPr>
          <p:cNvPr id="43010" name="Picture 2" descr="http://classconnection.s3.amazonaws.com/565/flashcards/659578/jpg/pivot-j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909652" cy="4362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Ellipsoid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Atlas and Wrist</a:t>
            </a:r>
            <a:endParaRPr lang="en-US" dirty="0"/>
          </a:p>
        </p:txBody>
      </p:sp>
      <p:pic>
        <p:nvPicPr>
          <p:cNvPr id="44034" name="Picture 2" descr="https://o.quizlet.com/i/VwkeHqpztJZWI0GFP5lnhw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91000"/>
            <a:ext cx="3600823" cy="2295526"/>
          </a:xfrm>
          <a:prstGeom prst="rect">
            <a:avLst/>
          </a:prstGeom>
          <a:noFill/>
        </p:spPr>
      </p:pic>
      <p:pic>
        <p:nvPicPr>
          <p:cNvPr id="44036" name="Picture 4" descr="https://o.quizlet.com/pa92nKwwlyOhqm6X2JcUPQ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3738431" cy="2819400"/>
          </a:xfrm>
          <a:prstGeom prst="rect">
            <a:avLst/>
          </a:prstGeom>
          <a:noFill/>
        </p:spPr>
      </p:pic>
      <p:pic>
        <p:nvPicPr>
          <p:cNvPr id="6" name="Picture 2" descr="http://th04.deviantart.net/fs4/PRE/i/2004/237/9/7/Atlas_Shrugg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447800"/>
            <a:ext cx="2667000" cy="2367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Spinal Column</a:t>
            </a:r>
            <a:endParaRPr lang="en-US" dirty="0"/>
          </a:p>
        </p:txBody>
      </p:sp>
      <p:pic>
        <p:nvPicPr>
          <p:cNvPr id="39940" name="Picture 4" descr="http://www.daviddarling.info/images/pivot_j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876425"/>
            <a:ext cx="2857500" cy="4981575"/>
          </a:xfrm>
          <a:prstGeom prst="rect">
            <a:avLst/>
          </a:prstGeom>
          <a:noFill/>
        </p:spPr>
      </p:pic>
      <p:pic>
        <p:nvPicPr>
          <p:cNvPr id="39942" name="Picture 6" descr="http://opentextbc.ca/biology/wp-content/uploads/sites/96/2015/08/Figure_38_03_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57424"/>
            <a:ext cx="5181600" cy="460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http://th04.deviantart.net/fs4/PRE/i/2004/237/9/7/Atlas_Shrugg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23816"/>
            <a:ext cx="2667000" cy="2367483"/>
          </a:xfrm>
          <a:prstGeom prst="rect">
            <a:avLst/>
          </a:prstGeom>
          <a:noFill/>
        </p:spPr>
      </p:pic>
      <p:pic>
        <p:nvPicPr>
          <p:cNvPr id="5" name="Picture 4" descr="http://www.daviddarling.info/images/pivot_j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2857500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01MAR2016</a:t>
            </a:r>
            <a:endParaRPr lang="en-US" dirty="0"/>
          </a:p>
        </p:txBody>
      </p:sp>
      <p:pic>
        <p:nvPicPr>
          <p:cNvPr id="4" name="Picture 4" descr="https://lh5.googleusercontent.com/-8UgQY5NQsUc/VNRKr9pBtlI/AAAAAAAAB-k/IodWtEfQ7KU/s640/blogger-image--749751230.jpg"/>
          <p:cNvPicPr>
            <a:picLocks noChangeAspect="1" noChangeArrowheads="1"/>
          </p:cNvPicPr>
          <p:nvPr/>
        </p:nvPicPr>
        <p:blipFill>
          <a:blip r:embed="rId2" cstate="print"/>
          <a:srcRect t="13333" b="13333"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OAJ stand for?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does that indicate you should be doing the weekly homework adventure?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For your planners: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OAJ #20 Due Friday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PTT					04MAR2016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 smtClean="0"/>
              <a:t>Identify these joint </a:t>
            </a:r>
            <a:r>
              <a:rPr lang="en-US" dirty="0" smtClean="0"/>
              <a:t>types.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For your Planner: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Don’t Forget to turn in your OAJ #20</a:t>
            </a:r>
          </a:p>
          <a:p>
            <a:pPr>
              <a:buNone/>
            </a:pPr>
            <a:r>
              <a:rPr lang="en-US" i="1" dirty="0" smtClean="0"/>
              <a:t>Enjoy the weekend!</a:t>
            </a:r>
            <a:endParaRPr lang="en-US" i="1" dirty="0"/>
          </a:p>
        </p:txBody>
      </p:sp>
      <p:pic>
        <p:nvPicPr>
          <p:cNvPr id="3074" name="Picture 2" descr="http://cdn2-b.examiner.com/sites/default/files/styles/image_content_width/hash/53/da/skeleton_6.jpg?itok=bPOIe3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429000" cy="4829577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572000" y="236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010400" y="40386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324600" y="5410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562600" y="3505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629400" y="2362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How do the Cardiovascular, Muscular, Skeletal, and Respiratory work together to produce movement in animals?</a:t>
            </a:r>
            <a:endParaRPr lang="en-US" dirty="0"/>
          </a:p>
        </p:txBody>
      </p:sp>
      <p:pic>
        <p:nvPicPr>
          <p:cNvPr id="38914" name="Picture 2" descr="http://runningmagazine.ca/wp-content/uploads/2014/04/91492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76550"/>
            <a:ext cx="7962900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736x/56/72/1d/56721d3666ce55a3a334aa2a26a620b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40.photobucket.com/albums/qq128/sledman8indy/Veiledchameleonskeletonrostr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5943600" cy="427196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2057400" y="3581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419600" y="29718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52800" y="4876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76400" y="4343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these joints in this animal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keletonpictures.org/large/7/Skeleton-Pictures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424177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Joint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4.googleusercontent.com/-zgizDRi0hlI/Vr7HpDQnHkI/AAAAAAAAA6Y/9-1BgpVlNfY/w638-h359-no/joints-and-connective-tissues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53142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lh6.googleusercontent.com/-MfQz8pIlMzc/Vr7HpNXTGBI/AAAAAAAAA6Y/C-_m4nkP1_U/w433-h400-no/MTB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38200"/>
            <a:ext cx="6096000" cy="563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Page 484-489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TURN THIS IN at the end of class.  Including the paragraph explanation of how the skeletal system allows movement in animals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13037"/>
            <a:ext cx="8229600" cy="4144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I skied 6 miles to a Yurt to celebrate my friend’s 30</a:t>
            </a:r>
            <a:r>
              <a:rPr lang="en-US" baseline="30000" dirty="0" smtClean="0"/>
              <a:t>th</a:t>
            </a:r>
            <a:r>
              <a:rPr lang="en-US" dirty="0" smtClean="0"/>
              <a:t> Birthday.  While </a:t>
            </a:r>
            <a:r>
              <a:rPr lang="en-US" dirty="0" err="1" smtClean="0"/>
              <a:t>sking</a:t>
            </a:r>
            <a:r>
              <a:rPr lang="en-US" dirty="0" smtClean="0"/>
              <a:t> I observed sea pine grosbeak.  These are my favorite birds and I have never seen them in the winter before.  They do not migrate, the birds are reclusive, so I have never seen them.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surprised me is the birds were doing what I have always observed in the summer, just in the winter.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experience is connected to Life Science through cells.  I know that the Pine Grosbeak also goes through mitosis because it is a eukaryote.  </a:t>
            </a:r>
          </a:p>
          <a:p>
            <a:pPr marL="514350" indent="-514350">
              <a:buAutoNum type="arabicPeriod"/>
            </a:pPr>
            <a:r>
              <a:rPr lang="en-US" dirty="0" smtClean="0"/>
              <a:t>I felt so content to be outside and away from the city.  My phone didn’t work and it was so nice to see my friends.</a:t>
            </a:r>
            <a:endParaRPr lang="en-US" dirty="0"/>
          </a:p>
        </p:txBody>
      </p:sp>
      <p:pic>
        <p:nvPicPr>
          <p:cNvPr id="3078" name="Picture 6" descr="https://s-media-cache-ak0.pinimg.com/736x/ca/d3/6d/cad36d4313c094b168a90ef7ad6b9b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04800"/>
            <a:ext cx="3418405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Cardiovascular, Muscular, Skeletal, and Respiratory work together to help </a:t>
            </a:r>
            <a:r>
              <a:rPr lang="en-US" dirty="0" err="1" smtClean="0"/>
              <a:t>Messi</a:t>
            </a:r>
            <a:r>
              <a:rPr lang="en-US" dirty="0" smtClean="0"/>
              <a:t> score a goal?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 the skeletal and muscular system work together to produce movement?</a:t>
            </a:r>
            <a:endParaRPr lang="en-US" sz="3600" dirty="0"/>
          </a:p>
        </p:txBody>
      </p:sp>
      <p:pic>
        <p:nvPicPr>
          <p:cNvPr id="20482" name="Picture 2" descr="http://static1.squarespace.com/static/53960ae7e4b040519a318f30/55398ffbe4b0541afc63e4d0/55398ffee4b09e35ffe03a5f/1429835774925/human-skeletal-system-free-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181600" cy="36841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6400800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NAME:____________________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do the cardiovascular and respiratory systems work together to oxygenate the muscles of the body to produce movement?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Respiratory				Cardiovascular</a:t>
            </a:r>
            <a:endParaRPr lang="en-US" dirty="0"/>
          </a:p>
        </p:txBody>
      </p:sp>
      <p:pic>
        <p:nvPicPr>
          <p:cNvPr id="19458" name="Picture 2" descr="https://s-media-cache-ak0.pinimg.com/736x/8c/8f/b1/8c8fb17b7e50a4c4c82c0dd847ee0601.jpg"/>
          <p:cNvPicPr>
            <a:picLocks noChangeAspect="1" noChangeArrowheads="1"/>
          </p:cNvPicPr>
          <p:nvPr/>
        </p:nvPicPr>
        <p:blipFill>
          <a:blip r:embed="rId2" cstate="print"/>
          <a:srcRect l="16000" r="20000"/>
          <a:stretch>
            <a:fillRect/>
          </a:stretch>
        </p:blipFill>
        <p:spPr bwMode="auto">
          <a:xfrm>
            <a:off x="3124200" y="1809750"/>
            <a:ext cx="2743200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Cardiovascular, Muscular, Skeletal, and Respiratory work together to help </a:t>
            </a:r>
            <a:r>
              <a:rPr lang="en-US" dirty="0" err="1" smtClean="0"/>
              <a:t>Messi</a:t>
            </a:r>
            <a:r>
              <a:rPr lang="en-US" dirty="0" smtClean="0"/>
              <a:t> score a goal?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2470</TotalTime>
  <Words>563</Words>
  <Application>Microsoft Office PowerPoint</Application>
  <PresentationFormat>On-screen Show (4:3)</PresentationFormat>
  <Paragraphs>104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PTT    29FEB2016</vt:lpstr>
      <vt:lpstr>Slide 2</vt:lpstr>
      <vt:lpstr>PTT    01MAR2016</vt:lpstr>
      <vt:lpstr>Slide 4</vt:lpstr>
      <vt:lpstr>Human Anatomy</vt:lpstr>
      <vt:lpstr>How do the skeletal and muscular system work together to produce movement?</vt:lpstr>
      <vt:lpstr>How do the cardiovascular and respiratory systems work together to oxygenate the muscles of the body to produce movement?</vt:lpstr>
      <vt:lpstr>Human Anatomy</vt:lpstr>
      <vt:lpstr>Slide 9</vt:lpstr>
      <vt:lpstr>PTT    02MAR2016</vt:lpstr>
      <vt:lpstr>Slide 11</vt:lpstr>
      <vt:lpstr>Skeletal System</vt:lpstr>
      <vt:lpstr>Skeletal System</vt:lpstr>
      <vt:lpstr>Skeletal System</vt:lpstr>
      <vt:lpstr>Skeletal System</vt:lpstr>
      <vt:lpstr>Skeletal System</vt:lpstr>
      <vt:lpstr>Skeletal System</vt:lpstr>
      <vt:lpstr>Build a Bone</vt:lpstr>
      <vt:lpstr>Slide 19</vt:lpstr>
      <vt:lpstr>PTT    03MAR2016</vt:lpstr>
      <vt:lpstr>Slide 21</vt:lpstr>
      <vt:lpstr>Slide 22</vt:lpstr>
      <vt:lpstr>Hinge Joint</vt:lpstr>
      <vt:lpstr>Ball and Socket Joint</vt:lpstr>
      <vt:lpstr>Saddle Joint</vt:lpstr>
      <vt:lpstr>Pivot Joint</vt:lpstr>
      <vt:lpstr>Ellipsoid Joint</vt:lpstr>
      <vt:lpstr>Plane Joint</vt:lpstr>
      <vt:lpstr>Slide 29</vt:lpstr>
      <vt:lpstr>Slide 30</vt:lpstr>
      <vt:lpstr>PTT     04MAR2016</vt:lpstr>
      <vt:lpstr>Slide 32</vt:lpstr>
      <vt:lpstr>Slide 33</vt:lpstr>
      <vt:lpstr>Identify these joints in this animal.</vt:lpstr>
      <vt:lpstr>THE Skeleton</vt:lpstr>
      <vt:lpstr>Knee Joint</vt:lpstr>
      <vt:lpstr>Slide 37</vt:lpstr>
      <vt:lpstr>In your textbook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PTT    29FEB2016</dc:title>
  <dc:creator>Mandi Leigh</dc:creator>
  <cp:lastModifiedBy>mandi leigh</cp:lastModifiedBy>
  <cp:revision>18</cp:revision>
  <dcterms:created xsi:type="dcterms:W3CDTF">2006-08-16T00:00:00Z</dcterms:created>
  <dcterms:modified xsi:type="dcterms:W3CDTF">2016-03-04T22:26:55Z</dcterms:modified>
</cp:coreProperties>
</file>