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1" r:id="rId5"/>
    <p:sldId id="260" r:id="rId6"/>
    <p:sldId id="258" r:id="rId7"/>
    <p:sldId id="270" r:id="rId8"/>
    <p:sldId id="263" r:id="rId9"/>
    <p:sldId id="269" r:id="rId10"/>
    <p:sldId id="262" r:id="rId11"/>
    <p:sldId id="267" r:id="rId12"/>
    <p:sldId id="268" r:id="rId13"/>
    <p:sldId id="275" r:id="rId14"/>
    <p:sldId id="274" r:id="rId15"/>
    <p:sldId id="266" r:id="rId16"/>
    <p:sldId id="273" r:id="rId17"/>
    <p:sldId id="272" r:id="rId18"/>
    <p:sldId id="265" r:id="rId19"/>
    <p:sldId id="271" r:id="rId20"/>
    <p:sldId id="276" r:id="rId21"/>
    <p:sldId id="277" r:id="rId22"/>
    <p:sldId id="282" r:id="rId23"/>
    <p:sldId id="281" r:id="rId24"/>
    <p:sldId id="280" r:id="rId25"/>
    <p:sldId id="283" r:id="rId26"/>
    <p:sldId id="278" r:id="rId27"/>
    <p:sldId id="279" r:id="rId28"/>
    <p:sldId id="284" r:id="rId29"/>
    <p:sldId id="285" r:id="rId30"/>
    <p:sldId id="292" r:id="rId31"/>
    <p:sldId id="293" r:id="rId32"/>
    <p:sldId id="287" r:id="rId33"/>
    <p:sldId id="294" r:id="rId34"/>
    <p:sldId id="295" r:id="rId35"/>
    <p:sldId id="286" r:id="rId36"/>
    <p:sldId id="288" r:id="rId37"/>
    <p:sldId id="289" r:id="rId38"/>
    <p:sldId id="297" r:id="rId39"/>
    <p:sldId id="296" r:id="rId40"/>
    <p:sldId id="298" r:id="rId41"/>
    <p:sldId id="290" r:id="rId42"/>
    <p:sldId id="291"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8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PTT					14MAR2016</a:t>
            </a:r>
            <a:endParaRPr lang="en-US" dirty="0"/>
          </a:p>
        </p:txBody>
      </p:sp>
      <p:sp>
        <p:nvSpPr>
          <p:cNvPr id="3" name="Content Placeholder 2"/>
          <p:cNvSpPr>
            <a:spLocks noGrp="1"/>
          </p:cNvSpPr>
          <p:nvPr>
            <p:ph idx="1"/>
          </p:nvPr>
        </p:nvSpPr>
        <p:spPr>
          <a:xfrm>
            <a:off x="457200" y="1219200"/>
            <a:ext cx="8229600" cy="4525963"/>
          </a:xfrm>
        </p:spPr>
        <p:txBody>
          <a:bodyPr/>
          <a:lstStyle/>
          <a:p>
            <a:pPr marL="514350" indent="-514350">
              <a:buFont typeface="+mj-lt"/>
              <a:buAutoNum type="arabicPeriod"/>
            </a:pPr>
            <a:r>
              <a:rPr lang="en-US" dirty="0" smtClean="0"/>
              <a:t>How did you use your skeletal and muscular systems over the weekend?</a:t>
            </a:r>
          </a:p>
          <a:p>
            <a:pPr marL="514350" indent="-514350">
              <a:buFont typeface="+mj-lt"/>
              <a:buAutoNum type="arabicPeriod"/>
            </a:pPr>
            <a:endParaRPr lang="en-US" dirty="0" smtClean="0"/>
          </a:p>
          <a:p>
            <a:pPr marL="514350" indent="-514350">
              <a:buNone/>
            </a:pPr>
            <a:r>
              <a:rPr lang="en-US" dirty="0" smtClean="0"/>
              <a:t>Planners: </a:t>
            </a:r>
          </a:p>
          <a:p>
            <a:pPr marL="514350" indent="-514350">
              <a:buNone/>
            </a:pPr>
            <a:r>
              <a:rPr lang="en-US" dirty="0" smtClean="0">
                <a:solidFill>
                  <a:srgbClr val="FF0000"/>
                </a:solidFill>
              </a:rPr>
              <a:t>	</a:t>
            </a:r>
            <a:r>
              <a:rPr lang="en-US" sz="2800" dirty="0" smtClean="0">
                <a:solidFill>
                  <a:srgbClr val="FF0000"/>
                </a:solidFill>
              </a:rPr>
              <a:t>Human Anatomy Project Proposal Due </a:t>
            </a:r>
            <a:r>
              <a:rPr lang="en-US" sz="2800" i="1" dirty="0" smtClean="0">
                <a:solidFill>
                  <a:srgbClr val="FF0000"/>
                </a:solidFill>
              </a:rPr>
              <a:t>Thursday</a:t>
            </a:r>
            <a:endParaRPr lang="en-US" i="1" dirty="0" smtClean="0">
              <a:solidFill>
                <a:srgbClr val="FF0000"/>
              </a:solidFill>
            </a:endParaRPr>
          </a:p>
          <a:p>
            <a:pPr marL="514350" indent="-514350">
              <a:buNone/>
            </a:pPr>
            <a:r>
              <a:rPr lang="en-US" dirty="0" smtClean="0"/>
              <a:t>		</a:t>
            </a:r>
            <a:endParaRPr lang="en-US" dirty="0"/>
          </a:p>
        </p:txBody>
      </p:sp>
      <p:pic>
        <p:nvPicPr>
          <p:cNvPr id="2052" name="Picture 4" descr="http://s3.amazonaws.com/edcanvas-uploads/43104/local/1363266955-happy-pi-day.png"/>
          <p:cNvPicPr>
            <a:picLocks noChangeAspect="1" noChangeArrowheads="1"/>
          </p:cNvPicPr>
          <p:nvPr/>
        </p:nvPicPr>
        <p:blipFill>
          <a:blip r:embed="rId2" cstate="print"/>
          <a:srcRect/>
          <a:stretch>
            <a:fillRect/>
          </a:stretch>
        </p:blipFill>
        <p:spPr bwMode="auto">
          <a:xfrm>
            <a:off x="5334000" y="4000500"/>
            <a:ext cx="2857500" cy="2857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http://tips.how2improvesinging.com/wp-content/uploads/2014/03/singing-from-diaphragm-300x300.jpg"/>
          <p:cNvPicPr>
            <a:picLocks noChangeAspect="1" noChangeArrowheads="1"/>
          </p:cNvPicPr>
          <p:nvPr/>
        </p:nvPicPr>
        <p:blipFill>
          <a:blip r:embed="rId2" cstate="print"/>
          <a:srcRect/>
          <a:stretch>
            <a:fillRect/>
          </a:stretch>
        </p:blipFill>
        <p:spPr bwMode="auto">
          <a:xfrm>
            <a:off x="304800" y="2057400"/>
            <a:ext cx="2819400" cy="2819400"/>
          </a:xfrm>
          <a:prstGeom prst="rect">
            <a:avLst/>
          </a:prstGeom>
          <a:noFill/>
        </p:spPr>
      </p:pic>
      <p:pic>
        <p:nvPicPr>
          <p:cNvPr id="25604" name="Picture 4" descr="http://yogamedicine.com/wp-content/uploads/2014/09/diaphragm-function.jpg"/>
          <p:cNvPicPr>
            <a:picLocks noChangeAspect="1" noChangeArrowheads="1"/>
          </p:cNvPicPr>
          <p:nvPr/>
        </p:nvPicPr>
        <p:blipFill>
          <a:blip r:embed="rId3" cstate="print"/>
          <a:srcRect/>
          <a:stretch>
            <a:fillRect/>
          </a:stretch>
        </p:blipFill>
        <p:spPr bwMode="auto">
          <a:xfrm>
            <a:off x="3657600" y="1752600"/>
            <a:ext cx="4995332" cy="4495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a:xfrm>
            <a:off x="457200" y="1371600"/>
            <a:ext cx="8229600" cy="4525963"/>
          </a:xfrm>
        </p:spPr>
        <p:txBody>
          <a:bodyPr/>
          <a:lstStyle/>
          <a:p>
            <a:pPr marL="514350" indent="-514350">
              <a:buFont typeface="+mj-lt"/>
              <a:buAutoNum type="arabicPeriod"/>
            </a:pPr>
            <a:r>
              <a:rPr lang="en-US" sz="2400" dirty="0" smtClean="0"/>
              <a:t>Breathing (inhaling and exhaling)</a:t>
            </a:r>
          </a:p>
          <a:p>
            <a:pPr marL="514350" indent="-514350">
              <a:buNone/>
            </a:pPr>
            <a:endParaRPr lang="en-US" sz="2400" dirty="0" smtClean="0"/>
          </a:p>
          <a:p>
            <a:pPr marL="514350" indent="-514350">
              <a:buNone/>
            </a:pPr>
            <a:endParaRPr lang="en-US" sz="2400" dirty="0" smtClean="0"/>
          </a:p>
          <a:p>
            <a:pPr marL="514350" indent="-514350">
              <a:buNone/>
            </a:pPr>
            <a:r>
              <a:rPr lang="en-US" sz="2400" dirty="0" smtClean="0"/>
              <a:t>2.	Gas exchange between the air and blood</a:t>
            </a:r>
          </a:p>
          <a:p>
            <a:pPr marL="514350" indent="-514350">
              <a:buNone/>
            </a:pPr>
            <a:endParaRPr lang="en-US" sz="2400" dirty="0" smtClean="0"/>
          </a:p>
          <a:p>
            <a:pPr marL="514350" indent="-514350">
              <a:buNone/>
            </a:pPr>
            <a:endParaRPr lang="en-US" sz="2400" dirty="0" smtClean="0"/>
          </a:p>
          <a:p>
            <a:pPr marL="514350" indent="-514350">
              <a:buNone/>
            </a:pPr>
            <a:r>
              <a:rPr lang="en-US" sz="2400" dirty="0" smtClean="0"/>
              <a:t>3.	Gas transport by the blood</a:t>
            </a:r>
          </a:p>
          <a:p>
            <a:pPr marL="514350" indent="-514350">
              <a:buNone/>
            </a:pPr>
            <a:endParaRPr lang="en-US" sz="2400" dirty="0" smtClean="0"/>
          </a:p>
          <a:p>
            <a:pPr marL="514350" indent="-514350">
              <a:buNone/>
            </a:pPr>
            <a:endParaRPr lang="en-US" sz="2400" dirty="0" smtClean="0"/>
          </a:p>
          <a:p>
            <a:pPr marL="514350" indent="-514350">
              <a:buNone/>
            </a:pPr>
            <a:r>
              <a:rPr lang="en-US" sz="2400" dirty="0" smtClean="0"/>
              <a:t>4.	Gas exchange between the blood and cells</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53000" cy="1143000"/>
          </a:xfrm>
        </p:spPr>
        <p:txBody>
          <a:bodyPr>
            <a:normAutofit/>
          </a:bodyPr>
          <a:lstStyle/>
          <a:p>
            <a:r>
              <a:rPr lang="en-US" sz="2800" dirty="0" smtClean="0"/>
              <a:t>Label and Describe the Function</a:t>
            </a:r>
            <a:endParaRPr lang="en-US" sz="2800" dirty="0"/>
          </a:p>
        </p:txBody>
      </p:sp>
      <p:pic>
        <p:nvPicPr>
          <p:cNvPr id="1026" name="Picture 2" descr="https://adapaproject.org/images/biobook_images/circulatory_respiratory.gif"/>
          <p:cNvPicPr>
            <a:picLocks noChangeAspect="1" noChangeArrowheads="1"/>
          </p:cNvPicPr>
          <p:nvPr/>
        </p:nvPicPr>
        <p:blipFill>
          <a:blip r:embed="rId2" cstate="print"/>
          <a:srcRect/>
          <a:stretch>
            <a:fillRect/>
          </a:stretch>
        </p:blipFill>
        <p:spPr bwMode="auto">
          <a:xfrm>
            <a:off x="1371600" y="2554489"/>
            <a:ext cx="4572000" cy="4303511"/>
          </a:xfrm>
          <a:prstGeom prst="rect">
            <a:avLst/>
          </a:prstGeom>
          <a:noFill/>
        </p:spPr>
      </p:pic>
      <p:pic>
        <p:nvPicPr>
          <p:cNvPr id="1028" name="Picture 4" descr="http://www.clinicians.co.nz/userfiles/image/Article%20Images/Bronchus.jpg"/>
          <p:cNvPicPr>
            <a:picLocks noChangeAspect="1" noChangeArrowheads="1"/>
          </p:cNvPicPr>
          <p:nvPr/>
        </p:nvPicPr>
        <p:blipFill>
          <a:blip r:embed="rId3" cstate="print"/>
          <a:srcRect/>
          <a:stretch>
            <a:fillRect/>
          </a:stretch>
        </p:blipFill>
        <p:spPr bwMode="auto">
          <a:xfrm>
            <a:off x="5334000" y="533400"/>
            <a:ext cx="3810000" cy="2667000"/>
          </a:xfrm>
          <a:prstGeom prst="rect">
            <a:avLst/>
          </a:prstGeom>
          <a:noFill/>
        </p:spPr>
      </p:pic>
      <p:pic>
        <p:nvPicPr>
          <p:cNvPr id="1030" name="Picture 6" descr="http://www.fonzo.club/cliparts/9Tp/oqK/9TpoqKpLc.gif"/>
          <p:cNvPicPr>
            <a:picLocks noChangeAspect="1" noChangeArrowheads="1"/>
          </p:cNvPicPr>
          <p:nvPr/>
        </p:nvPicPr>
        <p:blipFill>
          <a:blip r:embed="rId4" cstate="print"/>
          <a:srcRect/>
          <a:stretch>
            <a:fillRect/>
          </a:stretch>
        </p:blipFill>
        <p:spPr bwMode="auto">
          <a:xfrm>
            <a:off x="0" y="838200"/>
            <a:ext cx="2057400" cy="266251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514350" indent="-514350">
              <a:buFont typeface="+mj-lt"/>
              <a:buAutoNum type="arabicPeriod"/>
            </a:pPr>
            <a:r>
              <a:rPr lang="en-US" sz="2400" dirty="0" smtClean="0"/>
              <a:t>Breathing (inhaling and exhaling)</a:t>
            </a:r>
          </a:p>
          <a:p>
            <a:pPr marL="514350" indent="-514350">
              <a:buNone/>
            </a:pPr>
            <a:endParaRPr lang="en-US" sz="2400" dirty="0" smtClean="0"/>
          </a:p>
          <a:p>
            <a:pPr marL="514350" indent="-514350">
              <a:buNone/>
            </a:pPr>
            <a:r>
              <a:rPr lang="en-US" sz="2400" dirty="0" smtClean="0"/>
              <a:t>The diaphragm flexes and contracts to fill the lungs with air.  The diaphragm is a muscle that covers the base of the lungs. Air enters through the mouth and nose, travels down the trachea, into the bronchi.</a:t>
            </a:r>
          </a:p>
          <a:p>
            <a:pPr marL="514350" indent="-514350">
              <a:buNone/>
            </a:pPr>
            <a:endParaRPr lang="en-US" dirty="0"/>
          </a:p>
        </p:txBody>
      </p:sp>
      <p:pic>
        <p:nvPicPr>
          <p:cNvPr id="4" name="Picture 2" descr="http://tips.how2improvesinging.com/wp-content/uploads/2014/03/singing-from-diaphragm-300x300.jpg"/>
          <p:cNvPicPr>
            <a:picLocks noChangeAspect="1" noChangeArrowheads="1"/>
          </p:cNvPicPr>
          <p:nvPr/>
        </p:nvPicPr>
        <p:blipFill>
          <a:blip r:embed="rId2" cstate="print"/>
          <a:srcRect/>
          <a:stretch>
            <a:fillRect/>
          </a:stretch>
        </p:blipFill>
        <p:spPr bwMode="auto">
          <a:xfrm>
            <a:off x="5029200" y="3810000"/>
            <a:ext cx="3048000" cy="304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514350" indent="-514350">
              <a:buAutoNum type="arabicPeriod" startAt="2"/>
            </a:pPr>
            <a:r>
              <a:rPr lang="en-US" sz="2400" dirty="0" smtClean="0"/>
              <a:t>Gas exchange between the air and blood</a:t>
            </a:r>
          </a:p>
          <a:p>
            <a:pPr marL="514350" indent="-514350">
              <a:buNone/>
            </a:pPr>
            <a:endParaRPr lang="en-US" sz="2400" dirty="0" smtClean="0"/>
          </a:p>
          <a:p>
            <a:pPr marL="514350" indent="-514350">
              <a:buNone/>
            </a:pPr>
            <a:r>
              <a:rPr lang="en-US" sz="2400" dirty="0" smtClean="0"/>
              <a:t>Blood cells are made of hemoglobin.  The hemoglobin binds with the Oxygen molecules.  The Oxygen diffuses across capillaries surrounding the alveoli. </a:t>
            </a:r>
          </a:p>
          <a:p>
            <a:pPr marL="514350" indent="-514350">
              <a:buNone/>
            </a:pPr>
            <a:endParaRPr lang="en-US" dirty="0"/>
          </a:p>
        </p:txBody>
      </p:sp>
      <p:pic>
        <p:nvPicPr>
          <p:cNvPr id="4" name="Picture 4" descr="http://www.chemistryland.com/CHM107/AirWeBreathe/Comp/hemoglobinCollage.jpg"/>
          <p:cNvPicPr>
            <a:picLocks noChangeAspect="1" noChangeArrowheads="1"/>
          </p:cNvPicPr>
          <p:nvPr/>
        </p:nvPicPr>
        <p:blipFill>
          <a:blip r:embed="rId2" cstate="print"/>
          <a:srcRect/>
          <a:stretch>
            <a:fillRect/>
          </a:stretch>
        </p:blipFill>
        <p:spPr bwMode="auto">
          <a:xfrm>
            <a:off x="4953000" y="3581400"/>
            <a:ext cx="3251200" cy="2895600"/>
          </a:xfrm>
          <a:prstGeom prst="rect">
            <a:avLst/>
          </a:prstGeom>
          <a:noFill/>
        </p:spPr>
      </p:pic>
      <p:pic>
        <p:nvPicPr>
          <p:cNvPr id="5" name="Picture 2" descr="http://cdn.c.photoshelter.com/img-get/I0000ZFiibmc7MP0/s/600/600/prn43265DS.jpg"/>
          <p:cNvPicPr>
            <a:picLocks noChangeAspect="1" noChangeArrowheads="1"/>
          </p:cNvPicPr>
          <p:nvPr/>
        </p:nvPicPr>
        <p:blipFill>
          <a:blip r:embed="rId3" cstate="print"/>
          <a:srcRect/>
          <a:stretch>
            <a:fillRect/>
          </a:stretch>
        </p:blipFill>
        <p:spPr bwMode="auto">
          <a:xfrm>
            <a:off x="0" y="3806951"/>
            <a:ext cx="4267200" cy="305104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lewsnursing.com/assets/slide_11.jpg"/>
          <p:cNvPicPr>
            <a:picLocks noChangeAspect="1" noChangeArrowheads="1"/>
          </p:cNvPicPr>
          <p:nvPr/>
        </p:nvPicPr>
        <p:blipFill>
          <a:blip r:embed="rId2" cstate="print"/>
          <a:srcRect/>
          <a:stretch>
            <a:fillRect/>
          </a:stretch>
        </p:blipFill>
        <p:spPr bwMode="auto">
          <a:xfrm>
            <a:off x="609600" y="685800"/>
            <a:ext cx="7721599" cy="5791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a:xfrm>
            <a:off x="457200" y="1371600"/>
            <a:ext cx="5029200" cy="4525963"/>
          </a:xfrm>
        </p:spPr>
        <p:txBody>
          <a:bodyPr>
            <a:normAutofit/>
          </a:bodyPr>
          <a:lstStyle/>
          <a:p>
            <a:pPr marL="514350" indent="-514350">
              <a:buAutoNum type="arabicPeriod" startAt="3"/>
            </a:pPr>
            <a:r>
              <a:rPr lang="en-US" sz="2400" dirty="0" smtClean="0"/>
              <a:t>Gas transport by the blood</a:t>
            </a:r>
          </a:p>
          <a:p>
            <a:pPr marL="514350" indent="-514350">
              <a:buNone/>
            </a:pPr>
            <a:endParaRPr lang="en-US" sz="2400" dirty="0" smtClean="0"/>
          </a:p>
          <a:p>
            <a:pPr marL="514350" indent="-514350">
              <a:buNone/>
            </a:pPr>
            <a:r>
              <a:rPr lang="en-US" sz="2400" dirty="0" smtClean="0"/>
              <a:t>Arteries and Veins carry blood around the body to provide oxygen to cells and carbon dioxide.  All cells need oxygen!  Again, the oxygen binds to the hemoglobin.</a:t>
            </a:r>
          </a:p>
          <a:p>
            <a:pPr marL="514350" indent="-514350">
              <a:buNone/>
            </a:pPr>
            <a:endParaRPr lang="en-US" sz="2400" dirty="0" smtClean="0"/>
          </a:p>
          <a:p>
            <a:pPr marL="514350" indent="-514350">
              <a:buNone/>
            </a:pPr>
            <a:r>
              <a:rPr lang="en-US" sz="2400" dirty="0" smtClean="0"/>
              <a:t>Arteries: Oxygen Rich</a:t>
            </a:r>
          </a:p>
          <a:p>
            <a:pPr marL="514350" indent="-514350">
              <a:buNone/>
            </a:pPr>
            <a:r>
              <a:rPr lang="en-US" sz="2400" dirty="0" smtClean="0"/>
              <a:t>Vein: Oxygen Poor (Carbon Dioxide)</a:t>
            </a:r>
          </a:p>
          <a:p>
            <a:pPr marL="514350" indent="-514350">
              <a:buNone/>
            </a:pPr>
            <a:endParaRPr lang="en-US" dirty="0"/>
          </a:p>
        </p:txBody>
      </p:sp>
      <p:pic>
        <p:nvPicPr>
          <p:cNvPr id="30722" name="Picture 2" descr="http://3.bp.blogspot.com/-KJluywb-YFI/VThgYlfa8VI/AAAAAAAAC24/YC-vMPGug84/s1600/circulatory-system.png"/>
          <p:cNvPicPr>
            <a:picLocks noChangeAspect="1" noChangeArrowheads="1"/>
          </p:cNvPicPr>
          <p:nvPr/>
        </p:nvPicPr>
        <p:blipFill>
          <a:blip r:embed="rId2" cstate="print"/>
          <a:srcRect/>
          <a:stretch>
            <a:fillRect/>
          </a:stretch>
        </p:blipFill>
        <p:spPr bwMode="auto">
          <a:xfrm>
            <a:off x="5867400" y="1143000"/>
            <a:ext cx="2619375" cy="48672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marL="514350" indent="-514350">
              <a:buNone/>
            </a:pPr>
            <a:r>
              <a:rPr lang="en-US" sz="2400" dirty="0" smtClean="0"/>
              <a:t>4. Gas exchange between the blood and cells </a:t>
            </a:r>
          </a:p>
          <a:p>
            <a:pPr marL="514350" indent="-514350">
              <a:buNone/>
            </a:pPr>
            <a:endParaRPr lang="en-US" sz="2400" dirty="0" smtClean="0"/>
          </a:p>
          <a:p>
            <a:pPr marL="514350" indent="-514350">
              <a:buNone/>
            </a:pPr>
            <a:r>
              <a:rPr lang="en-US" sz="2400" dirty="0" smtClean="0"/>
              <a:t>Once the blood gets to the cells in the, muscles, and organs the oxygen diffuses to the cells that are relatively oxygen poor.  This also happens through the capillaries.  Carbon dioxide the attached to the blood cell that travels back to the heart and lungs to get rid of the carbon dioxide and pick up more oxygen.</a:t>
            </a:r>
          </a:p>
          <a:p>
            <a:pPr marL="514350" indent="-514350">
              <a:buFont typeface="+mj-lt"/>
              <a:buAutoNum type="arabicPeriod"/>
            </a:pPr>
            <a:endParaRPr lang="en-US" dirty="0"/>
          </a:p>
        </p:txBody>
      </p:sp>
      <p:pic>
        <p:nvPicPr>
          <p:cNvPr id="31746" name="Picture 2" descr="https://upload.wikimedia.org/wikipedia/commons/f/f6/Capillary_system_CERT.jpg"/>
          <p:cNvPicPr>
            <a:picLocks noChangeAspect="1" noChangeArrowheads="1"/>
          </p:cNvPicPr>
          <p:nvPr/>
        </p:nvPicPr>
        <p:blipFill>
          <a:blip r:embed="rId2" cstate="print"/>
          <a:srcRect/>
          <a:stretch>
            <a:fillRect/>
          </a:stretch>
        </p:blipFill>
        <p:spPr bwMode="auto">
          <a:xfrm>
            <a:off x="4572000" y="4088565"/>
            <a:ext cx="2943225" cy="276943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nonchalant9700.files.wordpress.com/2014/05/human-circulatory-system-function.png?w=604"/>
          <p:cNvPicPr>
            <a:picLocks noChangeAspect="1" noChangeArrowheads="1"/>
          </p:cNvPicPr>
          <p:nvPr/>
        </p:nvPicPr>
        <p:blipFill>
          <a:blip r:embed="rId2" cstate="print"/>
          <a:srcRect/>
          <a:stretch>
            <a:fillRect/>
          </a:stretch>
        </p:blipFill>
        <p:spPr bwMode="auto">
          <a:xfrm>
            <a:off x="1752600" y="614773"/>
            <a:ext cx="5410200" cy="624322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http://cdn.c.photoshelter.com/img-get/I0000ZFiibmc7MP0/s/600/600/prn43265DS.jpg"/>
          <p:cNvPicPr>
            <a:picLocks noChangeAspect="1" noChangeArrowheads="1"/>
          </p:cNvPicPr>
          <p:nvPr/>
        </p:nvPicPr>
        <p:blipFill>
          <a:blip r:embed="rId2" cstate="print"/>
          <a:srcRect/>
          <a:stretch>
            <a:fillRect/>
          </a:stretch>
        </p:blipFill>
        <p:spPr bwMode="auto">
          <a:xfrm>
            <a:off x="0" y="3806951"/>
            <a:ext cx="4267200" cy="3051049"/>
          </a:xfrm>
          <a:prstGeom prst="rect">
            <a:avLst/>
          </a:prstGeom>
          <a:noFill/>
        </p:spPr>
      </p:pic>
      <p:pic>
        <p:nvPicPr>
          <p:cNvPr id="27654" name="Picture 6" descr="http://classes.midlandstech.edu/carterp/Courses/bio211/chap19/figure_19_17_2_labeled.jpg"/>
          <p:cNvPicPr>
            <a:picLocks noChangeAspect="1" noChangeArrowheads="1"/>
          </p:cNvPicPr>
          <p:nvPr/>
        </p:nvPicPr>
        <p:blipFill>
          <a:blip r:embed="rId3" cstate="print"/>
          <a:srcRect/>
          <a:stretch>
            <a:fillRect/>
          </a:stretch>
        </p:blipFill>
        <p:spPr bwMode="auto">
          <a:xfrm>
            <a:off x="4756302" y="304800"/>
            <a:ext cx="4387698" cy="5576888"/>
          </a:xfrm>
          <a:prstGeom prst="rect">
            <a:avLst/>
          </a:prstGeom>
          <a:noFill/>
        </p:spPr>
      </p:pic>
      <p:pic>
        <p:nvPicPr>
          <p:cNvPr id="7" name="Picture 4" descr="http://www.chemistryland.com/CHM107/AirWeBreathe/Comp/hemoglobinCollage.jpg"/>
          <p:cNvPicPr>
            <a:picLocks noChangeAspect="1" noChangeArrowheads="1"/>
          </p:cNvPicPr>
          <p:nvPr/>
        </p:nvPicPr>
        <p:blipFill>
          <a:blip r:embed="rId4" cstate="print"/>
          <a:srcRect/>
          <a:stretch>
            <a:fillRect/>
          </a:stretch>
        </p:blipFill>
        <p:spPr bwMode="auto">
          <a:xfrm>
            <a:off x="533400" y="609600"/>
            <a:ext cx="3251200" cy="2895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https://s-media-cache-ak0.pinimg.com/236x/1a/68/f6/1a68f61d67447dca7157520ac9710f50.jpg"/>
          <p:cNvPicPr>
            <a:picLocks noChangeAspect="1" noChangeArrowheads="1"/>
          </p:cNvPicPr>
          <p:nvPr/>
        </p:nvPicPr>
        <p:blipFill>
          <a:blip r:embed="rId2" cstate="print"/>
          <a:srcRect/>
          <a:stretch>
            <a:fillRect/>
          </a:stretch>
        </p:blipFill>
        <p:spPr bwMode="auto">
          <a:xfrm>
            <a:off x="5562600" y="2209800"/>
            <a:ext cx="2247900" cy="3381375"/>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do the Cardiovascular, Muscular, Skeletal, and Respiratory work together to produce movement in animals?</a:t>
            </a:r>
            <a:endParaRPr lang="en-US" dirty="0"/>
          </a:p>
        </p:txBody>
      </p:sp>
      <p:pic>
        <p:nvPicPr>
          <p:cNvPr id="71682" name="Picture 2" descr="http://image.naldzgraphics.net/2012/05/5-movement.jpg"/>
          <p:cNvPicPr>
            <a:picLocks noChangeAspect="1" noChangeArrowheads="1"/>
          </p:cNvPicPr>
          <p:nvPr/>
        </p:nvPicPr>
        <p:blipFill>
          <a:blip r:embed="rId3" cstate="print"/>
          <a:srcRect/>
          <a:stretch>
            <a:fillRect/>
          </a:stretch>
        </p:blipFill>
        <p:spPr bwMode="auto">
          <a:xfrm>
            <a:off x="457200" y="3429000"/>
            <a:ext cx="4762500" cy="2857500"/>
          </a:xfrm>
          <a:prstGeom prst="rect">
            <a:avLst/>
          </a:prstGeom>
          <a:noFill/>
        </p:spPr>
      </p:pic>
      <p:pic>
        <p:nvPicPr>
          <p:cNvPr id="71686" name="Picture 6" descr="http://f.tqn.com/y/animals/1/W/y/9/1/464666847.jpg"/>
          <p:cNvPicPr>
            <a:picLocks noChangeAspect="1" noChangeArrowheads="1"/>
          </p:cNvPicPr>
          <p:nvPr/>
        </p:nvPicPr>
        <p:blipFill>
          <a:blip r:embed="rId4" cstate="print"/>
          <a:srcRect/>
          <a:stretch>
            <a:fillRect/>
          </a:stretch>
        </p:blipFill>
        <p:spPr bwMode="auto">
          <a:xfrm>
            <a:off x="5486400" y="4419600"/>
            <a:ext cx="3657600" cy="2438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PTT				16MAR2016</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a capillary?</a:t>
            </a:r>
          </a:p>
          <a:p>
            <a:pPr marL="514350" indent="-514350">
              <a:buFont typeface="+mj-lt"/>
              <a:buAutoNum type="arabicPeriod"/>
            </a:pPr>
            <a:r>
              <a:rPr lang="en-US" dirty="0" smtClean="0"/>
              <a:t>What happens in the capillary?</a:t>
            </a:r>
          </a:p>
          <a:p>
            <a:pPr marL="514350" indent="-514350">
              <a:buFont typeface="+mj-lt"/>
              <a:buAutoNum type="arabicPeriod"/>
            </a:pPr>
            <a:endParaRPr lang="en-US" dirty="0" smtClean="0"/>
          </a:p>
          <a:p>
            <a:pPr marL="514350" indent="-514350">
              <a:buNone/>
            </a:pPr>
            <a:r>
              <a:rPr lang="en-US" dirty="0" smtClean="0"/>
              <a:t>Planners:  </a:t>
            </a:r>
            <a:r>
              <a:rPr lang="en-US" dirty="0" smtClean="0">
                <a:solidFill>
                  <a:srgbClr val="FF0000"/>
                </a:solidFill>
              </a:rPr>
              <a:t>Human Anatomy Experiment Proposal Due Thursday</a:t>
            </a:r>
            <a:endParaRPr lang="en-US" dirty="0">
              <a:solidFill>
                <a:srgbClr val="FF0000"/>
              </a:solidFill>
            </a:endParaRPr>
          </a:p>
        </p:txBody>
      </p:sp>
      <p:pic>
        <p:nvPicPr>
          <p:cNvPr id="4" name="Picture 2" descr="https://upload.wikimedia.org/wikipedia/commons/f/f6/Capillary_system_CERT.jpg"/>
          <p:cNvPicPr>
            <a:picLocks noChangeAspect="1" noChangeArrowheads="1"/>
          </p:cNvPicPr>
          <p:nvPr/>
        </p:nvPicPr>
        <p:blipFill>
          <a:blip r:embed="rId2" cstate="print"/>
          <a:srcRect/>
          <a:stretch>
            <a:fillRect/>
          </a:stretch>
        </p:blipFill>
        <p:spPr bwMode="auto">
          <a:xfrm>
            <a:off x="4572000" y="4088565"/>
            <a:ext cx="2943225" cy="276943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 can describe in detail the process of oxygenating cells and tissues of the brain or other organs.</a:t>
            </a:r>
          </a:p>
          <a:p>
            <a:pPr marL="514350" indent="-51435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0" name="Picture 2" descr="http://cdn.c.photoshelter.com/img-get/I0000ZFiibmc7MP0/s/600/600/prn43265DS.jpg"/>
          <p:cNvPicPr>
            <a:picLocks noChangeAspect="1" noChangeArrowheads="1"/>
          </p:cNvPicPr>
          <p:nvPr/>
        </p:nvPicPr>
        <p:blipFill>
          <a:blip r:embed="rId2" cstate="print"/>
          <a:srcRect/>
          <a:stretch>
            <a:fillRect/>
          </a:stretch>
        </p:blipFill>
        <p:spPr bwMode="auto">
          <a:xfrm>
            <a:off x="0" y="3806951"/>
            <a:ext cx="4267200" cy="3051049"/>
          </a:xfrm>
          <a:prstGeom prst="rect">
            <a:avLst/>
          </a:prstGeom>
          <a:noFill/>
        </p:spPr>
      </p:pic>
      <p:pic>
        <p:nvPicPr>
          <p:cNvPr id="27654" name="Picture 6" descr="http://classes.midlandstech.edu/carterp/Courses/bio211/chap19/figure_19_17_2_labeled.jpg"/>
          <p:cNvPicPr>
            <a:picLocks noChangeAspect="1" noChangeArrowheads="1"/>
          </p:cNvPicPr>
          <p:nvPr/>
        </p:nvPicPr>
        <p:blipFill>
          <a:blip r:embed="rId3" cstate="print"/>
          <a:srcRect/>
          <a:stretch>
            <a:fillRect/>
          </a:stretch>
        </p:blipFill>
        <p:spPr bwMode="auto">
          <a:xfrm>
            <a:off x="4756302" y="304800"/>
            <a:ext cx="4387698" cy="5576888"/>
          </a:xfrm>
          <a:prstGeom prst="rect">
            <a:avLst/>
          </a:prstGeom>
          <a:noFill/>
        </p:spPr>
      </p:pic>
      <p:pic>
        <p:nvPicPr>
          <p:cNvPr id="7" name="Picture 4" descr="http://www.chemistryland.com/CHM107/AirWeBreathe/Comp/hemoglobinCollage.jpg"/>
          <p:cNvPicPr>
            <a:picLocks noChangeAspect="1" noChangeArrowheads="1"/>
          </p:cNvPicPr>
          <p:nvPr/>
        </p:nvPicPr>
        <p:blipFill>
          <a:blip r:embed="rId4" cstate="print"/>
          <a:srcRect/>
          <a:stretch>
            <a:fillRect/>
          </a:stretch>
        </p:blipFill>
        <p:spPr bwMode="auto">
          <a:xfrm>
            <a:off x="533400" y="609600"/>
            <a:ext cx="3251200" cy="2895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How do the Cardiovascular and Respiratory systems work together to keep the body oxygenated?</a:t>
            </a:r>
            <a:endParaRPr lang="en-US" dirty="0"/>
          </a:p>
        </p:txBody>
      </p:sp>
      <p:pic>
        <p:nvPicPr>
          <p:cNvPr id="1026" name="Picture 2" descr="https://adapaproject.org/images/biobook_images/circulatory_respiratory.gif"/>
          <p:cNvPicPr>
            <a:picLocks noChangeAspect="1" noChangeArrowheads="1"/>
          </p:cNvPicPr>
          <p:nvPr/>
        </p:nvPicPr>
        <p:blipFill>
          <a:blip r:embed="rId2" cstate="print"/>
          <a:srcRect/>
          <a:stretch>
            <a:fillRect/>
          </a:stretch>
        </p:blipFill>
        <p:spPr bwMode="auto">
          <a:xfrm>
            <a:off x="3505200" y="2743199"/>
            <a:ext cx="4419600" cy="416006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descr="http://vdinh.weebly.com/uploads/1/3/5/5/13557835/2328170_orig.jpg"/>
          <p:cNvPicPr>
            <a:picLocks noChangeAspect="1" noChangeArrowheads="1"/>
          </p:cNvPicPr>
          <p:nvPr/>
        </p:nvPicPr>
        <p:blipFill>
          <a:blip r:embed="rId2" cstate="print"/>
          <a:srcRect/>
          <a:stretch>
            <a:fillRect/>
          </a:stretch>
        </p:blipFill>
        <p:spPr bwMode="auto">
          <a:xfrm>
            <a:off x="0" y="1447800"/>
            <a:ext cx="8907395" cy="4876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Circulation Role Play!</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s://nonchalant9700.files.wordpress.com/2014/05/human-circulatory-system-function.png?w=604"/>
          <p:cNvPicPr>
            <a:picLocks noChangeAspect="1" noChangeArrowheads="1"/>
          </p:cNvPicPr>
          <p:nvPr/>
        </p:nvPicPr>
        <p:blipFill>
          <a:blip r:embed="rId2" cstate="print"/>
          <a:srcRect/>
          <a:stretch>
            <a:fillRect/>
          </a:stretch>
        </p:blipFill>
        <p:spPr bwMode="auto">
          <a:xfrm>
            <a:off x="2362200" y="1447800"/>
            <a:ext cx="4358159" cy="5029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Turn In…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Describe in detail the process of oxygenating cells and tissues of the brain or other organs. (there should be at least 8 steps)</a:t>
            </a:r>
          </a:p>
          <a:p>
            <a:pPr marL="514350" indent="-514350">
              <a:buFont typeface="+mj-lt"/>
              <a:buAutoNum type="arabicPeriod"/>
            </a:pPr>
            <a:r>
              <a:rPr lang="en-US" dirty="0" smtClean="0"/>
              <a:t>List 2 things you learned in our circulation role play.</a:t>
            </a:r>
          </a:p>
          <a:p>
            <a:pPr marL="514350" indent="-514350">
              <a:buFont typeface="+mj-lt"/>
              <a:buAutoNum type="arabicPeriod"/>
            </a:pPr>
            <a:r>
              <a:rPr lang="en-US" dirty="0" smtClean="0"/>
              <a:t>Ask two questions you still have about the respiratory or circulatory system.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PTT				17MAR2016</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Where does gas exchange occur?</a:t>
            </a:r>
          </a:p>
          <a:p>
            <a:pPr marL="514350" indent="-514350">
              <a:buFont typeface="+mj-lt"/>
              <a:buAutoNum type="arabicPeriod"/>
            </a:pPr>
            <a:r>
              <a:rPr lang="en-US" dirty="0" smtClean="0"/>
              <a:t>Where and Why is oxygen picked up and dropped off?</a:t>
            </a:r>
          </a:p>
          <a:p>
            <a:pPr marL="514350" indent="-514350">
              <a:buFont typeface="+mj-lt"/>
              <a:buAutoNum type="arabicPeriod"/>
            </a:pPr>
            <a:r>
              <a:rPr lang="en-US" dirty="0" smtClean="0"/>
              <a:t>Where and Why is carbon dioxide get picked up and dropped off?</a:t>
            </a:r>
          </a:p>
          <a:p>
            <a:pPr marL="514350" indent="-514350">
              <a:buFont typeface="+mj-lt"/>
              <a:buAutoNum type="arabicPeriod"/>
            </a:pPr>
            <a:endParaRPr lang="en-US" dirty="0" smtClean="0"/>
          </a:p>
          <a:p>
            <a:pPr marL="514350" indent="-514350">
              <a:buNone/>
            </a:pPr>
            <a:r>
              <a:rPr lang="en-US" dirty="0" smtClean="0"/>
              <a:t>Turn in: </a:t>
            </a:r>
            <a:r>
              <a:rPr lang="en-US" dirty="0" smtClean="0">
                <a:solidFill>
                  <a:schemeClr val="accent2">
                    <a:lumMod val="50000"/>
                  </a:schemeClr>
                </a:solidFill>
              </a:rPr>
              <a:t>Experiment Proposal</a:t>
            </a:r>
          </a:p>
        </p:txBody>
      </p:sp>
      <p:pic>
        <p:nvPicPr>
          <p:cNvPr id="4" name="Picture 2" descr="https://upload.wikimedia.org/wikipedia/commons/f/f6/Capillary_system_CERT.jpg"/>
          <p:cNvPicPr>
            <a:picLocks noChangeAspect="1" noChangeArrowheads="1"/>
          </p:cNvPicPr>
          <p:nvPr/>
        </p:nvPicPr>
        <p:blipFill>
          <a:blip r:embed="rId2" cstate="print"/>
          <a:srcRect/>
          <a:stretch>
            <a:fillRect/>
          </a:stretch>
        </p:blipFill>
        <p:spPr bwMode="auto">
          <a:xfrm>
            <a:off x="5791200" y="4088565"/>
            <a:ext cx="2943225" cy="276943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How do the Cardiovascular and Respiratory systems work together to keep the body oxygenated?</a:t>
            </a:r>
            <a:endParaRPr lang="en-US" dirty="0"/>
          </a:p>
        </p:txBody>
      </p:sp>
      <p:pic>
        <p:nvPicPr>
          <p:cNvPr id="1026" name="Picture 2" descr="https://adapaproject.org/images/biobook_images/circulatory_respiratory.gif"/>
          <p:cNvPicPr>
            <a:picLocks noChangeAspect="1" noChangeArrowheads="1"/>
          </p:cNvPicPr>
          <p:nvPr/>
        </p:nvPicPr>
        <p:blipFill>
          <a:blip r:embed="rId2" cstate="print"/>
          <a:srcRect/>
          <a:stretch>
            <a:fillRect/>
          </a:stretch>
        </p:blipFill>
        <p:spPr bwMode="auto">
          <a:xfrm>
            <a:off x="3505200" y="2743199"/>
            <a:ext cx="4419600" cy="416006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How do the Cardiovascular and Respiratory systems work together to keep the body oxygenated?</a:t>
            </a:r>
            <a:endParaRPr lang="en-US" dirty="0"/>
          </a:p>
        </p:txBody>
      </p:sp>
      <p:pic>
        <p:nvPicPr>
          <p:cNvPr id="1026" name="Picture 2" descr="https://adapaproject.org/images/biobook_images/circulatory_respiratory.gif"/>
          <p:cNvPicPr>
            <a:picLocks noChangeAspect="1" noChangeArrowheads="1"/>
          </p:cNvPicPr>
          <p:nvPr/>
        </p:nvPicPr>
        <p:blipFill>
          <a:blip r:embed="rId2" cstate="print"/>
          <a:srcRect/>
          <a:stretch>
            <a:fillRect/>
          </a:stretch>
        </p:blipFill>
        <p:spPr bwMode="auto">
          <a:xfrm>
            <a:off x="3505200" y="2743199"/>
            <a:ext cx="4419600" cy="416006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https://s-media-cache-ak0.pinimg.com/236x/1a/68/f6/1a68f61d67447dca7157520ac9710f50.jpg"/>
          <p:cNvPicPr>
            <a:picLocks noChangeAspect="1" noChangeArrowheads="1"/>
          </p:cNvPicPr>
          <p:nvPr/>
        </p:nvPicPr>
        <p:blipFill>
          <a:blip r:embed="rId2" cstate="print"/>
          <a:srcRect/>
          <a:stretch>
            <a:fillRect/>
          </a:stretch>
        </p:blipFill>
        <p:spPr bwMode="auto">
          <a:xfrm>
            <a:off x="5562600" y="2209800"/>
            <a:ext cx="2247900" cy="3381375"/>
          </a:xfrm>
          <a:prstGeom prst="rect">
            <a:avLst/>
          </a:prstGeom>
          <a:noFill/>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do the Cardiovascular, Muscular, Skeletal, and Respiratory work together to produce movement in animals?</a:t>
            </a:r>
            <a:endParaRPr lang="en-US" dirty="0"/>
          </a:p>
        </p:txBody>
      </p:sp>
      <p:pic>
        <p:nvPicPr>
          <p:cNvPr id="71682" name="Picture 2" descr="http://image.naldzgraphics.net/2012/05/5-movement.jpg"/>
          <p:cNvPicPr>
            <a:picLocks noChangeAspect="1" noChangeArrowheads="1"/>
          </p:cNvPicPr>
          <p:nvPr/>
        </p:nvPicPr>
        <p:blipFill>
          <a:blip r:embed="rId3" cstate="print"/>
          <a:srcRect/>
          <a:stretch>
            <a:fillRect/>
          </a:stretch>
        </p:blipFill>
        <p:spPr bwMode="auto">
          <a:xfrm>
            <a:off x="457200" y="3429000"/>
            <a:ext cx="4762500" cy="2857500"/>
          </a:xfrm>
          <a:prstGeom prst="rect">
            <a:avLst/>
          </a:prstGeom>
          <a:noFill/>
        </p:spPr>
      </p:pic>
      <p:pic>
        <p:nvPicPr>
          <p:cNvPr id="71686" name="Picture 6" descr="http://f.tqn.com/y/animals/1/W/y/9/1/464666847.jpg"/>
          <p:cNvPicPr>
            <a:picLocks noChangeAspect="1" noChangeArrowheads="1"/>
          </p:cNvPicPr>
          <p:nvPr/>
        </p:nvPicPr>
        <p:blipFill>
          <a:blip r:embed="rId4" cstate="print"/>
          <a:srcRect/>
          <a:stretch>
            <a:fillRect/>
          </a:stretch>
        </p:blipFill>
        <p:spPr bwMode="auto">
          <a:xfrm>
            <a:off x="5486400" y="4419600"/>
            <a:ext cx="3657600" cy="24384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We have studied the skeletal, muscular, cardiovascular, and respiratory systems.</a:t>
            </a:r>
          </a:p>
          <a:p>
            <a:pPr>
              <a:buNone/>
            </a:pPr>
            <a:endParaRPr lang="en-US" dirty="0" smtClean="0"/>
          </a:p>
          <a:p>
            <a:pPr marL="514350" indent="-514350">
              <a:buNone/>
            </a:pPr>
            <a:r>
              <a:rPr lang="en-US" dirty="0" smtClean="0"/>
              <a:t>Today we will learn about the potential disease of these systems and how to prevent them.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Sickle Cell Disease</a:t>
            </a:r>
            <a:endParaRPr lang="en-US" dirty="0"/>
          </a:p>
        </p:txBody>
      </p:sp>
      <p:sp>
        <p:nvSpPr>
          <p:cNvPr id="3" name="Content Placeholder 2"/>
          <p:cNvSpPr>
            <a:spLocks noGrp="1"/>
          </p:cNvSpPr>
          <p:nvPr>
            <p:ph idx="1"/>
          </p:nvPr>
        </p:nvSpPr>
        <p:spPr>
          <a:xfrm>
            <a:off x="381000" y="1295400"/>
            <a:ext cx="8229600" cy="4525963"/>
          </a:xfrm>
        </p:spPr>
        <p:txBody>
          <a:bodyPr/>
          <a:lstStyle/>
          <a:p>
            <a:r>
              <a:rPr lang="en-US" dirty="0" smtClean="0"/>
              <a:t>A genetic trait that causes a mal-formed hemoglobin protein</a:t>
            </a:r>
            <a:endParaRPr lang="en-US" dirty="0"/>
          </a:p>
        </p:txBody>
      </p:sp>
      <p:pic>
        <p:nvPicPr>
          <p:cNvPr id="52226" name="Picture 2" descr="https://upload.wikimedia.org/wikipedia/commons/thumb/a/a1/Sickle_cells.jpg/1024px-Sickle_cells.jpg"/>
          <p:cNvPicPr>
            <a:picLocks noChangeAspect="1" noChangeArrowheads="1"/>
          </p:cNvPicPr>
          <p:nvPr/>
        </p:nvPicPr>
        <p:blipFill>
          <a:blip r:embed="rId2" cstate="print"/>
          <a:srcRect/>
          <a:stretch>
            <a:fillRect/>
          </a:stretch>
        </p:blipFill>
        <p:spPr bwMode="auto">
          <a:xfrm>
            <a:off x="3352800" y="2286000"/>
            <a:ext cx="5791200" cy="4343400"/>
          </a:xfrm>
          <a:prstGeom prst="rect">
            <a:avLst/>
          </a:prstGeom>
          <a:noFill/>
        </p:spPr>
      </p:pic>
      <p:pic>
        <p:nvPicPr>
          <p:cNvPr id="52228" name="Picture 4" descr="http://static.giantbomb.com/uploads/scale_small/1/17172/1145715-sickle.jpg"/>
          <p:cNvPicPr>
            <a:picLocks noChangeAspect="1" noChangeArrowheads="1"/>
          </p:cNvPicPr>
          <p:nvPr/>
        </p:nvPicPr>
        <p:blipFill>
          <a:blip r:embed="rId3" cstate="print"/>
          <a:srcRect/>
          <a:stretch>
            <a:fillRect/>
          </a:stretch>
        </p:blipFill>
        <p:spPr bwMode="auto">
          <a:xfrm>
            <a:off x="304800" y="2514600"/>
            <a:ext cx="3048000" cy="2162176"/>
          </a:xfrm>
          <a:prstGeom prst="rect">
            <a:avLst/>
          </a:prstGeom>
          <a:noFill/>
        </p:spPr>
      </p:pic>
      <p:pic>
        <p:nvPicPr>
          <p:cNvPr id="6" name="Picture 4" descr="http://www.chemistryland.com/CHM107/AirWeBreathe/Comp/hemoglobinCollage.jpg"/>
          <p:cNvPicPr>
            <a:picLocks noChangeAspect="1" noChangeArrowheads="1"/>
          </p:cNvPicPr>
          <p:nvPr/>
        </p:nvPicPr>
        <p:blipFill>
          <a:blip r:embed="rId4" cstate="print"/>
          <a:srcRect/>
          <a:stretch>
            <a:fillRect/>
          </a:stretch>
        </p:blipFill>
        <p:spPr bwMode="auto">
          <a:xfrm>
            <a:off x="0" y="4686300"/>
            <a:ext cx="2438400" cy="21717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Evolution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dirty="0" smtClean="0"/>
              <a:t>Sickle Cell Disease		Malaria Distribution</a:t>
            </a:r>
          </a:p>
          <a:p>
            <a:pPr>
              <a:buNone/>
            </a:pPr>
            <a:r>
              <a:rPr lang="en-US" dirty="0" smtClean="0"/>
              <a:t>Distribution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When people with Sickle Cell disease contract Malaria, their symptoms are less severe</a:t>
            </a:r>
            <a:endParaRPr lang="en-US" dirty="0"/>
          </a:p>
        </p:txBody>
      </p:sp>
      <p:pic>
        <p:nvPicPr>
          <p:cNvPr id="53250" name="Picture 2" descr="https://upload.wikimedia.org/wikipedia/commons/2/24/Sickle_cell_distribution.jpg"/>
          <p:cNvPicPr>
            <a:picLocks noChangeAspect="1" noChangeArrowheads="1"/>
          </p:cNvPicPr>
          <p:nvPr/>
        </p:nvPicPr>
        <p:blipFill>
          <a:blip r:embed="rId2" cstate="print"/>
          <a:srcRect/>
          <a:stretch>
            <a:fillRect/>
          </a:stretch>
        </p:blipFill>
        <p:spPr bwMode="auto">
          <a:xfrm>
            <a:off x="533400" y="2819400"/>
            <a:ext cx="3343275" cy="2286001"/>
          </a:xfrm>
          <a:prstGeom prst="rect">
            <a:avLst/>
          </a:prstGeom>
          <a:noFill/>
        </p:spPr>
      </p:pic>
      <p:pic>
        <p:nvPicPr>
          <p:cNvPr id="53252" name="Picture 4" descr="https://upload.wikimedia.org/wikipedia/commons/6/65/Malaria_distribution.jpg"/>
          <p:cNvPicPr>
            <a:picLocks noChangeAspect="1" noChangeArrowheads="1"/>
          </p:cNvPicPr>
          <p:nvPr/>
        </p:nvPicPr>
        <p:blipFill>
          <a:blip r:embed="rId3" cstate="print"/>
          <a:srcRect/>
          <a:stretch>
            <a:fillRect/>
          </a:stretch>
        </p:blipFill>
        <p:spPr bwMode="auto">
          <a:xfrm>
            <a:off x="5105400" y="2438400"/>
            <a:ext cx="3343275" cy="228600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s://theveganbox.com/wp-content/uploads/2015/07/Plant-vs-disease-chart.jpg"/>
          <p:cNvPicPr>
            <a:picLocks noChangeAspect="1" noChangeArrowheads="1"/>
          </p:cNvPicPr>
          <p:nvPr/>
        </p:nvPicPr>
        <p:blipFill>
          <a:blip r:embed="rId2" cstate="print"/>
          <a:srcRect/>
          <a:stretch>
            <a:fillRect/>
          </a:stretch>
        </p:blipFill>
        <p:spPr bwMode="auto">
          <a:xfrm>
            <a:off x="990600" y="1752600"/>
            <a:ext cx="6705600" cy="476707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PTT				18MAR2016</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Describe one disease of the human body that you learned about yesterday.</a:t>
            </a:r>
          </a:p>
          <a:p>
            <a:pPr marL="514350" indent="-514350">
              <a:buFont typeface="+mj-lt"/>
              <a:buAutoNum type="arabicPeriod"/>
            </a:pPr>
            <a:r>
              <a:rPr lang="en-US" dirty="0" smtClean="0"/>
              <a:t>Knowing that we are all going to die of something, what </a:t>
            </a:r>
            <a:r>
              <a:rPr lang="en-US" dirty="0" smtClean="0"/>
              <a:t>are </a:t>
            </a:r>
            <a:r>
              <a:rPr lang="en-US" dirty="0" smtClean="0"/>
              <a:t>3</a:t>
            </a:r>
            <a:r>
              <a:rPr lang="en-US" dirty="0" smtClean="0"/>
              <a:t> things you can do to lessen your chance of dying of cancer or heart disease?</a:t>
            </a:r>
          </a:p>
          <a:p>
            <a:pPr marL="514350" indent="-514350">
              <a:buFont typeface="+mj-lt"/>
              <a:buAutoNum type="arabicPeriod"/>
            </a:pPr>
            <a:endParaRPr lang="en-US" dirty="0" smtClean="0"/>
          </a:p>
          <a:p>
            <a:pPr marL="514350" indent="-514350">
              <a:buNone/>
            </a:pPr>
            <a:r>
              <a:rPr lang="en-US" dirty="0" smtClean="0"/>
              <a:t>Planners: </a:t>
            </a:r>
            <a:r>
              <a:rPr lang="en-US" dirty="0" smtClean="0">
                <a:solidFill>
                  <a:srgbClr val="FF0000"/>
                </a:solidFill>
              </a:rPr>
              <a:t>Human Anatomy Experiment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 can explain in detail how the cardiovascular, respiratory, muscular, and skeletal systems work together to create movement in animals.</a:t>
            </a:r>
          </a:p>
          <a:p>
            <a:pPr marL="514350" indent="-514350">
              <a:buFont typeface="+mj-lt"/>
              <a:buAutoNum type="arabicPeriod"/>
            </a:pPr>
            <a:r>
              <a:rPr lang="en-US" dirty="0" smtClean="0">
                <a:solidFill>
                  <a:schemeClr val="accent4">
                    <a:lumMod val="50000"/>
                  </a:schemeClr>
                </a:solidFill>
              </a:rPr>
              <a:t>I can provide feedback to my peers about their Human Anatomy Experiment.</a:t>
            </a:r>
          </a:p>
          <a:p>
            <a:pPr marL="514350" indent="-514350">
              <a:buFont typeface="+mj-lt"/>
              <a:buAutoNum type="arabicPeriod"/>
            </a:pPr>
            <a:r>
              <a:rPr lang="en-US" dirty="0" smtClean="0">
                <a:solidFill>
                  <a:schemeClr val="tx2">
                    <a:lumMod val="75000"/>
                  </a:schemeClr>
                </a:solidFill>
              </a:rPr>
              <a:t>I can leave class with a clear idea of what my experiment will be on Monday</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https://s-media-cache-ak0.pinimg.com/236x/1a/68/f6/1a68f61d67447dca7157520ac9710f50.jpg"/>
          <p:cNvPicPr>
            <a:picLocks noChangeAspect="1" noChangeArrowheads="1"/>
          </p:cNvPicPr>
          <p:nvPr/>
        </p:nvPicPr>
        <p:blipFill>
          <a:blip r:embed="rId2" cstate="print"/>
          <a:srcRect/>
          <a:stretch>
            <a:fillRect/>
          </a:stretch>
        </p:blipFill>
        <p:spPr bwMode="auto">
          <a:xfrm>
            <a:off x="5562600" y="2209800"/>
            <a:ext cx="2247900" cy="3381375"/>
          </a:xfrm>
          <a:prstGeom prst="rect">
            <a:avLst/>
          </a:prstGeom>
          <a:noFill/>
        </p:spPr>
      </p:pic>
      <p:sp>
        <p:nvSpPr>
          <p:cNvPr id="2" name="Title 1"/>
          <p:cNvSpPr>
            <a:spLocks noGrp="1"/>
          </p:cNvSpPr>
          <p:nvPr>
            <p:ph type="title"/>
          </p:nvPr>
        </p:nvSpPr>
        <p:spPr/>
        <p:txBody>
          <a:bodyPr/>
          <a:lstStyle/>
          <a:p>
            <a:r>
              <a:rPr lang="en-US" dirty="0" smtClean="0"/>
              <a:t>Unit Wrap Up</a:t>
            </a:r>
            <a:endParaRPr lang="en-US" dirty="0"/>
          </a:p>
        </p:txBody>
      </p:sp>
      <p:sp>
        <p:nvSpPr>
          <p:cNvPr id="3" name="Content Placeholder 2"/>
          <p:cNvSpPr>
            <a:spLocks noGrp="1"/>
          </p:cNvSpPr>
          <p:nvPr>
            <p:ph idx="1"/>
          </p:nvPr>
        </p:nvSpPr>
        <p:spPr/>
        <p:txBody>
          <a:bodyPr/>
          <a:lstStyle/>
          <a:p>
            <a:r>
              <a:rPr lang="en-US" dirty="0" smtClean="0"/>
              <a:t>How do the Cardiovascular, Muscular, Skeletal, and Respiratory work together to produce movement in animals?</a:t>
            </a:r>
            <a:endParaRPr lang="en-US" dirty="0"/>
          </a:p>
        </p:txBody>
      </p:sp>
      <p:pic>
        <p:nvPicPr>
          <p:cNvPr id="71682" name="Picture 2" descr="http://image.naldzgraphics.net/2012/05/5-movement.jpg"/>
          <p:cNvPicPr>
            <a:picLocks noChangeAspect="1" noChangeArrowheads="1"/>
          </p:cNvPicPr>
          <p:nvPr/>
        </p:nvPicPr>
        <p:blipFill>
          <a:blip r:embed="rId3" cstate="print"/>
          <a:srcRect/>
          <a:stretch>
            <a:fillRect/>
          </a:stretch>
        </p:blipFill>
        <p:spPr bwMode="auto">
          <a:xfrm>
            <a:off x="457200" y="3429000"/>
            <a:ext cx="4762500" cy="2857500"/>
          </a:xfrm>
          <a:prstGeom prst="rect">
            <a:avLst/>
          </a:prstGeom>
          <a:noFill/>
        </p:spPr>
      </p:pic>
      <p:pic>
        <p:nvPicPr>
          <p:cNvPr id="71686" name="Picture 6" descr="http://f.tqn.com/y/animals/1/W/y/9/1/464666847.jpg"/>
          <p:cNvPicPr>
            <a:picLocks noChangeAspect="1" noChangeArrowheads="1"/>
          </p:cNvPicPr>
          <p:nvPr/>
        </p:nvPicPr>
        <p:blipFill>
          <a:blip r:embed="rId4" cstate="print"/>
          <a:srcRect/>
          <a:stretch>
            <a:fillRect/>
          </a:stretch>
        </p:blipFill>
        <p:spPr bwMode="auto">
          <a:xfrm>
            <a:off x="5486400" y="4419600"/>
            <a:ext cx="3657600" cy="2438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Want to Know	Learned</a:t>
            </a:r>
            <a:endParaRPr lang="en-US" dirty="0"/>
          </a:p>
        </p:txBody>
      </p:sp>
      <p:cxnSp>
        <p:nvCxnSpPr>
          <p:cNvPr id="5" name="Straight Connector 4"/>
          <p:cNvCxnSpPr/>
          <p:nvPr/>
        </p:nvCxnSpPr>
        <p:spPr>
          <a:xfrm>
            <a:off x="2667000" y="914400"/>
            <a:ext cx="0" cy="5562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990600"/>
            <a:ext cx="0" cy="5562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a:t>
            </a:r>
            <a:endParaRPr lang="en-US" dirty="0"/>
          </a:p>
        </p:txBody>
      </p:sp>
      <p:sp>
        <p:nvSpPr>
          <p:cNvPr id="3" name="Content Placeholder 2"/>
          <p:cNvSpPr>
            <a:spLocks noGrp="1"/>
          </p:cNvSpPr>
          <p:nvPr>
            <p:ph idx="1"/>
          </p:nvPr>
        </p:nvSpPr>
        <p:spPr/>
        <p:txBody>
          <a:bodyPr/>
          <a:lstStyle/>
          <a:p>
            <a:pPr marL="514350" indent="-514350">
              <a:buAutoNum type="arabicPeriod" startAt="2"/>
            </a:pPr>
            <a:r>
              <a:rPr lang="en-US" dirty="0" smtClean="0">
                <a:solidFill>
                  <a:schemeClr val="accent4">
                    <a:lumMod val="50000"/>
                  </a:schemeClr>
                </a:solidFill>
              </a:rPr>
              <a:t>I can provide feedback to my peers about their Human Anatomy Experiment.</a:t>
            </a:r>
          </a:p>
          <a:p>
            <a:pPr marL="514350" indent="-514350">
              <a:buNone/>
            </a:pPr>
            <a:endParaRPr lang="en-US" dirty="0" smtClean="0">
              <a:solidFill>
                <a:schemeClr val="accent4">
                  <a:lumMod val="50000"/>
                </a:schemeClr>
              </a:solidFill>
            </a:endParaRPr>
          </a:p>
          <a:p>
            <a:pPr marL="514350" indent="-514350">
              <a:buNone/>
            </a:pPr>
            <a:r>
              <a:rPr lang="en-US" dirty="0" smtClean="0">
                <a:solidFill>
                  <a:schemeClr val="tx2">
                    <a:lumMod val="75000"/>
                  </a:schemeClr>
                </a:solidFill>
              </a:rPr>
              <a:t>3.	I </a:t>
            </a:r>
            <a:r>
              <a:rPr lang="en-US" dirty="0" smtClean="0">
                <a:solidFill>
                  <a:schemeClr val="tx2">
                    <a:lumMod val="75000"/>
                  </a:schemeClr>
                </a:solidFill>
              </a:rPr>
              <a:t>can leave class with a clear idea of what my experiment will be on Monday</a:t>
            </a:r>
          </a:p>
          <a:p>
            <a:pPr marL="514350" indent="-514350">
              <a:buNone/>
            </a:pP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Feedback…</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Check Pluses Gather on one side of the room</a:t>
            </a:r>
          </a:p>
          <a:p>
            <a:pPr marL="914400" lvl="1" indent="-514350">
              <a:buNone/>
            </a:pPr>
            <a:r>
              <a:rPr lang="en-US" dirty="0" smtClean="0"/>
              <a:t>You will give feedback to two groups</a:t>
            </a:r>
          </a:p>
          <a:p>
            <a:pPr marL="914400" lvl="1" indent="-514350">
              <a:buNone/>
            </a:pPr>
            <a:r>
              <a:rPr lang="en-US" dirty="0" smtClean="0"/>
              <a:t>By the end of class you should have feedback from 2 groups</a:t>
            </a:r>
          </a:p>
          <a:p>
            <a:pPr marL="914400" lvl="1" indent="-514350">
              <a:buNone/>
            </a:pPr>
            <a:endParaRPr lang="en-US" dirty="0" smtClean="0"/>
          </a:p>
          <a:p>
            <a:pPr marL="514350" indent="-514350">
              <a:buFont typeface="+mj-lt"/>
              <a:buAutoNum type="arabicPeriod"/>
            </a:pPr>
            <a:r>
              <a:rPr lang="en-US" dirty="0" smtClean="0"/>
              <a:t>Checks or Check minuses gather on the other</a:t>
            </a:r>
            <a:endParaRPr lang="en-US" dirty="0" smtClean="0"/>
          </a:p>
          <a:p>
            <a:pPr marL="514350" indent="-514350">
              <a:buNone/>
            </a:pPr>
            <a:r>
              <a:rPr lang="en-US" dirty="0" smtClean="0"/>
              <a:t>	</a:t>
            </a:r>
            <a:r>
              <a:rPr lang="en-US" sz="2800" dirty="0" smtClean="0"/>
              <a:t>You are to work with your peers to design an experiment that is actually testable in class.</a:t>
            </a:r>
          </a:p>
          <a:p>
            <a:pPr marL="514350" indent="-514350">
              <a:buNone/>
            </a:pPr>
            <a:r>
              <a:rPr lang="en-US" sz="2800" dirty="0" smtClean="0"/>
              <a:t>	</a:t>
            </a:r>
            <a:r>
              <a:rPr lang="en-US" sz="2800" dirty="0" smtClean="0"/>
              <a:t>Re-submit your research plan with the new question.</a:t>
            </a:r>
            <a:endParaRPr lang="en-US"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a:xfrm>
            <a:off x="457200" y="1371600"/>
            <a:ext cx="8229600" cy="4525963"/>
          </a:xfrm>
        </p:spPr>
        <p:txBody>
          <a:bodyPr/>
          <a:lstStyle/>
          <a:p>
            <a:pPr marL="514350" indent="-514350">
              <a:buFont typeface="+mj-lt"/>
              <a:buAutoNum type="arabicPeriod"/>
            </a:pPr>
            <a:r>
              <a:rPr lang="en-US" sz="2400" dirty="0" smtClean="0"/>
              <a:t>Breathing (inhaling and exhaling)</a:t>
            </a:r>
          </a:p>
          <a:p>
            <a:pPr marL="514350" indent="-514350">
              <a:buNone/>
            </a:pPr>
            <a:endParaRPr lang="en-US" sz="2400" dirty="0" smtClean="0"/>
          </a:p>
          <a:p>
            <a:pPr marL="514350" indent="-514350">
              <a:buNone/>
            </a:pPr>
            <a:endParaRPr lang="en-US" sz="2400" dirty="0" smtClean="0"/>
          </a:p>
          <a:p>
            <a:pPr marL="514350" indent="-514350">
              <a:buNone/>
            </a:pPr>
            <a:r>
              <a:rPr lang="en-US" sz="2400" dirty="0" smtClean="0"/>
              <a:t>2.	Gas exchange between the air and blood</a:t>
            </a:r>
          </a:p>
          <a:p>
            <a:pPr marL="514350" indent="-514350">
              <a:buNone/>
            </a:pPr>
            <a:endParaRPr lang="en-US" sz="2400" dirty="0" smtClean="0"/>
          </a:p>
          <a:p>
            <a:pPr marL="514350" indent="-514350">
              <a:buNone/>
            </a:pPr>
            <a:endParaRPr lang="en-US" sz="2400" dirty="0" smtClean="0"/>
          </a:p>
          <a:p>
            <a:pPr marL="514350" indent="-514350">
              <a:buNone/>
            </a:pPr>
            <a:r>
              <a:rPr lang="en-US" sz="2400" dirty="0" smtClean="0"/>
              <a:t>3.	Gas transport by the blood</a:t>
            </a:r>
          </a:p>
          <a:p>
            <a:pPr marL="514350" indent="-514350">
              <a:buNone/>
            </a:pPr>
            <a:endParaRPr lang="en-US" sz="2400" dirty="0" smtClean="0"/>
          </a:p>
          <a:p>
            <a:pPr marL="514350" indent="-514350">
              <a:buNone/>
            </a:pPr>
            <a:endParaRPr lang="en-US" sz="2400" dirty="0" smtClean="0"/>
          </a:p>
          <a:p>
            <a:pPr marL="514350" indent="-514350">
              <a:buNone/>
            </a:pPr>
            <a:r>
              <a:rPr lang="en-US" sz="2400" dirty="0" smtClean="0"/>
              <a:t>4.	Gas exchange between the blood and cells</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953000" cy="1143000"/>
          </a:xfrm>
        </p:spPr>
        <p:txBody>
          <a:bodyPr>
            <a:normAutofit/>
          </a:bodyPr>
          <a:lstStyle/>
          <a:p>
            <a:r>
              <a:rPr lang="en-US" sz="2800" dirty="0" smtClean="0"/>
              <a:t>Label and Describe the Function</a:t>
            </a:r>
            <a:endParaRPr lang="en-US" sz="2800" dirty="0"/>
          </a:p>
        </p:txBody>
      </p:sp>
      <p:pic>
        <p:nvPicPr>
          <p:cNvPr id="1026" name="Picture 2" descr="https://adapaproject.org/images/biobook_images/circulatory_respiratory.gif"/>
          <p:cNvPicPr>
            <a:picLocks noChangeAspect="1" noChangeArrowheads="1"/>
          </p:cNvPicPr>
          <p:nvPr/>
        </p:nvPicPr>
        <p:blipFill>
          <a:blip r:embed="rId2" cstate="print"/>
          <a:srcRect/>
          <a:stretch>
            <a:fillRect/>
          </a:stretch>
        </p:blipFill>
        <p:spPr bwMode="auto">
          <a:xfrm>
            <a:off x="1371600" y="2554489"/>
            <a:ext cx="4572000" cy="4303511"/>
          </a:xfrm>
          <a:prstGeom prst="rect">
            <a:avLst/>
          </a:prstGeom>
          <a:noFill/>
        </p:spPr>
      </p:pic>
      <p:pic>
        <p:nvPicPr>
          <p:cNvPr id="1028" name="Picture 4" descr="http://www.clinicians.co.nz/userfiles/image/Article%20Images/Bronchus.jpg"/>
          <p:cNvPicPr>
            <a:picLocks noChangeAspect="1" noChangeArrowheads="1"/>
          </p:cNvPicPr>
          <p:nvPr/>
        </p:nvPicPr>
        <p:blipFill>
          <a:blip r:embed="rId3" cstate="print"/>
          <a:srcRect/>
          <a:stretch>
            <a:fillRect/>
          </a:stretch>
        </p:blipFill>
        <p:spPr bwMode="auto">
          <a:xfrm>
            <a:off x="5334000" y="533400"/>
            <a:ext cx="3810000" cy="2667000"/>
          </a:xfrm>
          <a:prstGeom prst="rect">
            <a:avLst/>
          </a:prstGeom>
          <a:noFill/>
        </p:spPr>
      </p:pic>
      <p:pic>
        <p:nvPicPr>
          <p:cNvPr id="1030" name="Picture 6" descr="http://www.fonzo.club/cliparts/9Tp/oqK/9TpoqKpLc.gif"/>
          <p:cNvPicPr>
            <a:picLocks noChangeAspect="1" noChangeArrowheads="1"/>
          </p:cNvPicPr>
          <p:nvPr/>
        </p:nvPicPr>
        <p:blipFill>
          <a:blip r:embed="rId4" cstate="print"/>
          <a:srcRect/>
          <a:stretch>
            <a:fillRect/>
          </a:stretch>
        </p:blipFill>
        <p:spPr bwMode="auto">
          <a:xfrm>
            <a:off x="0" y="838200"/>
            <a:ext cx="2057400" cy="26625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PTT				15MAR2016</a:t>
            </a:r>
            <a:endParaRPr lang="en-US" dirty="0"/>
          </a:p>
        </p:txBody>
      </p:sp>
      <p:sp>
        <p:nvSpPr>
          <p:cNvPr id="3" name="Content Placeholder 2"/>
          <p:cNvSpPr>
            <a:spLocks noGrp="1"/>
          </p:cNvSpPr>
          <p:nvPr>
            <p:ph idx="1"/>
          </p:nvPr>
        </p:nvSpPr>
        <p:spPr>
          <a:xfrm>
            <a:off x="0" y="1600200"/>
            <a:ext cx="5410200" cy="4525963"/>
          </a:xfrm>
        </p:spPr>
        <p:txBody>
          <a:bodyPr/>
          <a:lstStyle/>
          <a:p>
            <a:pPr marL="514350" indent="-514350">
              <a:buFont typeface="+mj-lt"/>
              <a:buAutoNum type="arabicPeriod"/>
            </a:pPr>
            <a:r>
              <a:rPr lang="en-US" dirty="0" smtClean="0"/>
              <a:t>What role does the diaphragm play in breathing in and out?</a:t>
            </a:r>
          </a:p>
          <a:p>
            <a:pPr marL="514350" indent="-514350">
              <a:buNone/>
            </a:pPr>
            <a:endParaRPr lang="en-US" dirty="0" smtClean="0"/>
          </a:p>
          <a:p>
            <a:pPr marL="514350" indent="-514350">
              <a:buNone/>
            </a:pPr>
            <a:r>
              <a:rPr lang="en-US" dirty="0" smtClean="0"/>
              <a:t>Planners: </a:t>
            </a:r>
          </a:p>
          <a:p>
            <a:pPr marL="514350" indent="-514350">
              <a:buNone/>
            </a:pPr>
            <a:r>
              <a:rPr lang="en-US" dirty="0" smtClean="0">
                <a:solidFill>
                  <a:srgbClr val="FF0000"/>
                </a:solidFill>
              </a:rPr>
              <a:t>Human Anatomy Experiment Proposal Due </a:t>
            </a:r>
            <a:r>
              <a:rPr lang="en-US" i="1" dirty="0" smtClean="0">
                <a:solidFill>
                  <a:srgbClr val="FF0000"/>
                </a:solidFill>
              </a:rPr>
              <a:t>Thursday</a:t>
            </a:r>
            <a:endParaRPr lang="en-US" dirty="0"/>
          </a:p>
        </p:txBody>
      </p:sp>
      <p:pic>
        <p:nvPicPr>
          <p:cNvPr id="4" name="Picture 2" descr="http://tips.how2improvesinging.com/wp-content/uploads/2014/03/singing-from-diaphragm-300x300.jpg"/>
          <p:cNvPicPr>
            <a:picLocks noChangeAspect="1" noChangeArrowheads="1"/>
          </p:cNvPicPr>
          <p:nvPr/>
        </p:nvPicPr>
        <p:blipFill>
          <a:blip r:embed="rId2" cstate="print"/>
          <a:srcRect/>
          <a:stretch>
            <a:fillRect/>
          </a:stretch>
        </p:blipFill>
        <p:spPr bwMode="auto">
          <a:xfrm>
            <a:off x="5029200" y="2895600"/>
            <a:ext cx="3657600" cy="3657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How do the Cardiovascular and Respiratory systems work together to keep the body oxygenated?</a:t>
            </a:r>
            <a:endParaRPr lang="en-US" dirty="0"/>
          </a:p>
        </p:txBody>
      </p:sp>
      <p:pic>
        <p:nvPicPr>
          <p:cNvPr id="1026" name="Picture 2" descr="https://adapaproject.org/images/biobook_images/circulatory_respiratory.gif"/>
          <p:cNvPicPr>
            <a:picLocks noChangeAspect="1" noChangeArrowheads="1"/>
          </p:cNvPicPr>
          <p:nvPr/>
        </p:nvPicPr>
        <p:blipFill>
          <a:blip r:embed="rId2" cstate="print"/>
          <a:srcRect/>
          <a:stretch>
            <a:fillRect/>
          </a:stretch>
        </p:blipFill>
        <p:spPr bwMode="auto">
          <a:xfrm>
            <a:off x="3505200" y="2743199"/>
            <a:ext cx="4419600" cy="416006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732</Words>
  <Application>Microsoft Office PowerPoint</Application>
  <PresentationFormat>On-screen Show (4:3)</PresentationFormat>
  <Paragraphs>116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PTT     14MAR2016</vt:lpstr>
      <vt:lpstr>Slide 2</vt:lpstr>
      <vt:lpstr>Slide 3</vt:lpstr>
      <vt:lpstr>Know Want to Know Learned</vt:lpstr>
      <vt:lpstr>Respiration</vt:lpstr>
      <vt:lpstr>Label and Describe the Function</vt:lpstr>
      <vt:lpstr>Slide 7</vt:lpstr>
      <vt:lpstr>PTT    15MAR2016</vt:lpstr>
      <vt:lpstr>Slide 9</vt:lpstr>
      <vt:lpstr>Slide 10</vt:lpstr>
      <vt:lpstr>Respiration</vt:lpstr>
      <vt:lpstr>Label and Describe the Function</vt:lpstr>
      <vt:lpstr>Respiration</vt:lpstr>
      <vt:lpstr>Respiration</vt:lpstr>
      <vt:lpstr>Slide 15</vt:lpstr>
      <vt:lpstr>Respiration</vt:lpstr>
      <vt:lpstr>Respiration</vt:lpstr>
      <vt:lpstr>Slide 18</vt:lpstr>
      <vt:lpstr>Slide 19</vt:lpstr>
      <vt:lpstr>Slide 20</vt:lpstr>
      <vt:lpstr>PTT    16MAR2016</vt:lpstr>
      <vt:lpstr>Learning Goals</vt:lpstr>
      <vt:lpstr>Slide 23</vt:lpstr>
      <vt:lpstr>Slide 24</vt:lpstr>
      <vt:lpstr>Slide 25</vt:lpstr>
      <vt:lpstr>Circulation Role Play!</vt:lpstr>
      <vt:lpstr>To Turn In…</vt:lpstr>
      <vt:lpstr>Slide 28</vt:lpstr>
      <vt:lpstr>PTT    17MAR2016</vt:lpstr>
      <vt:lpstr>Slide 30</vt:lpstr>
      <vt:lpstr>Slide 31</vt:lpstr>
      <vt:lpstr>Slide 32</vt:lpstr>
      <vt:lpstr>Sickle Cell Disease</vt:lpstr>
      <vt:lpstr>Human Evolution</vt:lpstr>
      <vt:lpstr>Slide 35</vt:lpstr>
      <vt:lpstr>Slide 36</vt:lpstr>
      <vt:lpstr>PTT    18MAR2016</vt:lpstr>
      <vt:lpstr>Learning Goals</vt:lpstr>
      <vt:lpstr>Unit Wrap Up</vt:lpstr>
      <vt:lpstr>Learning Goals</vt:lpstr>
      <vt:lpstr>Peer Feedback…</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PTT     14MAR2016</dc:title>
  <dc:creator>Mandi Leigh</dc:creator>
  <cp:lastModifiedBy>mandi leigh</cp:lastModifiedBy>
  <cp:revision>18</cp:revision>
  <dcterms:created xsi:type="dcterms:W3CDTF">2006-08-16T00:00:00Z</dcterms:created>
  <dcterms:modified xsi:type="dcterms:W3CDTF">2016-03-18T14:39:33Z</dcterms:modified>
</cp:coreProperties>
</file>