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63" r:id="rId5"/>
    <p:sldId id="271" r:id="rId6"/>
    <p:sldId id="259" r:id="rId7"/>
    <p:sldId id="273" r:id="rId8"/>
    <p:sldId id="264" r:id="rId9"/>
    <p:sldId id="265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74" r:id="rId19"/>
    <p:sldId id="277" r:id="rId20"/>
    <p:sldId id="278" r:id="rId21"/>
    <p:sldId id="275" r:id="rId22"/>
    <p:sldId id="276" r:id="rId23"/>
    <p:sldId id="282" r:id="rId24"/>
    <p:sldId id="286" r:id="rId25"/>
    <p:sldId id="279" r:id="rId26"/>
    <p:sldId id="283" r:id="rId27"/>
    <p:sldId id="284" r:id="rId28"/>
    <p:sldId id="285" r:id="rId29"/>
    <p:sldId id="287" r:id="rId30"/>
    <p:sldId id="288" r:id="rId31"/>
    <p:sldId id="281" r:id="rId32"/>
    <p:sldId id="289" r:id="rId33"/>
    <p:sldId id="290" r:id="rId34"/>
    <p:sldId id="280" r:id="rId35"/>
    <p:sldId id="291" r:id="rId36"/>
    <p:sldId id="299" r:id="rId37"/>
    <p:sldId id="300" r:id="rId38"/>
    <p:sldId id="298" r:id="rId39"/>
    <p:sldId id="293" r:id="rId40"/>
    <p:sldId id="294" r:id="rId41"/>
    <p:sldId id="295" r:id="rId42"/>
    <p:sldId id="296" r:id="rId43"/>
    <p:sldId id="301" r:id="rId44"/>
    <p:sldId id="297" r:id="rId45"/>
    <p:sldId id="302" r:id="rId46"/>
    <p:sldId id="304" r:id="rId47"/>
    <p:sldId id="311" r:id="rId48"/>
    <p:sldId id="303" r:id="rId49"/>
    <p:sldId id="305" r:id="rId50"/>
    <p:sldId id="310" r:id="rId51"/>
    <p:sldId id="306" r:id="rId52"/>
    <p:sldId id="307" r:id="rId53"/>
    <p:sldId id="312" r:id="rId54"/>
    <p:sldId id="314" r:id="rId55"/>
    <p:sldId id="315" r:id="rId56"/>
    <p:sldId id="309" r:id="rId57"/>
    <p:sldId id="313" r:id="rId58"/>
    <p:sldId id="316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050D70-7B05-42C4-8CB7-68FA6C7A3687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1B9DB3-39F7-4866-BE1C-B89B5D719E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9DB3-39F7-4866-BE1C-B89B5D719E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07MAR2016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similarities between these two skeletal systems?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For your Planner: OAJ #21 - Friday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440.photobucket.com/albums/qq128/sledman8indy/Veiledchameleonskeletonrostr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00487"/>
            <a:ext cx="4114800" cy="2957513"/>
          </a:xfrm>
          <a:prstGeom prst="rect">
            <a:avLst/>
          </a:prstGeom>
          <a:noFill/>
        </p:spPr>
      </p:pic>
      <p:pic>
        <p:nvPicPr>
          <p:cNvPr id="5" name="Picture 2" descr="http://cdn2-b.examiner.com/sites/default/files/styles/image_content_width/hash/53/da/skeleton_6.jpg?itok=bPOIe3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05956"/>
            <a:ext cx="2663952" cy="375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sz="3600" dirty="0" smtClean="0"/>
              <a:t>What do you observe about the arrangement of the front limbs of these animals?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6146" name="Picture 2" descr="http://www.kazimag.com/wp-content/uploads/2015/12/comparative-anatomy-bone-structure-of-various-animal-forelimbs-shows-they-are-homologous-structures-human-cat-whale-b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6200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sz="4000" dirty="0" smtClean="0"/>
              <a:t>. Explain how the evolution of the radius and ulna affect how the animals walk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matthewbonnan.files.wordpress.com/2012/05/dinosaur-ar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17566"/>
            <a:ext cx="7010400" cy="5140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sz="4000" dirty="0" smtClean="0"/>
              <a:t>What are 3 similarities and 3 differences between bat and bird wings?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deonexus.com/wp-content/uploads/2012/02/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801413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sz="3600" dirty="0" smtClean="0"/>
              <a:t>Hypothesize why these wings are slightly different but both allow the animals to fly. (Think: how are birds and bats different)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evolution.berkeley.edu/evolibrary/images/evo/bat_bi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28" y="2590800"/>
            <a:ext cx="860257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7. How does the arrangement of all these hands allow primates to grasp items? What bone in particular allows this movement?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elearning.la.psu.edu/anth/022/lesson_2/images/primate-hands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7620000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Explain how the location of the foramen magnum allows humans to stand and walk upright.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upload.wikimedia.org/wikipedia/commons/4/49/Ape_skelet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82559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Explain how a boney fin could have evolved into a limb that can be used for walking or crawling.</a:t>
            </a:r>
            <a:endParaRPr lang="en-US" dirty="0"/>
          </a:p>
        </p:txBody>
      </p:sp>
      <p:pic>
        <p:nvPicPr>
          <p:cNvPr id="27650" name="Picture 2" descr="https://s-media-cache-ak0.pinimg.com/736x/2a/62/ef/2a62ef4a6d195fb609c43d6f43417b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144" y="252412"/>
            <a:ext cx="3901856" cy="660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What trait to all of these animals have in common? What does this tell you about their relatedness?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.livescience.com/images/i/000/076/037/i02/whale-evolution.jpg?1432138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PTT				08MAR2016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animal skeletons evidence for evolution?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Planners: OAJ #21 Due Friday</a:t>
            </a:r>
            <a:endParaRPr lang="en-US" dirty="0"/>
          </a:p>
        </p:txBody>
      </p:sp>
      <p:pic>
        <p:nvPicPr>
          <p:cNvPr id="5" name="Picture 2" descr="https://s-media-cache-ak0.pinimg.com/736x/2a/62/ef/2a62ef4a6d195fb609c43d6f43417b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68933"/>
            <a:ext cx="3124200" cy="528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and Muscular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systems work together to create movement.</a:t>
            </a:r>
          </a:p>
          <a:p>
            <a:r>
              <a:rPr lang="en-US" dirty="0" smtClean="0"/>
              <a:t>Skeletal provides the frame and Muscles provide the movement</a:t>
            </a:r>
            <a:endParaRPr lang="en-US" dirty="0"/>
          </a:p>
        </p:txBody>
      </p:sp>
      <p:pic>
        <p:nvPicPr>
          <p:cNvPr id="4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3882"/>
            <a:ext cx="5181600" cy="368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and Muscular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systems work together to create movement.</a:t>
            </a:r>
          </a:p>
          <a:p>
            <a:r>
              <a:rPr lang="en-US" dirty="0" smtClean="0"/>
              <a:t>Skeletal provides the frame and Muscles provide the movement</a:t>
            </a:r>
            <a:endParaRPr lang="en-US" dirty="0"/>
          </a:p>
        </p:txBody>
      </p:sp>
      <p:pic>
        <p:nvPicPr>
          <p:cNvPr id="4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3882"/>
            <a:ext cx="5181600" cy="368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Voluntary: Muscles that you can control or choose to move</a:t>
            </a:r>
          </a:p>
          <a:p>
            <a:r>
              <a:rPr lang="en-US" dirty="0" smtClean="0"/>
              <a:t>Involuntary: muscles that you can NOT control consciously. Work all day and all night without notice</a:t>
            </a:r>
            <a:endParaRPr lang="en-US" dirty="0"/>
          </a:p>
        </p:txBody>
      </p:sp>
      <p:pic>
        <p:nvPicPr>
          <p:cNvPr id="3074" name="Picture 2" descr="http://i2.wp.com/workouttrends.com/wp-content/uploads/2013/08/arm-mus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429000" cy="2819401"/>
          </a:xfrm>
          <a:prstGeom prst="rect">
            <a:avLst/>
          </a:prstGeom>
          <a:noFill/>
        </p:spPr>
      </p:pic>
      <p:pic>
        <p:nvPicPr>
          <p:cNvPr id="3076" name="Picture 4" descr="http://www.musclesused.com/wp-content/uploads/2012/08/Cardia-Masc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14800"/>
            <a:ext cx="2362200" cy="251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Skeletal: muscles that move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Smooth: found in organs, the digestive 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Cardiac: only found in the heart</a:t>
            </a:r>
            <a:endParaRPr lang="en-US" dirty="0"/>
          </a:p>
        </p:txBody>
      </p:sp>
      <p:pic>
        <p:nvPicPr>
          <p:cNvPr id="2050" name="Picture 2" descr="https://upload.wikimedia.org/wikipedia/commons/1/1b/Illu_muscle_tiss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7924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 muscle to bone</a:t>
            </a:r>
            <a:endParaRPr lang="en-US" dirty="0"/>
          </a:p>
        </p:txBody>
      </p:sp>
      <p:pic>
        <p:nvPicPr>
          <p:cNvPr id="37890" name="Picture 2" descr="http://www.daviddarling.info/images/tend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220" y="2514600"/>
            <a:ext cx="4250199" cy="3048000"/>
          </a:xfrm>
          <a:prstGeom prst="rect">
            <a:avLst/>
          </a:prstGeom>
          <a:noFill/>
        </p:spPr>
      </p:pic>
      <p:pic>
        <p:nvPicPr>
          <p:cNvPr id="37892" name="Picture 4" descr="http://img.webmd.com/dtmcms/live/webmd/consumer_assets/site_images/media/medical/hw/h9991569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come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schoolbag.info/biology/living/living.files/image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669235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and demonstrate the muscle 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Devise an exercise that moves the muscles group you are responsible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will share your muscles group and exercise with the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Bicep and </a:t>
            </a:r>
            <a:r>
              <a:rPr lang="en-US" dirty="0" err="1" smtClean="0"/>
              <a:t>Tricep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2.wp.com/workouttrends.com/wp-content/uploads/2013/08/arm-musc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4911810" cy="4038601"/>
          </a:xfrm>
          <a:prstGeom prst="rect">
            <a:avLst/>
          </a:prstGeom>
          <a:noFill/>
        </p:spPr>
      </p:pic>
      <p:pic>
        <p:nvPicPr>
          <p:cNvPr id="44036" name="Picture 4" descr="http://www.savalli.us/BIO201/Labs/09-Muscles/LabImages/ArmModelL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52247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Extensor and Flexors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bloomtofit.com/wp-content/uploads/2011/08/flexors-and-extens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276" y="1219200"/>
            <a:ext cx="4356724" cy="3905251"/>
          </a:xfrm>
          <a:prstGeom prst="rect">
            <a:avLst/>
          </a:prstGeom>
          <a:noFill/>
        </p:spPr>
      </p:pic>
      <p:pic>
        <p:nvPicPr>
          <p:cNvPr id="5" name="Picture 2" descr="http://i2.wp.com/workouttrends.com/wp-content/uploads/2013/08/arm-mus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91181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Quadriceps and Hamstrings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http://suzannekasparson.files.wordpress.com/2012/07/squat-muscle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5791200" cy="2397356"/>
          </a:xfrm>
          <a:prstGeom prst="rect">
            <a:avLst/>
          </a:prstGeom>
          <a:noFill/>
        </p:spPr>
      </p:pic>
      <p:pic>
        <p:nvPicPr>
          <p:cNvPr id="5" name="Picture 2" descr="http://schoolbag.info/biology/living/living.files/image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99630"/>
            <a:ext cx="5715000" cy="305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Gastrocnemius</a:t>
            </a:r>
            <a:r>
              <a:rPr lang="en-US" dirty="0" smtClean="0"/>
              <a:t> and </a:t>
            </a:r>
            <a:r>
              <a:rPr lang="en-US" dirty="0" err="1" smtClean="0"/>
              <a:t>Tibialis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www.musclesused.com/wp-content/uploads/2012/08/side-profile-of-ca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43124"/>
            <a:ext cx="4762500" cy="4714876"/>
          </a:xfrm>
          <a:prstGeom prst="rect">
            <a:avLst/>
          </a:prstGeom>
          <a:noFill/>
        </p:spPr>
      </p:pic>
      <p:pic>
        <p:nvPicPr>
          <p:cNvPr id="46084" name="Picture 4" descr="https://www.loc.gov/rr/scitech/mysteries/images/muscle-l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94635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and Back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extremebballskills.com/wp-content/uploads/2011/10/core-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590669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Label major muscle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thumbs.dreamstime.com/z/muscle-man-back-view-medical-illustration-good-choice-ones-studding-human-body-62206722.jpg"/>
          <p:cNvPicPr>
            <a:picLocks noChangeAspect="1" noChangeArrowheads="1"/>
          </p:cNvPicPr>
          <p:nvPr/>
        </p:nvPicPr>
        <p:blipFill>
          <a:blip r:embed="rId2" cstate="print"/>
          <a:srcRect r="14493"/>
          <a:stretch>
            <a:fillRect/>
          </a:stretch>
        </p:blipFill>
        <p:spPr bwMode="auto">
          <a:xfrm>
            <a:off x="0" y="22859"/>
            <a:ext cx="4495800" cy="6835141"/>
          </a:xfrm>
          <a:prstGeom prst="rect">
            <a:avLst/>
          </a:prstGeom>
          <a:noFill/>
        </p:spPr>
      </p:pic>
      <p:pic>
        <p:nvPicPr>
          <p:cNvPr id="38916" name="Picture 4" descr="http://thumbs.dreamstime.com/z/muscle-medical-man-ballet-dance-illustration-good-choice-ones-studding-human-body-56178968.jpg"/>
          <p:cNvPicPr>
            <a:picLocks noChangeAspect="1" noChangeArrowheads="1"/>
          </p:cNvPicPr>
          <p:nvPr/>
        </p:nvPicPr>
        <p:blipFill>
          <a:blip r:embed="rId3" cstate="print"/>
          <a:srcRect b="8065"/>
          <a:stretch>
            <a:fillRect/>
          </a:stretch>
        </p:blipFill>
        <p:spPr bwMode="auto">
          <a:xfrm>
            <a:off x="4182873" y="1981200"/>
            <a:ext cx="496112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3 types of muscle?</a:t>
            </a:r>
          </a:p>
          <a:p>
            <a:r>
              <a:rPr lang="en-US" dirty="0" smtClean="0"/>
              <a:t>Why do muscle groups exist in pairs?</a:t>
            </a:r>
            <a:endParaRPr lang="en-US" dirty="0"/>
          </a:p>
        </p:txBody>
      </p:sp>
      <p:pic>
        <p:nvPicPr>
          <p:cNvPr id="4" name="Picture 2" descr="http://schoolbag.info/biology/living/living.files/image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5715000" cy="3058369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1/1b/Illu_muscle_tissues.jpg"/>
          <p:cNvPicPr>
            <a:picLocks noChangeAspect="1" noChangeArrowheads="1"/>
          </p:cNvPicPr>
          <p:nvPr/>
        </p:nvPicPr>
        <p:blipFill>
          <a:blip r:embed="rId3" cstate="print"/>
          <a:srcRect b="15385"/>
          <a:stretch>
            <a:fillRect/>
          </a:stretch>
        </p:blipFill>
        <p:spPr bwMode="auto">
          <a:xfrm>
            <a:off x="381000" y="4876800"/>
            <a:ext cx="7924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Label major muscle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thumbs.dreamstime.com/z/muscle-man-back-view-medical-illustration-good-choice-ones-studding-human-body-62206722.jpg"/>
          <p:cNvPicPr>
            <a:picLocks noChangeAspect="1" noChangeArrowheads="1"/>
          </p:cNvPicPr>
          <p:nvPr/>
        </p:nvPicPr>
        <p:blipFill>
          <a:blip r:embed="rId2" cstate="print"/>
          <a:srcRect r="14493"/>
          <a:stretch>
            <a:fillRect/>
          </a:stretch>
        </p:blipFill>
        <p:spPr bwMode="auto">
          <a:xfrm>
            <a:off x="0" y="22859"/>
            <a:ext cx="4495800" cy="6835141"/>
          </a:xfrm>
          <a:prstGeom prst="rect">
            <a:avLst/>
          </a:prstGeom>
          <a:noFill/>
        </p:spPr>
      </p:pic>
      <p:pic>
        <p:nvPicPr>
          <p:cNvPr id="38916" name="Picture 4" descr="http://thumbs.dreamstime.com/z/muscle-medical-man-ballet-dance-illustration-good-choice-ones-studding-human-body-56178968.jpg"/>
          <p:cNvPicPr>
            <a:picLocks noChangeAspect="1" noChangeArrowheads="1"/>
          </p:cNvPicPr>
          <p:nvPr/>
        </p:nvPicPr>
        <p:blipFill>
          <a:blip r:embed="rId3" cstate="print"/>
          <a:srcRect b="8065"/>
          <a:stretch>
            <a:fillRect/>
          </a:stretch>
        </p:blipFill>
        <p:spPr bwMode="auto">
          <a:xfrm>
            <a:off x="4182873" y="1981200"/>
            <a:ext cx="496112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Voluntary:</a:t>
            </a:r>
          </a:p>
          <a:p>
            <a:r>
              <a:rPr lang="en-US" dirty="0" smtClean="0"/>
              <a:t>Involuntary: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Skeletal: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Smooth: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Cardiac: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09MAR2016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voluntary and involuntary muscle movements.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2 examples of voluntary and involuntary muscles.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For your planner: OAJ #21 Due Friday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How do the skeletal and muscular systems work together to create movement?</a:t>
            </a:r>
            <a:endParaRPr lang="en-US" dirty="0"/>
          </a:p>
        </p:txBody>
      </p:sp>
      <p:pic>
        <p:nvPicPr>
          <p:cNvPr id="4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3882"/>
            <a:ext cx="5181600" cy="368411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thumbs.dreamstime.com/z/muscle-man-back-view-medical-illustration-good-choice-ones-studding-human-body-62206722.jpg"/>
          <p:cNvPicPr>
            <a:picLocks noChangeAspect="1" noChangeArrowheads="1"/>
          </p:cNvPicPr>
          <p:nvPr/>
        </p:nvPicPr>
        <p:blipFill>
          <a:blip r:embed="rId2" cstate="print"/>
          <a:srcRect r="14493"/>
          <a:stretch>
            <a:fillRect/>
          </a:stretch>
        </p:blipFill>
        <p:spPr bwMode="auto">
          <a:xfrm>
            <a:off x="0" y="22859"/>
            <a:ext cx="4495800" cy="6835141"/>
          </a:xfrm>
          <a:prstGeom prst="rect">
            <a:avLst/>
          </a:prstGeom>
          <a:noFill/>
        </p:spPr>
      </p:pic>
      <p:pic>
        <p:nvPicPr>
          <p:cNvPr id="38916" name="Picture 4" descr="http://thumbs.dreamstime.com/z/muscle-medical-man-ballet-dance-illustration-good-choice-ones-studding-human-body-56178968.jpg"/>
          <p:cNvPicPr>
            <a:picLocks noChangeAspect="1" noChangeArrowheads="1"/>
          </p:cNvPicPr>
          <p:nvPr/>
        </p:nvPicPr>
        <p:blipFill>
          <a:blip r:embed="rId3" cstate="print"/>
          <a:srcRect b="8065"/>
          <a:stretch>
            <a:fillRect/>
          </a:stretch>
        </p:blipFill>
        <p:spPr bwMode="auto">
          <a:xfrm>
            <a:off x="4182873" y="1981200"/>
            <a:ext cx="4961127" cy="4876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muscles contract and relax, they move the bones in your body</a:t>
            </a:r>
            <a:endParaRPr lang="en-US" dirty="0"/>
          </a:p>
        </p:txBody>
      </p:sp>
      <p:pic>
        <p:nvPicPr>
          <p:cNvPr id="5" name="Picture 2" descr="http://wizznotes.com/wp-content/uploads/2012/02/image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194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traits over time.</a:t>
            </a:r>
          </a:p>
          <a:p>
            <a:r>
              <a:rPr lang="en-US" dirty="0" smtClean="0"/>
              <a:t>The variation in skeletons is evidence for animal 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csus.edu/indiv/l/loom/wk%208/skel%20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9008"/>
            <a:ext cx="6477000" cy="619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uses energy </a:t>
            </a:r>
            <a:br>
              <a:rPr lang="en-US" dirty="0" smtClean="0"/>
            </a:br>
            <a:r>
              <a:rPr lang="en-US" dirty="0" smtClean="0"/>
              <a:t>and creates waste!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24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Oxygen + Glucose -&gt; Carbon Dioxide + Water + Energy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098" name="Picture 2" descr="http://wizznotes.com/wp-content/uploads/2012/02/image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result of using up the energy, oxygen in the muscles. Lactic acid accumulates in the muscles</a:t>
            </a:r>
          </a:p>
          <a:p>
            <a:r>
              <a:rPr lang="en-US" dirty="0" smtClean="0"/>
              <a:t>Your muscles get tired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Lactic Acid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oodle2.rockyview.ab.ca/pluginfile.php/64165/mod_book/chapter/25487/biology_20/images/m6/011_muscle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64906"/>
            <a:ext cx="6096000" cy="549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Fatigue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demonstrate muscle fatigue in our arms and hands</a:t>
            </a:r>
          </a:p>
          <a:p>
            <a:endParaRPr lang="en-US" dirty="0" smtClean="0"/>
          </a:p>
          <a:p>
            <a:r>
              <a:rPr lang="en-US" dirty="0" smtClean="0"/>
              <a:t>You will have time to complete this in class!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10MAR2016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791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your muscles get tired?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Planner Check: OAJ #21 Due Tomorrow!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chef.bbci.co.uk/onesport/cps/480/mcs/media/images/64072000/jpg/_64072380_kelvin_wi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19600"/>
            <a:ext cx="3886200" cy="2185988"/>
          </a:xfrm>
          <a:prstGeom prst="rect">
            <a:avLst/>
          </a:prstGeom>
          <a:noFill/>
        </p:spPr>
      </p:pic>
      <p:pic>
        <p:nvPicPr>
          <p:cNvPr id="6148" name="Picture 4" descr="http://l.yimg.com/bt/api/res/1.2/PM8ajDAIbXbGLMh1s37NRw--/YXBwaWQ9eW5ld3NfbGVnbztxPTg1O3c9NjMw/http:/media.zenfs.com/en/blogs/sptusnbaexperts/MJCD9250505050.jpg"/>
          <p:cNvPicPr>
            <a:picLocks noChangeAspect="1" noChangeArrowheads="1"/>
          </p:cNvPicPr>
          <p:nvPr/>
        </p:nvPicPr>
        <p:blipFill>
          <a:blip r:embed="rId3" cstate="print"/>
          <a:srcRect r="53016"/>
          <a:stretch>
            <a:fillRect/>
          </a:stretch>
        </p:blipFill>
        <p:spPr bwMode="auto">
          <a:xfrm>
            <a:off x="457200" y="2362200"/>
            <a:ext cx="2629061" cy="421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How do the skeletal and muscular systems work together to create movement?</a:t>
            </a:r>
            <a:endParaRPr lang="en-US" dirty="0"/>
          </a:p>
        </p:txBody>
      </p:sp>
      <p:pic>
        <p:nvPicPr>
          <p:cNvPr id="4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3882"/>
            <a:ext cx="5181600" cy="368411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Lactic Acid Formation</a:t>
            </a:r>
            <a:endParaRPr lang="en-US" dirty="0"/>
          </a:p>
        </p:txBody>
      </p:sp>
      <p:pic>
        <p:nvPicPr>
          <p:cNvPr id="1026" name="Picture 2" descr="http://moodle2.rockyview.ab.ca/pluginfile.php/64165/mod_book/chapter/25487/biology_20/images/m6/011_muscle_chart.jpg"/>
          <p:cNvPicPr>
            <a:picLocks noChangeAspect="1" noChangeArrowheads="1"/>
          </p:cNvPicPr>
          <p:nvPr/>
        </p:nvPicPr>
        <p:blipFill>
          <a:blip r:embed="rId2" cstate="print"/>
          <a:srcRect l="46250"/>
          <a:stretch>
            <a:fillRect/>
          </a:stretch>
        </p:blipFill>
        <p:spPr bwMode="auto">
          <a:xfrm>
            <a:off x="4648200" y="1219200"/>
            <a:ext cx="3276600" cy="549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Calf Lifts, last fatigue study</a:t>
            </a:r>
          </a:p>
          <a:p>
            <a:endParaRPr lang="en-US" dirty="0" smtClean="0"/>
          </a:p>
          <a:p>
            <a:r>
              <a:rPr lang="en-US" dirty="0" smtClean="0"/>
              <a:t>Answer the questions IN COMPLETE SENTENCES!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6. Compare and Contrast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aero</a:t>
            </a:r>
            <a:r>
              <a:rPr lang="en-US" dirty="0" smtClean="0"/>
              <a:t>bic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anaero</a:t>
            </a:r>
            <a:r>
              <a:rPr lang="en-US" dirty="0" smtClean="0"/>
              <a:t>bic cellular respiration.</a:t>
            </a:r>
          </a:p>
          <a:p>
            <a:pPr marL="514350" indent="-514350">
              <a:buNone/>
            </a:pPr>
            <a:r>
              <a:rPr lang="en-US" dirty="0" smtClean="0"/>
              <a:t>7. Explain how anaerobic cellular respiration can lead to fatigue in muscles.</a:t>
            </a:r>
          </a:p>
          <a:p>
            <a:pPr marL="514350" indent="-514350">
              <a:buNone/>
            </a:pPr>
            <a:r>
              <a:rPr lang="en-US" dirty="0" smtClean="0"/>
              <a:t>8. How can you reduce fatigue in your muscles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cdn.yourarticlelibrary.com/wp-content/uploads/2013/12/b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132" y="914400"/>
            <a:ext cx="526626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csus.edu/indiv/l/loom/wk%208/skel%20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9008"/>
            <a:ext cx="6477000" cy="619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11MAR2016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muscles go from aerobic cellular respiration to anaerobic respiration?  (In other words: explain the process of muscle fatigue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Turn in your OAJ!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corewalking.com/wp-content/uploads/2012/05/Muscle_Cr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0"/>
            <a:ext cx="375285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How do the skeletal and muscular systems work together to create movement?</a:t>
            </a:r>
            <a:endParaRPr lang="en-US" dirty="0"/>
          </a:p>
        </p:txBody>
      </p:sp>
      <p:pic>
        <p:nvPicPr>
          <p:cNvPr id="4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3882"/>
            <a:ext cx="5181600" cy="368411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s://s-media-cache-ak0.pinimg.com/236x/1a/68/f6/1a68f61d67447dca7157520ac9710f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2247900" cy="3381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Cardiovascular, Muscular, Skeletal, and Respiratory work together to produce movement in animals?</a:t>
            </a:r>
            <a:endParaRPr lang="en-US" dirty="0"/>
          </a:p>
        </p:txBody>
      </p:sp>
      <p:pic>
        <p:nvPicPr>
          <p:cNvPr id="71682" name="Picture 2" descr="http://image.naldzgraphics.net/2012/05/5-mov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4762500" cy="2857500"/>
          </a:xfrm>
          <a:prstGeom prst="rect">
            <a:avLst/>
          </a:prstGeom>
          <a:noFill/>
        </p:spPr>
      </p:pic>
      <p:pic>
        <p:nvPicPr>
          <p:cNvPr id="71686" name="Picture 6" descr="http://f.tqn.com/y/animals/1/W/y/9/1/464666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196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Slides!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12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Microscope expectations review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and sketch the 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Rotate when the buzzer sounds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Respond to questions on the back!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it in!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(there have now been 3 opportunities to improve your grade this week!)</a:t>
            </a:r>
            <a:endParaRPr lang="en-US" dirty="0"/>
          </a:p>
        </p:txBody>
      </p:sp>
      <p:pic>
        <p:nvPicPr>
          <p:cNvPr id="73730" name="Picture 2" descr="http://district.bluegrass.kctcs.edu/rmccane0001/shared_files/bio137website/BIO137/137Tissues/Cardi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871" y="1219200"/>
            <a:ext cx="3798129" cy="2438400"/>
          </a:xfrm>
          <a:prstGeom prst="rect">
            <a:avLst/>
          </a:prstGeom>
          <a:noFill/>
        </p:spPr>
      </p:pic>
      <p:pic>
        <p:nvPicPr>
          <p:cNvPr id="73732" name="Picture 4" descr="http://eugraph.com/histology/nervous/nervimag/lacrdsm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0"/>
            <a:ext cx="2990850" cy="224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24384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24384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24384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24384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45720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45720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5720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4572000"/>
            <a:ext cx="1752600" cy="17526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62200" y="2286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2286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34200" y="2286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" y="22860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600" y="22860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22860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34200" y="22860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10400" y="44958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44958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44958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44958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" y="66294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43200" y="66294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53000" y="66294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86600" y="66294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What did you observe in the following slides: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Skeletal Muscle</a:t>
            </a:r>
          </a:p>
          <a:p>
            <a:pPr marL="914400" lvl="1" indent="-514350">
              <a:buFont typeface="+mj-lt"/>
              <a:buAutoNum type="arabicPeriod"/>
            </a:pPr>
            <a:endParaRPr lang="en-US" sz="1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Smooth Muscle</a:t>
            </a:r>
          </a:p>
          <a:p>
            <a:pPr marL="914400" lvl="1" indent="-514350">
              <a:buFont typeface="+mj-lt"/>
              <a:buAutoNum type="arabicPeriod"/>
            </a:pPr>
            <a:endParaRPr lang="en-US" sz="1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Aorta</a:t>
            </a:r>
          </a:p>
          <a:p>
            <a:pPr marL="514350" indent="-514350">
              <a:buNone/>
            </a:pPr>
            <a:endParaRPr lang="en-US" sz="1600" dirty="0" smtClean="0"/>
          </a:p>
          <a:p>
            <a:pPr marL="514350" indent="-514350">
              <a:buNone/>
            </a:pPr>
            <a:r>
              <a:rPr lang="en-US" sz="1600" dirty="0" smtClean="0"/>
              <a:t>2.	Which slide was the most interesting to you? Explain WHY.</a:t>
            </a:r>
          </a:p>
          <a:p>
            <a:pPr marL="514350" indent="-514350">
              <a:buNone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None/>
            </a:pPr>
            <a:r>
              <a:rPr lang="en-US" sz="1600" dirty="0" smtClean="0"/>
              <a:t>3.	Ask 3 questions about the tissues you observed today.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None/>
            </a:pPr>
            <a:r>
              <a:rPr lang="en-US" sz="1600" dirty="0" smtClean="0"/>
              <a:t>4.	Explain how muscular system causes movement in animals. (at least 4 complete sentences!)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8400" y="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Name:____________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How do the skeletal and muscular systems work together to create movement?</a:t>
            </a:r>
            <a:endParaRPr lang="en-US" dirty="0"/>
          </a:p>
        </p:txBody>
      </p:sp>
      <p:pic>
        <p:nvPicPr>
          <p:cNvPr id="4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73882"/>
            <a:ext cx="5181600" cy="368411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science notebooks…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questions at each table as you circulate around the room.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are animal skeletons evidence for evolution?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cdn.yourarticlelibrary.com/wp-content/uploads/2013/12/b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132" y="1066800"/>
            <a:ext cx="5266267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What do you observe about the number of bones in the </a:t>
            </a:r>
            <a:r>
              <a:rPr lang="en-US" sz="3600" dirty="0" err="1" smtClean="0"/>
              <a:t>Chukar</a:t>
            </a:r>
            <a:r>
              <a:rPr lang="en-US" sz="3600" dirty="0" smtClean="0"/>
              <a:t> as it ages?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ell.com/cms/attachment/2002983342/2011325222/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73489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List 3 similarities AND 3 differences among these animal, front limbs.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joeanimaladaptations.weebly.com/uploads/2/4/7/8/24780228/8344519.jpg?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787300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797</Words>
  <Application>Microsoft Office PowerPoint</Application>
  <PresentationFormat>On-screen Show (4:3)</PresentationFormat>
  <Paragraphs>127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PTT    07MAR2016</vt:lpstr>
      <vt:lpstr>Skeletal and Muscular Systems </vt:lpstr>
      <vt:lpstr>What is evolution?</vt:lpstr>
      <vt:lpstr>What is evolution?</vt:lpstr>
      <vt:lpstr>Slide 5</vt:lpstr>
      <vt:lpstr>In your science notebooks…</vt:lpstr>
      <vt:lpstr>How are animal skeletons evidence for evolution?</vt:lpstr>
      <vt:lpstr>1. What do you observe about the number of bones in the Chukar as it ages? </vt:lpstr>
      <vt:lpstr>2. List 3 similarities AND 3 differences among these animal, front limbs.</vt:lpstr>
      <vt:lpstr>3. What do you observe about the arrangement of the front limbs of these animals?</vt:lpstr>
      <vt:lpstr>4. Explain how the evolution of the radius and ulna affect how the animals walk.</vt:lpstr>
      <vt:lpstr>5. What are 3 similarities and 3 differences between bat and bird wings?</vt:lpstr>
      <vt:lpstr>6. Hypothesize why these wings are slightly different but both allow the animals to fly. (Think: how are birds and bats different)</vt:lpstr>
      <vt:lpstr>7. How does the arrangement of all these hands allow primates to grasp items? What bone in particular allows this movement?</vt:lpstr>
      <vt:lpstr>8. Explain how the location of the foramen magnum allows humans to stand and walk upright. </vt:lpstr>
      <vt:lpstr>9. Explain how a boney fin could have evolved into a limb that can be used for walking or crawling.</vt:lpstr>
      <vt:lpstr>10. What trait to all of these animals have in common? What does this tell you about their relatedness?</vt:lpstr>
      <vt:lpstr>Slide 18</vt:lpstr>
      <vt:lpstr>PTT    08MAR2016</vt:lpstr>
      <vt:lpstr>Skeletal and Muscular Systems </vt:lpstr>
      <vt:lpstr>Muscles Control</vt:lpstr>
      <vt:lpstr>3 types of muscles</vt:lpstr>
      <vt:lpstr>Tendons</vt:lpstr>
      <vt:lpstr>Muscles come in Pairs</vt:lpstr>
      <vt:lpstr>Mini-Presentation</vt:lpstr>
      <vt:lpstr>Bicep and Tricep</vt:lpstr>
      <vt:lpstr>Extensor and Flexors forearm</vt:lpstr>
      <vt:lpstr>Quadriceps and Hamstrings</vt:lpstr>
      <vt:lpstr>Gastrocnemius and Tibialis</vt:lpstr>
      <vt:lpstr>Abdominal and Back Muscles</vt:lpstr>
      <vt:lpstr>Label major muscle groups</vt:lpstr>
      <vt:lpstr>Slide 32</vt:lpstr>
      <vt:lpstr>Label major muscle groups</vt:lpstr>
      <vt:lpstr>Muscle Notes</vt:lpstr>
      <vt:lpstr>Slide 35</vt:lpstr>
      <vt:lpstr>PTT    09MAR2016</vt:lpstr>
      <vt:lpstr>Slide 37</vt:lpstr>
      <vt:lpstr>Slide 38</vt:lpstr>
      <vt:lpstr>Muscle System</vt:lpstr>
      <vt:lpstr>Slide 40</vt:lpstr>
      <vt:lpstr>Movement uses energy  and creates waste!</vt:lpstr>
      <vt:lpstr>Fatigue</vt:lpstr>
      <vt:lpstr>Lactic Acid Formation</vt:lpstr>
      <vt:lpstr>Muscle Fatigue Lab</vt:lpstr>
      <vt:lpstr>Slide 45</vt:lpstr>
      <vt:lpstr>PTT    10MAR2016</vt:lpstr>
      <vt:lpstr>Slide 47</vt:lpstr>
      <vt:lpstr>Fatigue</vt:lpstr>
      <vt:lpstr>Fatigue Lab</vt:lpstr>
      <vt:lpstr>Slide 50</vt:lpstr>
      <vt:lpstr>Slide 51</vt:lpstr>
      <vt:lpstr>PTT    11MAR2016</vt:lpstr>
      <vt:lpstr>Slide 53</vt:lpstr>
      <vt:lpstr>Slide 54</vt:lpstr>
      <vt:lpstr>Tissue Slides!</vt:lpstr>
      <vt:lpstr>Slide 56</vt:lpstr>
      <vt:lpstr>Slide 57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07MAR2016</dc:title>
  <dc:creator>Mandi Leigh</dc:creator>
  <cp:lastModifiedBy>mandi leigh</cp:lastModifiedBy>
  <cp:revision>20</cp:revision>
  <dcterms:created xsi:type="dcterms:W3CDTF">2006-08-16T00:00:00Z</dcterms:created>
  <dcterms:modified xsi:type="dcterms:W3CDTF">2016-03-11T21:46:13Z</dcterms:modified>
</cp:coreProperties>
</file>