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89" r:id="rId4"/>
    <p:sldId id="284" r:id="rId5"/>
    <p:sldId id="285" r:id="rId6"/>
    <p:sldId id="286" r:id="rId7"/>
    <p:sldId id="287" r:id="rId8"/>
    <p:sldId id="269" r:id="rId9"/>
    <p:sldId id="270" r:id="rId10"/>
    <p:sldId id="271" r:id="rId11"/>
    <p:sldId id="272" r:id="rId12"/>
    <p:sldId id="273" r:id="rId13"/>
    <p:sldId id="274" r:id="rId14"/>
    <p:sldId id="291" r:id="rId15"/>
    <p:sldId id="292" r:id="rId16"/>
    <p:sldId id="297" r:id="rId17"/>
    <p:sldId id="293" r:id="rId18"/>
    <p:sldId id="256" r:id="rId19"/>
    <p:sldId id="257" r:id="rId20"/>
    <p:sldId id="294" r:id="rId21"/>
    <p:sldId id="275" r:id="rId22"/>
    <p:sldId id="276" r:id="rId23"/>
    <p:sldId id="296" r:id="rId24"/>
    <p:sldId id="295" r:id="rId25"/>
    <p:sldId id="266" r:id="rId26"/>
    <p:sldId id="298" r:id="rId27"/>
    <p:sldId id="299" r:id="rId28"/>
    <p:sldId id="301" r:id="rId29"/>
    <p:sldId id="260" r:id="rId30"/>
    <p:sldId id="261" r:id="rId31"/>
    <p:sldId id="265" r:id="rId32"/>
    <p:sldId id="302" r:id="rId33"/>
    <p:sldId id="263" r:id="rId34"/>
    <p:sldId id="262" r:id="rId35"/>
    <p:sldId id="304" r:id="rId36"/>
    <p:sldId id="282" r:id="rId37"/>
    <p:sldId id="283" r:id="rId38"/>
    <p:sldId id="305" r:id="rId39"/>
    <p:sldId id="303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05FEB2016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is DNA stored in the cell?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DNA?</a:t>
            </a:r>
            <a:endParaRPr lang="en-US" dirty="0"/>
          </a:p>
        </p:txBody>
      </p:sp>
      <p:pic>
        <p:nvPicPr>
          <p:cNvPr id="4" name="Picture 2" descr="http://upload.wikimedia.org/wikipedia/commons/9/97/DNA_Double_Hel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2862051"/>
            <a:ext cx="4819650" cy="364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discovered DNA?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Watson and Crick</a:t>
            </a:r>
          </a:p>
          <a:p>
            <a:pPr eaLnBrk="1" hangingPunct="1"/>
            <a:r>
              <a:rPr lang="en-US" smtClean="0"/>
              <a:t>Rosalind Franklin</a:t>
            </a:r>
          </a:p>
        </p:txBody>
      </p:sp>
      <p:sp>
        <p:nvSpPr>
          <p:cNvPr id="6148" name="AutoShape 2" descr="data:image/jpeg;base64,/9j/4AAQSkZJRgABAQAAAQABAAD/2wCEAAkGBxQTEhUUExQVFhUXGBwZFxcYGBgfFxgfHxsXGBwZHBgeHCggHR4lHBceITEhJSkrLi8uGiAzODMsNygtLisBCgoKBQUFDgUFDisZExkrKysrKysrKysrKysrKysrKysrKysrKysrKysrKysrKysrKysrKysrKysrKysrKysrK//AABEIAOgAyAMBIgACEQEDEQH/xAAcAAACAgMBAQAAAAAAAAAAAAAFBgAEAQMHAgj/xABAEAACAQIEAwUGBAUDAwQDAAABAhEAAwQSITEFQVEGEyJhcQcygZGhsRRCwfAjM1Ji4XLR8YKSohZDU6MVJTT/xAAUAQEAAAAAAAAAAAAAAAAAAAAA/8QAFBEBAAAAAAAAAAAAAAAAAAAAAP/aAAwDAQACEQMRAD8AR8LwYPjWw6XbiAKTnB8YgDTTf3j8K6sjhbYUaBSAGE+LmQZ57a+dc77NYfPxDEc8o+5UT9Kcmw8XSQ3jyqDMwAWYggefOOlBfweKZ1JdMhAkgkGNYEkaTVXGuc4/tBn515m4FcWhnzgBgdDlBzEjUaiOdUMRcJf/ABrz2oN5MssnnOnpyq0bkyRp+lDLd0ZlDa6H7CiGFIIB3mg2d4epkc6yWmQdQRBBHKtd0j9/7V4Q+v6/agpXMEbT95hgJPv2QYW6B/TyRxrrEHNBGxoNisXctv31u53iMwe93kqbZBI7sjVkA1OU7a1d7S3rea0G70sssuVskgwpUkGTMD9mgI4yJYNalHINzLem40QAxzJpooAAga0DFfa8xUB8PbZ1LLkztmGmu6g6NvHWqNy5cChWe4WE+NSBoQQBlKmCDrM7aRzr1hsThFdXC5LviJLJ4zm1OZhOaI3nrWzG8UtqM2pJGi5SZ3OvMCdzQLlrDkQHzsZjOG8ZPTKxygeeulbXTuz7pbYHNcMQfIKNB686P2uHlltXXCFgwuECcn+kjoBA3rRxS4Gdv4dtCY8NsNCkbeEtrM7UAfCAl80z/aJG87AaxpufLrR2xhg4LM4tpzVvE7eQQDbSJJAqcPwgDkkDRQN/M0WkDkY9aAdYhSB3maAGBGhI5Sv5Tpz6Vc7+2Ao8SxoYM5uYInY6wfhWy3btFi5QEkZSYGbeQBprrVG1bs94UUgZrgztrEsdydJHXpFBnFXo2GnQn9edDb+KjdiNeXxrzjr8aBY2Gmwjl/mhGKxQGsHWdJ+dBa74/wBU/A6/vrVC9ijJ1mPP4zVUYkjYn/mtBfU6+mm9AQxeMJUwNRqTroJ3JoTcxJzDxEwepg8+dHsNgA9pixy8jrvEsBB56Gl18MQy6ggkajbcfOgP4S9rEmN/OeXOs1rwtuG15fv/AHqUBPscJxWKaAYIHL+p/wBBTsjO17LOW2qgyQDmLZpG+kQPmaTPZvi0757bKc95s6ke7ABLa8vennXScLhQWeNSpC77GATy31oKllbgOZQFAHhdjJYkGfB08yedU8RhgXjLlCgAgE9NNTtFMP4MxoSBy2P6ihV22DcYf3EenLU0CrxPiHc3cuWIGhiQQYMnkDpVfB8d7pltBMyBZDnTmRC6aidKc0sSzAiQF2IldyYj0FBrnZ8pfVwVCgNltm0dyRMsDt6DlrNB4wGNfEM1tEWzcXVlc5j7xX3QQOQMzzoknDzrmd/hlX9CfrQlOFPcuXMmFa0+QHPYv5FnxagQA/KQRpl13orgrd5UUXkvsQBmuB1h/PKDI+tB5xXBLTA5lzGZzMzFh5Ak6ajlQ7F9mbRyjvCmmmiljqoygkbQTJ5QN5oxd7lwUbvbYaAXKtKidSpeVJjlrS1iL4sPdt4fE3DYQKsraXvFNy4BkcjRiYGgjUqD1oJ2l4alu1CB7l5vdG8KNGdlUe6JA+PrVHgXA7hQXC0FmkqyA6LI01BGhMf70z2cJctIc9xLly5c8VxJnIIyEzGXSRk2XU6k62ksjQTmO8nTz25elBV4dhFso/dzEjPPiKwdCdIgyRIjWJoffw2a4zPNtST4iu+UICEXQs09IAkSRTHaXIc4OWNyDEAxM+UbzQvit3vLjmGjMFUE6hQBA6AR0oKIxVsXNCVLzlVoDNGskjQ9YGxJ3omlpWW4xKjKNpGYzMADlMEzyiqQtElwvhMLDkaIYbxR+YiNtJ661cw1vKNYknWOZ2oNeEUPnCySkZxzWZiek8jWu7hXzMMyZXURp4xqZ12CsYka+6KJIxUhhMhTB5gRsD+lRrrNqxzEgDz0H2oFnH4MglRlgchEDyEcqD4vhPSOv+N6dL+HJ6+VUr9j121oFFeCqdCf0n4VqucNAiBttr5+nlTJdwvMfbzobiEiBpG21BOHYC28m8ZQQBbBILTOpYAwumojnQ/j3D7Sui21yQwJXMDoxBHMxtv9KzflVaNJEGPiRFDXuM9xWJOhX5ZqA0lgE6j9/s1irJwraH/ipQG/ZZYnCET71xyRGmgVd96cvw4tMNGIdjmcTlBge+J5xvQT2VLlwaHqbh121P8AinMW8whWyk9IPl+tBRY6qJgnUCdSB67DXfzpX4lxRbV97aq9x5JZUAkCYLElgADBgHfWj3DIALFcjXczS85iFYrEAacjHnSzwS0n8a9cYKHvPLEwIUlF15DQnXrQWV47bVmBTEKpiCbTkxrElAVHpNe7faHCuwAvW80e6xhvkQDRDBcPchouMRm94ECRoY0EERpVjjPCrVwKLpZSfcCzJPXKPeOh1jQTQUk4mmZVV1zSAAG1kmBB9TQPjPa+z3zIrB1QnQhlWRlAYH8w3OUDYgVdt9nltA3Lj5WyMLYA/lgiGLPzIXnAGoqpf7OWsmZxntjL4XBAO0CR4tZ1AnTTegpf+rRbAfucRcDjNNtP4a+HVQ0gjrEbEVcw3FcNYusDPe3grOx3OoZVJOggbKNoJoDx3gt5LpxOE7xWa2TcRXhliADuAVE5cuy5RFGOC4trLPbxKhb11bbW74hc/dlj7/PcTbYcj7woGm9dGQqIzA+IEDw6AxG8kEE/AdaH2GjRoPwA+Y5/Sq1/BMlu2pxV4ZTcEhkLHM4aHJQk6gnlua2N2QxP5cTiOuhsn693QXMNj0AZQQW2JgjppM+YJihNy6Jb/V8a3W+yuIBIOJxK5j72W1BJECSEkAwBMwOlAbnD7onNexSS5kHIJOYjX+Hv6CgKYfFiWA1Ph232NevxwImenL/NA1F5WeHR9v5loqdt8yn9KsW1xEAthlYHY27wmOcBkH3oCK8T8WsnoI+xr3d4gBqIHlO30FBsZfIGZrOJSNvAG9NUJqi/F7JElivmysPuKBiuY8cokef1rxeuzsD++vrQWxxGw/8A79r4sP1q2l21oQ9tuvjXXnHWgxfnlm/fL5VRuPp4t+o+NEblwAGGEf6wdPn9aG4rHxALjQiRmHpJ189qChivcbXoP1Iobb1cHTdfuDRDGcQRkILCRGk0K79QQ0jQg7+c/agcQvn6/oTUoLbz4ud0s9PzXPXovlWKDoXs4uRhbXTJMH1NOAJZTkWOpjT9NaTvZzwS8toNedWtNbVrSgarqZnwjlHPrXQsPg1XYfM6evnQKHFcWcK3jZiJUISsRncrPeDUlSYKxzFVOxdljhrUwUZCSDucxLb7az0ps7R2lFi6WiApbWOQJ3g5T0PSaW+z1vucLaa5cAAtITKgBRlB1MnaRqetBSv9ncTLdzd/MAqWy1uIOgjMVj5c6HcT7P8AFcKDirVxs4ADhW71skyYRpLa6nrFdI4OIWerE+e5H6UWUkAcvLUemlByTiGK4hicGt57OI7xvdSygRCCYzXPEXBIEhQVGutFMFg8fE3cOrG2xa2ty+qjKQBDQrEXBE5iWklttKe+6AJgnUk6mZ9THQVpJ31kHlzH7mgT8Zg8fdUp3GFtCfeF+42kgkaWwDMc6W27O3FfErj5e0y2yHDO4BLtNxUIkBQvikiNInaulXbxa2e6MMVORiJAOoBIG8ET8KGYbgRTKRfzZTbBZrVvvXyi4Ye7uQTGwGkjWgp2eC2Mo8FtQqgWis+Ndg7T+Zp+gpzxOG1PrQPB4c2+8li2qSzQCdAdgImWNM7c/WgF3sISIHP9/KlTitl7TrcuOjWiwVzlINr+lyxchtCuumgJ606Yi+FXYnTT5UDv4vMSHUlGGVwRII9OcST8T1oNqcLXQcxoTOmkVYvcKDCIEdPr96D9nL5t3PwjnMbazaYkkvakAa8yux8ip502C3tQIPFcDkdk10iPj5+VClw0cz+nypy4rZ/iuekD5Cf1paxqmZgUFG5h7YUzB6kgGfpQ1+w2NxYzJZw9lOQZAXbzMDSelMHD4N1A40k+c+g57/anlsQe7Vkl0LBcqQpaTlJYkaKNTp0oOC8b4JiMCAMThbDox0dQJ+OgImq1izh7izbtoI0IgT+5r6F49wpL+HuW3HhZSI3CnkwJE78q4PwHsbfe1evq9oHDkh7ZnNcCzm1mF20nnzoBmO4ciqTlA6aCqNvDLmUELGboOeUb/CmDjNmE0jXUR8Tty0FBgDmB13B+oP79aBtwFnWP2KlWcCni30HI7n99KlB0LshkXD2gY0tp6+6NqPC8CV0+W3pQ3heHAtqJGgA36afpEUQR1XmN9hy+H60A3ttcy4HEuN1tMQf+kxuCKHYjDMcwFvwLaCFCvhdio2M6DQrEGjPa5e8wpRIJdkQSPD42Akg6RWzAXO/RLqXZttJHhHjEwDMiCOtAr8K4y4tQcMSFMSSoVtCNMwnTQAxrMcqtX+MYlcoGDCSYUKSZPvZeUafrRDjNjIlq6llblwFVRGHhGYFSeg0MT0NLuN4li7QXOqDuzJMDSdADHUaaxQUuI9ouJrez/hWS1bklQFdXXqWWXB9Aap4f2gXxde5cRe4hIXDkOfGSFbO2jeJQMvhbxTFWMf20a3Ny+udefdASDuDJaFH3pP4y2HxHdX7P867daLborM8ZcpK29zmzCBJ0WTvQdMwPazCWgFvXLlk7Zb6MgGpIglQNjrqascT7UYWza704i1kLgLlcMScpmApJPKgFvE4xrYT8Lie8K+NotKob80B3PP8AtpSxvYjEowvvYN53vlWthknu8gOZ3UBR4jyEaUHVsJjFuI7IwYFwAQwj8o5etH3v6mdPXalcYMISiKAq3AqgDSAwG3wphxljcjXWg84twRqR9xQO5eGeAMv3q3ibBPWOk+VBr9pgw0P75UF/iLYX+C93F2sPftOGSSuYDY2ypMtIJHx8qbXWCI2O310oNwnBB7a3BC3RK5wqlwCZiTVzGYj8Olvvb8BmCZrqiWJmFzLADHlIoAePxHjciJzHfy0H2oFeALEaD7D60auKMzA/1EHTzb9aG4kKvugDrIFAA4mjqUa25UsShZWysAwB8LDVT4SJGonSmrsrxq4WKuNbQCLbsgMbi7i6xMZOkTqdaE38KLgAaIBnTcQJqdnuM2MHfu/iHFtmVZuN+bLMH1MxQdOwt4ugYqyz+VozDyMEiuN+0Lit3C2L2Gw9u0tq5cZC2vejOJKquwB6z8KYrnb58U7W8AkwINx+UzqFHntQvtP2buNhCzlnu94rgAakgyAB8PrQJ+KcKoDor6ZdQZXSJUzo0jf4UK7vURrqOQ/qGtGuIsHGZCGDEEEbQZoW4MjSDI0I8xQNODWG1gyARB2/zrFZrxgjl3+f72qUHVeFXlA+vOiCgs4I2HOfhpS92awC2LFu3bD5EELK6+UwI1mjpxqoCXJAAn9YA6/4oBXbG2zW7dtHyM962MwaCAHWSNdY6c5olg8IEsqunhWDEDkddOe+tKvFbtq5d4fiIUtduIQ0zChLz+GdthPX4UT7RdprGDQNeYIGzZZIJJ6BfeI15TQHsPaCqCBsoj/ehlrhbd9dNzK1l7YXJJyuZJYvbOgMGNzPlQG17SMC8BL2oGoyvp5e7rr0qjw72mWbr5MjszMRaVGXM+pADByuRuYGu9A1Y7s9YcKBbQZDIUKuU6RlYRGUg7elebOAdQEUJbRdLYBLRoZ0AAETS1jO2y2LhXEWblvTMcl1LjgSBLIAIksIyljoawnbnDuucLisn9Rw14rynUKaBnw2GYLGcM0wxI1JEA6T6aVLth8u4JJY+6QNlEfek89ssHacnvVXvGm6LiujCFIDqpXxHTKRp15UU4Z2psYl1S1dR8syVMz4knSdBqIP5tdooCSXC0xzvHff3xR262nxpPW8Qo1H83Xl+fcddtqZO/k0GMVPIazQLGMQwJX/AGPwo7euEiaHYlCWHX0+gHOgXOP4rFdy/wCEdkeCMqnffVTybQRprrQ32UWkPe3ib5vg5Ha686zm8CnaANSTPkKp/wD5VsRxK4iMe6wwNuRoGuEMCxjeMjADyNeMRxu3hzg0OrjGBwByUq1ssfXPEeVA78VuRcugbZp30EgE/UyKE3MRJ19Na2cexYN5xIOoGvPQfWqRvrl0idyZ2HL/AHmgJWyIiqPF+GWb6xeUMBsfzD0O4pSx/b60ki0j3DOhzBUP9wOpj4UCxHbzEsZi2o6an6yKDqnZLiuG4ZaW1iO7sd4SVukj+IAcuYgaga7mmrtp2jt4HCNifCzkZbI5O7CVAPSBPoDXB+0PDzb4fZv3ypxGKcPZn+aloKxbNpBUsV8MaTXv2jdqvxr2Agy27VoQgjKLjgd5HkICjpr1oFu1jXQQrzzM6hidSY9a2pxi5ucp9V+PWhrGssdv360DAnaq7EFUOnKR+tSl9nnapQfT+CxLACdNNv8AJNc59o3bC6qXLOdf4ruptsoYi2AFVxIGXMQx5mm/tHxhMPZdntSuQ6cvTrNfP/EMa964btwy7ROs/Wg2Dit2ArOXQbJclkGjAeA6c/t0oq/bjGlSpuiDo0KBmEEQf3vXvsN2ZGNxC22fKkjMR7xBnbpsda7Lj/Zbw3uwWQ21QElw0MRzzNzoOFpx18sQgAkggQwMRJcakc4OnwqwcFjNT3V4K6wRkLAqdQDI8Qj829NR7G2ExUrmawvjYurKoUan3wC310rqjW1Cr7uwIOn72ig4FfF7JbVr18TJdbi3QgIb+H7xg6LM78qLYPiuKBdkxaS+rzbULcJGXM0NqY0mNutdauYVDyU/KNq0pgUX8q/TyoOb4bttft3havGbZy6p/MEzBGbRvH+UkbedMGB4mDiOHFcOLT3ybd5yqozhbnh8KkhDKs0TsRqYovj+E2ncOba5l91soMTzOmpqnbvW1xWGttbzOtl3LZGAt+J2jaAGy7zuKBLxXbW6CLT2lRrb+LxsYIJ5Aba6711Dh3aTD3SRbv225wHE9dRSkODWnAc21zN4iY3JJ1PU1ttcDtAmbSHNv4RQP1vGZy0AFAFMjYklx8hA18604jEDNMwRrAOun29aS8fwlRacoETSSYI0GpOhEGJ1qrxTFtoEkAgEdY36/H40CNiMfewGJv27JAi4SGZQSwMlWk8wrGD5t1oDir7OzM7MzNJLE6knn8Ogor2oZmayzEszIZJJMw2g12idIoJQPr9rrZQMzHO0ZgASQQFB6DcbUIx/bB2V0RIBEK+bxAdYiPKlg1ig9E1sw+Ga4y211Z2CL6sQo+prTR7sMqniODz6KMRbJP8ApOcfUCgv+0zHi5j7ltP5eGC4a2OgtiD/AOU/KlZq24zFG7duXT+e47/9zT+taSZoMLUJ/f1rKjfrWJoJUr0KzQdZ7fcUs3sJdKMrsIgZgSJYCYnkK5nwrhd3EXMllC7dBGgnckkCteAyZgpQHOyrmGjLJyyIkHeYPSmf2bdoFwWODMR3b/wmc8hm8LR67j+7yoD/AGW7M4jAYiy19MveMuUgyN5IkGCdtK7niMPIIGn1A+B3qkjW+7UBlcSCpkHUa8unoKvpc86BWtcCdvxNs4q+4ZSEN1Vbuy06rtoOh5VSxGOtYa1bXEXLaEAW/FChiF5T86aOM38tpovJZ0ku0ELymCQD6VzHi/B0xxtXbmLN0JmXOpWCJMsCBBfYbRyoDGN4/g7ZIe7b5ZiIbJPuliJCiZ3ih9ztJg1b/wDpsj/qH6Uv4zsraREt277Ja7wHI1sXBJ0ke7EzsQdzFF8DwS1btoii3c7sQC9tM/kSwiTNBuxnbDCqjm1d7wqpbwBiYG7HaF1GvKaVMFxezfu3rqNctm1hSRbuZZuPF3NEflXNpHWmfFLiCLlv8Kt22RofxHdK4b8pt+MBhr5RBnkEHC2Db/FAWCi91eAacwsssSguZYbQgHbfSg6zgMEi4e0GOvdod+eUHb1P7iql85YkabN5Tt60mf8Aqu/cxVq1+GRGtjIUutDg5Fgs5XwxlMCPzedF7HGu+s57dvEBXzKHyglY8MhQfr5GgMY9Ge3dDqoQgBYYlj/VnEQNdIBoTxa2M+ZTKk+E+kaGNt9ukfAzi0LJJkFtvmP9/lQLiOFIZwJUHKZkQYBkZfkJoFW7wFsRYTI0uoJWfdIMAoTsORBP9JFKuJ4ddtnK9q4p80YfpFdD4BZItgK2XwgDTQfDzo5YxLmIttB3Y6IDPuxM6mg43bwdxvdt3G9EYj5xW48IxH/wXv8Asb7V1tLBDGW3JIXUDqSNdTJ+tebsrqOWu+vWg43l186avZzw03cUbn5MNae+x/0qci/Fj/40rBp15nX5ma672G4b+G4DjsSdGxCNlJ08CBkX5lmPxoOPINB6D7f5r2KzHLpWCaD0TWFrWTXpTpQezUrBqUHq3cCsGicpDR1ggx9KvXFAusdY7wkCNCC+wO0RVGwmZlWQMzASdhJAknkKNdmcTZsY2y16Lti3dGcicpXUZwI1AJzbcqD6As8MS3bDgfxMmXM3SZOnwFUbXa3uCFxAyjkZkf4o9xizlTTUciDvXPe292ylhmZZfKSJ68ooGjityxiV7xTh3ddUN2GCHaQI023oHwy9lspb8MZRORYXfZQNhM89q5n2S4cb9wm4udMuoaYPTSa6aMWLaKO7gTBbSFnRR5DSJ2k8qCLfPQyat270GcprXhsWpGbLI2Bjf96VuHFLeg0GbbUeKBJC66kUGVxubRgBMUpYC2LmDxi/13r+3+tVpkvcXsKAXdVzERmMamBA85MUC4IrW7N20xCubrPGYTkuX1KsddmH60BnH8Mw124Lly2jushcwkAE7RzjlO0nrWlcGoIAELyCyANtAKICyN9/PltrWcgHoKDTeZAvhnNI5nrHWgnE7+rHT4ehoxaCuJWdGjUHcGP0qhxqx4G12B+1AH4BbGRfgOXTQbb0aGhIzaaEfY6etK/BIZQATqI0O+n+aPYKyHUOjMYJAMDkTpt5UGLqXGK6LFstDMupBjRYaIK7k8wK144sLbtK+FWJjbQfOrV20J7zNc0VhA1DCVI8OkmRodN+dJvajjDC2yZkz3FUMqSQJDSwc76DKRGhoEvD2WbKiglmyoo6loUD5mvor2iYVMNwS7YGyWktL5mVWfifvXIPZjw/veK4ZSJCObjD/QGM/BorsvtewT3eGXlt6spS4y/mKqwLQPhPwoPm5q1mvZrwaDFbF2rwomtjGg8NUrDGpQStiH41qmvaNQfSfsp4z+L4ai3NWszZYzvlAKN8UIpV9pnDkQXRdZYtorWVzeJszhc+Xous0D9hvFe7xd21rF22CF5EoddNpytv5VW9tS//ALBHZyc6RBGiBWKiBzBkk/Kg3dj1OaQZWBBH75Uy8Rbw5dCGIBE+8P6AeU865h2a42cJdYNBRjDQZCkH31PMTv5U+W+IyBcyxaWXLtpGh3XfLzJ5dKDeOGE+4e78OXwuwgQZAGUrHwpZX2dZbttUv2yplouW5ZcseEoGh5HPTY023+JqiZ2K5QJzTpEbz08638N4lMsVgFiySIcAgb6SJOsHafOgWsZ2IYKipbRyCBmVsumkuUKatpyYbCqvZ7hV17bXEs2e7dltFbhE3gr7yFhQMnimZn40/wBriqgaiPQVS7N2zZw1qzdU27qXWDITqCxu3ADGmo1oKbvj1tBEt2WYDR2ddh/aFH7FaMTxXFeANaa3Gty6lsXDEflTMTM+vpTViXUgeIaieo3FDrdmSSDQKhxEWw2GvXbzd40hELRJJDDwZZJ94Zue06VZw7YlrDviCFYpOXIM8wcxMHRdRA30M8qPXGKiJG/LrqSaDcex3gYS3umefKgHdn8BOUh1C8wUMkaAR4/D8taOnMMhVUIacxJII2IIEGdPMUv9mrvhEAHSDvz2+1Mq2hvlI+JoNKWA2ZiTJEZZ0+C8tdzvXNu2d9WxLqp0t+Cf7vzH5wPhXS+JXxYstcbZULCecaDX1rkGXKBcfxEswgHTMIYlj/1TA3oCPAe0NzBX/wATaUFzbZVzHwqTCs0c4I286q8R4/fvX2xDXGF14zMvh22GlDbjyeUcgBoPQV5oJUAqKK2RQQCK8k16rWaDNlCzKo3YgD1OlSvPpvyqUErNeazQNXs2xvdcRwrHY3Mh9HBX7kU++3nBKLOFugAN3rKTzMpmg/KuUcEuZb9gzEXrZ/8AsWu6+23Am5gSV/8AbuZz8jA8taD5+ronBOKDuLeaCcozfKP0rnJq1hseyDTageLYGd1ChbQEIv5c2hzBeQGwHUTTEuNUIzGDlBaPSZArmy8VK6SWHMnzg0y8LxObUmcwymdoOhHy0oGc8SwjW2VntskZXG4108Q2idJoPww28PhkuuwN/Oi3yHzNmy3MsmSNEJIjZRVbjvDFe09xE8SqN3hYG3gPvE8j/vQrD8Pvvw9VGRQ15bqZiFDLkC6jrndTrQdCBJ5yPI7+hqtdxRtgkakEgKWidNBMHckD4k0tcLw2Mt2h3V2yVYs+hIksZM+A6zppFUeI8PxLtca4tu4XAAjKckAgxmAABnUgSY5ECgdMdiso21389vr60ncYxZKMfIj1q/ieH3lCm20ATmtCBmB97u1JcWzEeGYMRpVDiVthYbvdSFMxA+HrEfKg2dl8Wco9KaGvEE+lKnBb2UeHLEDlt115z+lGhjJuD3cg0M+/PIg7AUAjtvxiLJsAnMzqxGsBRJJ9SYEUo8Pw6XJQuJJUqpBAJnLlzTAzTlzVf7aYvPfCCItrlHqfESfoPhQFn8OXlM+vLXy8vWgxcmTm0MmREQeYjlB0ivNe710sSWJJPM7nl9hXkUHq3TL2B7OjG41bThjaVS9yNDA0CzyluflSyprtvsa4SMOr3H/m3grZTuE1NvQ821NAK7beydcPh3v4a4xFtSzWnE6DfK41EdCK5Oy/vrX1+bqspGh6jffkek+lfNXb7ss2BvmB/BuFjaPJdZNo76pI9VM0CnUrJqUHmoKzFZUUBTszhe9xWHt6Q11JnoGzH6CvpjtVgO/wzoI8TLuOWYD7E1w32S8ONzG5gJ7tJPlmIQH719Bca4ebuHe0pguIBmI6a7ig+RWtFZU7qSp9RofqKzaYjb/ijXbThRw2LuWmBU6XMp5ZwCRPOGnWgIoN6JPOi+FxJQL4gQRsGHI6hhyjlQMGvQbWgcsFxSzeDWsQ5tWyJa5lLRGunmSIE6Vf4dxVBatWLTZjbB8RGkZUygkTDaRFIlu82vMxH/FNXCLrDCWwuae9LEgQ0dQ3ODBjkAaAkqX0Zl/ggsTdKy3hkgNIjSSQdeporaweIEEi0ZBMi4eXKCvnS7F3vZJHvEkk+czrvrrNM2G4wsWgzL/EMJB97c6UG++b4Xw2rbc/5yjy/p6ilvioxD27iGyoLCAQ6mORJ0602YjFeEkAGOnLU/KNR8KWcZxLLmgbx5daAbhMBfUDwAdNVJ+4itn4PEZoVRMiSWQb7fmohYcXAOsxt++lAuP3Ltm4P5UXPd01AA1n1zb0CvirmZmY7lifqfpWqoNvhWJoM1mvNSaAjwO1ZN9PxDZbIOa5/cF1yD/URl+NE+Mdr8RdxNy+jvaDnw2wwIRYAC7Ry6UtzUzUHS+Fe1m6toC/az4i3/JvLC5hpNu6p/Keo+VXu2XaCzisIbimLdzUKTJU75D0ZD4h1DMI0Fcmms5ztJ6xOk9Y6+dBjNUrFZoPUV7SoKucOwTXbiW7Yl7jBEHm2gnyG58gaDr/ALA8CAmJvEallQHoEBJEeZY/KuxgUD7IdnLeCsLZQzzY/wBTRq1HaDmXt04L3uBF9UBfDuGZo8QtkEMAekkMQf6a+fWFfVvtAuqvDcYXMDuH+0fcivlNv+aDxUqGoKDYhjnHofv96P8AD8ZZUItwHMSZcmUiOs6R5Uu019m7xNoD+ljHxg0F78RZ7xLdlbV+5ekgEr3aeTHXQ6kCqWGwb2BbuMMPAHeww/iKJ0JIA1nYTutGXwVq8cr21PPMIDazqGGv/FXcP2TsBU7w3bhXYm4wA1zaKCAuuunPWgXOB8NcYi9dNzXMc4WTJfx6tMGAZjU9as468FdUcgZwSDpHh3k+cj6044TD2rVvu0UIBsoGn786XOL8KW64ZtcgYBdwZjl8KCtw/imHWJvJPr++lKvaXii4i7nQEALlE84kz8SdqLcV7JsFz2tROqzBAiZk+m3nQji/BLliC8FW0Vh1icsbyBQFsL+GyhstsuR5bx09edDe0FhVVCMoO8LzUiJ89VrThOCXbgkKY0AbTUmdAesCtmO4Fdt22dlAVYG/U7j4mgERUqCsgUHmKxXqKxQYq7wawHv21YSpPiBOkRJ8+VU4r3YvFGDLoVMj9+e1A74fgWHLa2/hJ/3qVMDjM5DCIYAx++mtSgSVNdM9jeGUYg33UMoBQay6knV4A6CJ8zXMa2LanXmBPn586D684jxuzZWXblMDU+um3rSxe7ehUVrgSyGGYB5kj4wK+aBaESBrJlYO2kGduZERpHnUKfs+Wg+lB0j2i9uGxtopbYd1IDQYDCQdBuZI6flrnFeIqRQSoKyXkk7nn/xXq1bLMFAksQoHmSAPqaDC06dkMODZn+5vjtSaFg6gg9CD9jFHuE4e0bdrOwVmuFd2mP6iJ2nSOc0D5YwpUiN+nWj6CQJGsUt2ez1kjTvR6X7oExps1CLPDGS7bF7D3bly3ahriuDnYlobvM4KgAlRtsDyoGHit/KuZRp60t3cYZb4Df8Ax51Zx2HxB1CXDEd2pvqwUHcuuQZpAjUmORqzY4WMpYrvIWRoY38oE/UUFCxxNpjWII+e/Krz2UvqgIIKNmXpMZdeog7VfscLQqIUTB10mDoNOVb7XDsuwif+N50oBXAcJCHUZQ5gDqNCfTyrPaTDZsLeECQuYfDX9KN2MOo5AddIFejYUyrbEEHpqIOkjkaDiJFYrdicMbbNbO6Eqf8ApJE/StNBisVmpFBgGoTUIr1b3Hr+xQM3BrJUKCRMSQdxOtStWDvNKnlGsbazUoBGEwpY7aDU1b7nTYa+XrUqUGsk7RWlrZmpUoNRs1gW6zUoG/BcLOJ4csMve23IRcqjwjUy4GaWncmPLmVw8MvoQTZugjUHu2I016EGpUoKotk/5o9g+EZRhbndvcW6SGAmVMlV220OafKpUoHrstbuw3ejLDkWxENkG2bXnTUvCgzM8tmKhYmVgE7LsDPOpUoBPFeHlYj7efWqYtHKYOmnKpUoLOGseGdq321jfr01/etYqUGu/wBeX7FabNtiCQDABJjapUoOd9u8HlxHeLoLiyR/csA/MRS0UNSpQectYympUoMRUy1ipQHeFYmBB+e/pUqV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9" name="Picture 4" descr="http://mediad.publicbroadcasting.net/p/wkms/files/201304/watson-cr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470535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http://www.he-astro.physics.utah.edu/~cassiday/p1080/lec06_files/image0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3857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Double Helix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Sugar and Phosphates make up the sides</a:t>
            </a:r>
          </a:p>
          <a:p>
            <a:pPr eaLnBrk="1" hangingPunct="1"/>
            <a:r>
              <a:rPr lang="en-US" smtClean="0"/>
              <a:t>Nitrogen Bases Make up the middle</a:t>
            </a:r>
          </a:p>
          <a:p>
            <a:pPr eaLnBrk="1" hangingPunct="1"/>
            <a:endParaRPr lang="en-US" smtClean="0"/>
          </a:p>
        </p:txBody>
      </p:sp>
      <p:pic>
        <p:nvPicPr>
          <p:cNvPr id="7172" name="Picture 2" descr="http://upload.wikimedia.org/wikipedia/commons/9/97/DNA_Double_Hel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2286000"/>
            <a:ext cx="5581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088" y="2122488"/>
            <a:ext cx="5929312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There are 4 simple nitrogen bases: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Thymine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Adenine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Guanine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latin typeface="+mn-lt"/>
                <a:cs typeface="+mn-cs"/>
              </a:rPr>
              <a:t>Cytosine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2273713" y="3514725"/>
            <a:ext cx="281297063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The four bases pair: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Thymine</a:t>
            </a:r>
            <a:r>
              <a:rPr lang="en-US" sz="3200" b="1" dirty="0">
                <a:latin typeface="+mn-lt"/>
                <a:cs typeface="+mn-cs"/>
              </a:rPr>
              <a:t> and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Adenine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660066"/>
                </a:solidFill>
                <a:latin typeface="+mn-lt"/>
                <a:cs typeface="+mn-cs"/>
              </a:rPr>
              <a:t>Guanine</a:t>
            </a:r>
            <a:r>
              <a:rPr lang="en-US" sz="3200" b="1" dirty="0">
                <a:latin typeface="+mn-lt"/>
                <a:cs typeface="+mn-cs"/>
              </a:rPr>
              <a:t> and </a:t>
            </a:r>
            <a:r>
              <a:rPr lang="en-US" sz="3200" b="1" dirty="0">
                <a:ln>
                  <a:solidFill>
                    <a:schemeClr val="tx1">
                      <a:alpha val="84000"/>
                    </a:schemeClr>
                  </a:solidFill>
                </a:ln>
                <a:solidFill>
                  <a:srgbClr val="E5FF51"/>
                </a:solidFill>
                <a:latin typeface="+mn-lt"/>
                <a:cs typeface="+mn-cs"/>
              </a:rPr>
              <a:t>Cytosine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solidFill>
                  <a:schemeClr val="tx1">
                    <a:alpha val="84000"/>
                  </a:schemeClr>
                </a:solidFill>
              </a:ln>
              <a:solidFill>
                <a:srgbClr val="E5FF51"/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>
                  <a:solidFill>
                    <a:schemeClr val="tx1">
                      <a:alpha val="84000"/>
                    </a:schemeClr>
                  </a:solidFill>
                </a:ln>
                <a:latin typeface="+mn-lt"/>
                <a:cs typeface="+mn-cs"/>
              </a:rPr>
              <a:t>They can only pair with their opposite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848475" y="635000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75" y="168275"/>
            <a:ext cx="389731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	08FEB2016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ANSWER IN COMPLETE SENTENCES!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DNA? (write at least 3 sentences!)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gene?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2" descr="http://upload.wikimedia.org/wikipedia/commons/9/97/DNA_Double_Hel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638425"/>
            <a:ext cx="5581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DNA makes rNA and rNA makes protein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is because DNA is too big to be messages, so the cell communicates using proteins</a:t>
            </a:r>
          </a:p>
        </p:txBody>
      </p:sp>
      <p:pic>
        <p:nvPicPr>
          <p:cNvPr id="10243" name="Picture 2" descr="http://www.ncbi.nlm.nih.gov/Class/MLACourse/Modules/MolBioReview/images/central_dog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60700"/>
            <a:ext cx="52197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Stated Clearly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561975"/>
            <a:ext cx="5953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863" y="3038475"/>
            <a:ext cx="4171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914400" y="4495800"/>
            <a:ext cx="2189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Chromosomes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387350"/>
            <a:ext cx="5722938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60338" y="5797550"/>
            <a:ext cx="8774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How is the DNA stored and then available for copy?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OAJ #16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“Fed-Up” Movie notes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Return and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Genes Stated Clearly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DNA makes rNA and rNA makes protein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is because DNA is too big to be messages, so the cell communicates using proteins</a:t>
            </a:r>
          </a:p>
        </p:txBody>
      </p:sp>
      <p:pic>
        <p:nvPicPr>
          <p:cNvPr id="10243" name="Picture 2" descr="http://www.ncbi.nlm.nih.gov/Class/MLACourse/Modules/MolBioReview/images/central_dog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60700"/>
            <a:ext cx="52197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rNA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Ribo-nucleic Acid</a:t>
            </a:r>
          </a:p>
          <a:p>
            <a:pPr eaLnBrk="1" hangingPunct="1"/>
            <a:r>
              <a:rPr lang="en-US" smtClean="0"/>
              <a:t>Codes for proteins</a:t>
            </a:r>
          </a:p>
        </p:txBody>
      </p:sp>
      <p:pic>
        <p:nvPicPr>
          <p:cNvPr id="11268" name="Picture 2" descr="http://www.biologycorner.com/resources/mRNA-color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0"/>
            <a:ext cx="2095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179.photobucket.com/albums/w311/Mjhavok/Untitled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61271"/>
            <a:ext cx="7696200" cy="589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DNA, </a:t>
            </a:r>
            <a:r>
              <a:rPr lang="en-US" dirty="0" err="1" smtClean="0"/>
              <a:t>rNA</a:t>
            </a:r>
            <a:r>
              <a:rPr lang="en-US" dirty="0" smtClean="0"/>
              <a:t>, Protein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09FEB2016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this cellular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cells send messages to other cells using the structures below?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381375"/>
            <a:ext cx="4171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179.photobucket.com/albums/w311/Mjhavok/Untitled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61271"/>
            <a:ext cx="7696200" cy="589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extract DNA from a strawberry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can describe and analyze my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Extraction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using strawberries because they have a large number of chromosomes</a:t>
            </a:r>
          </a:p>
          <a:p>
            <a:pPr lvl="1"/>
            <a:r>
              <a:rPr lang="en-US" dirty="0" smtClean="0"/>
              <a:t>14, 28, 42, 56, or 70 depending on the species</a:t>
            </a:r>
            <a:endParaRPr lang="en-US" dirty="0"/>
          </a:p>
        </p:txBody>
      </p:sp>
      <p:pic>
        <p:nvPicPr>
          <p:cNvPr id="4098" name="Picture 2" descr="http://www.scientificamerican.com/sciam/cache/file/1F5692BC-66BF-405D-B1502728800D50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124200"/>
            <a:ext cx="3400425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(Cell Division)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How would you make a copy of this house?</a:t>
            </a:r>
          </a:p>
          <a:p>
            <a:r>
              <a:rPr lang="en-US" dirty="0" smtClean="0"/>
              <a:t>What steps do you need to take?</a:t>
            </a:r>
            <a:endParaRPr lang="en-US" dirty="0"/>
          </a:p>
        </p:txBody>
      </p:sp>
      <p:pic>
        <p:nvPicPr>
          <p:cNvPr id="4" name="Picture 4" descr="http://www.sdsplans.com/wp-content/uploads/2009/02/sdscad-house-plans-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7385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Extraction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91200" cy="4525963"/>
          </a:xfrm>
        </p:spPr>
        <p:txBody>
          <a:bodyPr/>
          <a:lstStyle/>
          <a:p>
            <a:r>
              <a:rPr lang="en-US" dirty="0" smtClean="0"/>
              <a:t>Directions are on your tables.  </a:t>
            </a:r>
          </a:p>
          <a:p>
            <a:r>
              <a:rPr lang="en-US" dirty="0" smtClean="0"/>
              <a:t>Send one representative to get supplies while other team members read the directions completely</a:t>
            </a:r>
          </a:p>
          <a:p>
            <a:r>
              <a:rPr lang="en-US" dirty="0" smtClean="0"/>
              <a:t>Follow the directions EXACTLY</a:t>
            </a:r>
            <a:endParaRPr lang="en-US" dirty="0"/>
          </a:p>
        </p:txBody>
      </p:sp>
      <p:sp>
        <p:nvSpPr>
          <p:cNvPr id="3074" name="AutoShape 2" descr="data:image/jpeg;base64,/9j/4AAQSkZJRgABAQAAAQABAAD/2wCEAAkGBhIQEBAPEBQUDxAQEBQUDw8QEA8PFA8UFBAVFBUQEhQXGyYeFxkkGRQUHy8gIycpLCwsFR4xNTAqNSYrLCkBCQoKDgwOGg8PGikcHB8pKSwsLCwsKSwsKSksKSwsKSwpLC0sLCksKSwpLCkpKSksLCkpKSkpKSwpKSwsLykuLP/AABEIALcBEwMBIgACEQEDEQH/xAAcAAABBQEBAQAAAAAAAAAAAAADAAECBAUGBwj/xAA+EAABAwIDBQUFBgUEAwEAAAABAAIRAyEEEjEFIkFRYQYTcYGRB6GxwfAjMkJy0eEzUmKy8Rdjc4JDksIU/8QAGgEAAgMBAQAAAAAAAAAAAAAAAgMAAQQFBv/EAC8RAAICAQMCBAQFBQAAAAAAAAABAhEDEiExBCITMkFhUXGRsRRCUoGhBSPB0eH/2gAMAwEAAhEDEQA/APJsSxZdRt1p13rPqpWPg0Z+QaSSSaZwlDVaVI6LMo6rSo8EuQyJZCMxCARWBJY5BQVMKDURqWwyQU6X3m/mHxUQEWg3fZ+YK4eZEn5WA2o2/qfeoYcXZGgEnxKu4mm01MrrTuknhmywekaoWCw8FzbGCRI0kclva3MUXshVWI1DFFjHNbbNZx5i1vcEavTi0xaCB8ENmGN7HT6KndHgvZ8lYkk3vGioYj70gAHT91pOp3BVXFUwSTYcQBfWIEz4oYJtly4KBlQeCrGXXwSpUZN+Kbp3oXexXc1RDPU6dUU0oKk+MoCiiRsnhB52Vh4OeCIid3lAVfDmI6EHxhX8JQzPaDxBJPE2lCt9gnsrMztH/wCH8rv/AJWMtvtO3eo/8Rt5hYqk/MDDgiVEqaiUAZFJIhJQodSaogqTSoQK1TCGCpgoQ0SSTSmVBWSr1FXiUZzZSDVaVAydsAWKCO5BIRAEqWq0aPBZtPVaVHggkHEuNRmITEZgSGPRMKYUQ1LKhoMJKPgxNSmP6gqwatbs1he8xmHYdHP+DXH5JuONyS9xeR9rK21aW863C/mEtn04aHX/AEuvTK/YPvM1mtJ0LnDhxieSPQ9lr3sOapTaQQW5SSCOM8l1p4YK25HMhm2So84bRBnToSYVmhQzNv0gX98L0D/SV9/tad73z2/ZHp+z2s0EEMqa3Y4CeUzF0cI4ns5IuWSS3SZ5hicMJAAjzVI7N3pIkGwg89F6lV9mNd9TM7I1hEbrszmmNYIAN+qj/pJVcWkvptM3MuIiQfW3vUxxxRbbaKyZJNUkzyapggJHEILaMOtePeva8b7ImOG5WIfF2uZuk8bi4HqubxHshxmchoZl4OzIv7Unaa+wKlJLdHmj8OSSk2lluRJF73EDpyXqLvY3ii7MHU2g8C4kj0F0Kt7JMVDi4MLogOFRrQbje+Sihj/UvqSWSXwf0PMqNEuMDjotWnTh7S3l+gPzXVN9l+LpQ4im61w2tTJPkYlRwfYfFF4mk4AG53YF553Slh3u0MeVOJwHbBkVaTeVEf3H9FgrqvaNhu7xjWEERh2GD1e/9FypWXN52NxeRESmKcqJKUGMUyclMoQScFMkoQnKm1yCFNpULQSU6iCkqDLIChURVHIhJRWLSU3dK4aSYU1NRWkDToXV6nSiESjQRnMS3O2NUKQ7AjsCC1Hppcg48hAFLKk1TCXYwZrF0fYCnO08GP8AcOv/ABPK58LoOwdTLtLCGwio650/hPCdi8yF5V2M99pUKYcYa0FzZNhJuj900aAN0uBCr033kAGeIy2nn0sEdrSARIPIG3kf8LZKznxiq4CgJZVXq4oM1B6Cwno2USnXDhmHmCRbxhDTGBITob64ALjYASdbAalRpYlrwC0yDpqJ8FKZLClMEpPkh1sOHxm0HD9VRAjmg63CiaTeQ6WCQYekRYARHvQnnJBhzyTwMgT4mytFMbEUGmGuAIJ+7lBmdZQMRs6mWmm1jWlwNw0SOE6dUerWdeLR4nziJPgFEVW7vEnSZBP1yTE5IU0j509uGFFLagYJI/8AyUruMk79Veeld/7cK+fa77zGHpDwu+3vXnxQTbvcbDgYpikUxQhDJJJKEEnATKQUINCkAknCosdJOElAy0EWmEDMi0XXUKRZFNQ7q6ssTuahoYPSClUTNScqUQ72GBR2FVZRGVEucQVOi00qYKq51IVUCgF4iLYK0NhYjJiaL+Tj/aVjd8rGBr/aM8/gU3HFqSZNSex7HsTtR3gAmCLSTEnLNtZWtV7T5aopZAZAOa3EXn3rzTC1yzug1hGajmzEWcQL5TF4AC6epigWUzUNomNYcBEx4LtS0y5QKxbnaYbbzX7mhAm1h5cOWiLRxFN1QPLR3kah0zFrgWJjouBw7981WDdFEi4kyXAyBpoDyK2cFis1Rj4MPbyiSBpfSJ+uAPFH0L0Udg7HN4xHARHqhs23TkNH3jYAR46LmqmJdLi2Q4h33pNuZsLaLJo4RxxDHVDemZcJG8eH6+SBYYl+EqPRBjxf42Vapt5gOXQ31iVyu0tpOGWDrOpPrr1Wfh9pF1ZzJv3YNjBmbt94UWGK5KWH1Owdttky54YBEkEDMJsI8eSzsd2oo07lxkGWhpedfcVWosGWYguiSco0EWiI42JtJXLdpqkj713ONnEEQOgt/lGoRRSxJs6vCdtm13QwO0NjlvESOfLko0u0oc9zQRoXZgcxOUkQR0IXneza7WNe8n7uaCAPvZXG2hix06LS7PYjMxpu9wY5gBAENzG3Uokor0JLCkede0zGd7tOu6ZhtMT/ANAfmuVK2O1tfPjsU6I+0Aj8rGj5LGK583cmxDVEXJlIqKAoSSSShBKQUU6hCYThQBUgqCRJJMkoGWSEmlWWYeU7cGla0FoZOhVsrGZVhRIRWI00ycBAU5KjCdMRATyma5PVQgUM0JmWcygaiTVF4S4sUpDd8rGzq32rPE/Aqg5WNnfxWePyK0JIbjfevmjvsCHQyoBDW0spNhnGcfKfRbVKq1zGTAPdNEgG+6TB8lzOCc9jS10jI0AtcDAluYxGtlrUa4cxhmMtNk6G8GZ8oW6zsQx3Rt7HqfZ3vEX1jotShtJxLWuygNIsxo5XOY8emnguWOJyUSG7jjJkco0nzWjgcQcgLjvQDIiQYm55yVdkeEv4rGd415ElxzTAvbiI052UdjVi19QG5EXhuUAi1tJnoquzSXB2U7zWuyl066/RT4fGE0yXQDLGiLTNtfPjzVWSWOk0WNoV819Tn3zAjhJyjoPLVUNk1TnsYEEvGoGkGFdr05aWmN4nQ8xe6qkCmzI05rQXANHqRx8VAlHajUZiicwBmDzBmfHXXRYG1KwdkLY45s1pgkGJ00RMHiSXVBxERrcWuFk7RvSaT93vDmIgk639TxKrgvw6YsMGhmWxDnRwEEgtEX6oWzcU9rQXOIMua2BAysAkAjq5Z1WoBRzSQWuEeOYGR6KfefiJN8xGYXOcCT00Q6iSx7nEbVbNeqdZf8gqRprarYTM5zuZlDfglzHlVnLljdsxHNUFrVMGqtTCIlNMU4NFNJTdShQRgCTpkgoQkFIKIKk1UEiSSdJQM6qhgrI4wS0aNEQid2F5+WZ2dJQRi18GqncQuirUhCy69Na+mzN7C540UXMQirNUWVR5XWi9jI9gdRAlEquQRJ0BPgCVJCZFmmUQhNQwdQ6Mef8AqVfo7GrH8B84CzSaQtYMsn2xb/ZmY9ingWfaN8/7Stcdmqx/CB5olPszVpnvDG6DYcbQmQyo34Og6lyTcHVl+pjTkBabju9dWnuf5vCFo7KxYyZLiGiROpy6n0CzcWwGlTEZX7ocZ13QJPqPer+BpwQI5T/6rY8j1UehxdPcbZLaGJd3IPG7oGUCxyiR5H1V/BV9xx0JbPD3lU8a2W2FmgC3GHH9lLDAii4mRJ/DA4ovE3ob+H2stbJxLmmpPhPSw8ldovz5uADhcACYNtTzIvfVYeHqEOeRFwNLaHgtGg0ubyOeTJ5OvHSykMlky4NNsu7TxBYxtyImdCNCFm0caHOabg5buGh8OtkbHbwAJ15acbWVRrIEawPPwVue4OPB2l2g0urO/rpNIJmCRrFuio7YltEtNsx3gd4iDKsUMTD5Ft2BH5pVXaZzsg8ydfrorlNUAsErowMQ8mlYEAOuOXmrtGXspPbq1sQZ/qE+73oRwMsAJtJniVew1KGNEzlB6WkHn4rNHKmw5dJNO2jnyw8VEtVlzVAtXHk92Ml0UNIA4WVVr4NaTHKFaCqjOSZxc/TaDnMTQhUKrFsY5qy6gXSxu0cnIqZXSTkJoTRQ6k1QhTaoWiaSQSVDDv24jhBUhVJ4fBDaERq5f4aJ7WP9Ow+tsmGki6iNmg6k+5HY5FaU2OGMeB66Dp/0/wAsrN2JTOsnzhHp7CoC+QHxkozUamU238R8ej6dcQX0I0dl0W6Mb6BW2YZg0aB5BDa5FaVKsescI8JL9gjQOSmAowmL1VF0O56BWqAgjmECviYVE4reS3LcZp2CYmi5wFuU+gEo1IkQOqI2sIuB8fAqq+uCbcytkmk7MMY7UWcYIZ6AAe/imY0imOMiSOUfBVcVVt5oprloIB/DHK31KrWtTfsFoelL3FSbqf6bdN6P1V99SLtsP5TlJ4Sd22vyVNpkNiTYC3QlTYyzud7G4Vxk4rYGcVJ7hMZWhoIMXHzQaVeYvFrlBxjrR04SeIVRtRLyZakFDDcTcaybj68FUxYiR7v8fVlWZiSBY8U1Z/GfmrlmTiSGFxkQa+0IuY5APHmqwcjVH7gMcDNtJPE+SyQk2asiSRkGpc+KaVSNW58VNtZC4nO1ph3IT3Jw9JwVUKyY1NUzHx5Wc4LexGHBWZVw0FbMc1VHmOr6SWOVrgpd2l3as5Eu7TdRz9BV7tSDEfInyKai1EBkTo2VJTUFpOyaCeB9EZv1ZYx2zU/mPrCLT7QVR+M+Bg/EJVw9z2yz/I2WI7Qsml2jP42Mf5ZT6haFDa1B+uakef8AEb+qNaHwx0c1+n+S4xqKwKdFk7zC2q0alhzR4jUIkB2mqPwxizIgBCICotYpBqXpHKYRpQa5srVOgUKtTAV6AfEVmNiJKpOMEDiVpYt6x6x+0ask4pMa5bFsYiAb/uh0qskeaBB05lWcGLlsw22aIkwZEA6wiTtirpDPq5nQ4nWSTJJvxJRySYAubW0nyVWpTiXcBMDMJ+9EgcdVpYDDh0ZjcQYnWNAijuDqpFkUCWzpa19L6D64IVQz6fsreNxgAyA3PJZxeA0tJk85jgnSkuELhfLBvrDQ8jp52uqYfdTJsCTFo4nyVWm+T5rJN3RpTovtrCI59VHNJAJhVssmPH/CM2nzkoZNvYtOt0PUsY+F1N9U5IkwBpJj0SNORoRAtfqLekoVWoANLZLwdTdSK0g5J3E5/MpAoYKeU44uoM16K18qsCptchodGYdwVerSlHY9J7OSrgucFNGVVoQgrTqMVKtQhOjKzz/U9I4O4gE6ZJGYEOkmSULDlyWdDJSlDR1fEYUPRGVlWlPmVOI2GZo1MNtBzCC0kEaEEg+q6LZ/acGBXbn/ANxsNePk7zXGNejMqqk5Q8rOhj6hS2luesbOZSqjNTcKjePBzfzNVl1Bo0C8v2ftR9NwcxxaRoQYXb7I7UMrANqwyp/Po13jyK2Y+ojPZ7MksMvNB6l/K/2aNYwqFdXq7SNVTrCVczXhexj4luqzKjN9p5H5LXxTFk1m3XPym30Dd3x8PVO1uUyPOLeSenVBv0RgAVn1bkoDTdlBPPQTrwj3orGEb7TytBtb0Kd7QmBgQEamC4gazjmB4n9ULIbk6ngrDaEweWqXd3MIG2EkgETCLTwoDg4cLgQD6g2RmULJ3U9EFvkvYZlFocSBqSY1joisrW6TpCg1l/JScBbj0V6mU0O+vIMKhWw0tLja2g8FeBbYe5AxrrFvMfFEp/EXJHKAp0bGYM0z05oErScaScXTJKQKhKcKETCAo9GpzVYFSBVD4yNDEYLdzDXiFmvYrtHFmMpQcSALqOvQk4WtzNrUUCFoESq9WkjjI4fUdLXdErwknypJhz6Yk0pFMobmx5TyopSoWmTBUw5ClSBVMdGRYY9WaGII0VEFEa5KlGzfhzuLO22H2lsKVbeZ+F3Fnh06LcxDOIMtNw4XBHNea0qsLqez+3so7qpemfMs/qCZjy/ln9TpRal3w59V8fl7mhXZKy8RSW5iqOU8wbgjQjmFm16SvJE1wakrRltdBVlr0CtTQ2VYsVzssfVBp+jL2dIlVRUU+8SNQdBg9O2ogGomzqamVpRb72FB1S6B3qi6oo5EostqwoPrKuaqgXqtymGfVQ+8uPFCzIVSrCOO7FzdGi9oeIKxsbs4suLhWmY0BKrtIEQt6dGXNoyLcyFKU1RwJJCaUw5XDJqQKGCpAqmGmEBQcRVUpQMQVSRMs2ohKT5U3hVaTkcuRNCIS1R3AkJJikrMlL4AHJkiUyYIbHSTJKEJSpBQCkFQyLJhSBUAVIIaHxkFa5WKNaCqgKI1yXKJsw5XFnc9m9pCqBh3m5/hOPA/ynoVYxNEtJB1EyCuKweJLSCOBXooqjFYZuJb/EZuVwOcWf5p2J646XyvsdFZdMlL8stn7P8A79zncTSWbVZC3K1NZteks84m900URV4KfeKFViD3kLHLH8APErZlrvU3eIGdLOl6QtZYzqPeIWdRzqaSOYYuTOehF6j3iJRAcwhqKtiX7pUy5V8U7dKbCO6Mmefa2VDWKiaiGXJiVv0o888zLNM2UpQ6WimqHwexKVKVCU4KpjkycoGIRpVfEKR5BzPtI0ijNKrUyjtKNozYpEoSSSVDqRTKZJJMOcxJJJKiIdOEklA0STgpJIRqJAqQKSSFj4habl1HZXbxoF7TvMqtyvb8Ckkl6nGSaOn06WS4S4ZbxGLbJWbiceE6SKb3Om3UTLr45U31yU6SFI4+bJK+SzQdYKeZMks0lub4t6UMXJBySSlEtjFyYlJJXQNjFyBinbpSSTILcy5n2P5FApkklrPPlijoiJJIWb4eVCUkklQ2I4QMQkkqjyVm8gKmjNTJJjMuPgmCkkkhH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IQEBAPEBQUDxAQEBQUDw8QEA8PFA8UFBAVFBUQEhQXGyYeFxkkGRQUHy8gIycpLCwsFR4xNTAqNSYrLCkBCQoKDgwOGg8PGikcHB8pKSwsLCwsKSwsKSksKSwsKSwpLC0sLCksKSwpLCkpKSksLCkpKSkpKSwpKSwsLykuLP/AABEIALcBEwMBIgACEQEDEQH/xAAcAAABBQEBAQAAAAAAAAAAAAADAAECBAUGBwj/xAA+EAABAwIDBQUFBgUEAwEAAAABAAIRAyEEEjEFIkFRYQYTcYGRB6GxwfAjMkJy0eEzUmKy8Rdjc4JDksIU/8QAGgEAAgMBAQAAAAAAAAAAAAAAAgMAAQQFBv/EAC8RAAICAQMCBAQFBQAAAAAAAAABAhEDEiExBCITMkFhUXGRsRRCUoGhBSPB0eH/2gAMAwEAAhEDEQA/APJsSxZdRt1p13rPqpWPg0Z+QaSSSaZwlDVaVI6LMo6rSo8EuQyJZCMxCARWBJY5BQVMKDURqWwyQU6X3m/mHxUQEWg3fZ+YK4eZEn5WA2o2/qfeoYcXZGgEnxKu4mm01MrrTuknhmywekaoWCw8FzbGCRI0kclva3MUXshVWI1DFFjHNbbNZx5i1vcEavTi0xaCB8ENmGN7HT6KndHgvZ8lYkk3vGioYj70gAHT91pOp3BVXFUwSTYcQBfWIEz4oYJtly4KBlQeCrGXXwSpUZN+Kbp3oXexXc1RDPU6dUU0oKk+MoCiiRsnhB52Vh4OeCIid3lAVfDmI6EHxhX8JQzPaDxBJPE2lCt9gnsrMztH/wCH8rv/AJWMtvtO3eo/8Rt5hYqk/MDDgiVEqaiUAZFJIhJQodSaogqTSoQK1TCGCpgoQ0SSTSmVBWSr1FXiUZzZSDVaVAydsAWKCO5BIRAEqWq0aPBZtPVaVHggkHEuNRmITEZgSGPRMKYUQ1LKhoMJKPgxNSmP6gqwatbs1he8xmHYdHP+DXH5JuONyS9xeR9rK21aW863C/mEtn04aHX/AEuvTK/YPvM1mtJ0LnDhxieSPQ9lr3sOapTaQQW5SSCOM8l1p4YK25HMhm2So84bRBnToSYVmhQzNv0gX98L0D/SV9/tad73z2/ZHp+z2s0EEMqa3Y4CeUzF0cI4ns5IuWSS3SZ5hicMJAAjzVI7N3pIkGwg89F6lV9mNd9TM7I1hEbrszmmNYIAN+qj/pJVcWkvptM3MuIiQfW3vUxxxRbbaKyZJNUkzyapggJHEILaMOtePeva8b7ImOG5WIfF2uZuk8bi4HqubxHshxmchoZl4OzIv7Unaa+wKlJLdHmj8OSSk2lluRJF73EDpyXqLvY3ii7MHU2g8C4kj0F0Kt7JMVDi4MLogOFRrQbje+Sihj/UvqSWSXwf0PMqNEuMDjotWnTh7S3l+gPzXVN9l+LpQ4im61w2tTJPkYlRwfYfFF4mk4AG53YF553Slh3u0MeVOJwHbBkVaTeVEf3H9FgrqvaNhu7xjWEERh2GD1e/9FypWXN52NxeRESmKcqJKUGMUyclMoQScFMkoQnKm1yCFNpULQSU6iCkqDLIChURVHIhJRWLSU3dK4aSYU1NRWkDToXV6nSiESjQRnMS3O2NUKQ7AjsCC1Hppcg48hAFLKk1TCXYwZrF0fYCnO08GP8AcOv/ABPK58LoOwdTLtLCGwio650/hPCdi8yF5V2M99pUKYcYa0FzZNhJuj900aAN0uBCr033kAGeIy2nn0sEdrSARIPIG3kf8LZKznxiq4CgJZVXq4oM1B6Cwno2USnXDhmHmCRbxhDTGBITob64ALjYASdbAalRpYlrwC0yDpqJ8FKZLClMEpPkh1sOHxm0HD9VRAjmg63CiaTeQ6WCQYekRYARHvQnnJBhzyTwMgT4mytFMbEUGmGuAIJ+7lBmdZQMRs6mWmm1jWlwNw0SOE6dUerWdeLR4nziJPgFEVW7vEnSZBP1yTE5IU0j509uGFFLagYJI/8AyUruMk79Veeld/7cK+fa77zGHpDwu+3vXnxQTbvcbDgYpikUxQhDJJJKEEnATKQUINCkAknCosdJOElAy0EWmEDMi0XXUKRZFNQ7q6ssTuahoYPSClUTNScqUQ72GBR2FVZRGVEucQVOi00qYKq51IVUCgF4iLYK0NhYjJiaL+Tj/aVjd8rGBr/aM8/gU3HFqSZNSex7HsTtR3gAmCLSTEnLNtZWtV7T5aopZAZAOa3EXn3rzTC1yzug1hGajmzEWcQL5TF4AC6epigWUzUNomNYcBEx4LtS0y5QKxbnaYbbzX7mhAm1h5cOWiLRxFN1QPLR3kah0zFrgWJjouBw7981WDdFEi4kyXAyBpoDyK2cFis1Rj4MPbyiSBpfSJ+uAPFH0L0Udg7HN4xHARHqhs23TkNH3jYAR46LmqmJdLi2Q4h33pNuZsLaLJo4RxxDHVDemZcJG8eH6+SBYYl+EqPRBjxf42Vapt5gOXQ31iVyu0tpOGWDrOpPrr1Wfh9pF1ZzJv3YNjBmbt94UWGK5KWH1Owdttky54YBEkEDMJsI8eSzsd2oo07lxkGWhpedfcVWosGWYguiSco0EWiI42JtJXLdpqkj713ONnEEQOgt/lGoRRSxJs6vCdtm13QwO0NjlvESOfLko0u0oc9zQRoXZgcxOUkQR0IXneza7WNe8n7uaCAPvZXG2hix06LS7PYjMxpu9wY5gBAENzG3Uokor0JLCkede0zGd7tOu6ZhtMT/ANAfmuVK2O1tfPjsU6I+0Aj8rGj5LGK583cmxDVEXJlIqKAoSSSShBKQUU6hCYThQBUgqCRJJMkoGWSEmlWWYeU7cGla0FoZOhVsrGZVhRIRWI00ycBAU5KjCdMRATyma5PVQgUM0JmWcygaiTVF4S4sUpDd8rGzq32rPE/Aqg5WNnfxWePyK0JIbjfevmjvsCHQyoBDW0spNhnGcfKfRbVKq1zGTAPdNEgG+6TB8lzOCc9jS10jI0AtcDAluYxGtlrUa4cxhmMtNk6G8GZ8oW6zsQx3Rt7HqfZ3vEX1jotShtJxLWuygNIsxo5XOY8emnguWOJyUSG7jjJkco0nzWjgcQcgLjvQDIiQYm55yVdkeEv4rGd415ElxzTAvbiI052UdjVi19QG5EXhuUAi1tJnoquzSXB2U7zWuyl066/RT4fGE0yXQDLGiLTNtfPjzVWSWOk0WNoV819Tn3zAjhJyjoPLVUNk1TnsYEEvGoGkGFdr05aWmN4nQ8xe6qkCmzI05rQXANHqRx8VAlHajUZiicwBmDzBmfHXXRYG1KwdkLY45s1pgkGJ00RMHiSXVBxERrcWuFk7RvSaT93vDmIgk639TxKrgvw6YsMGhmWxDnRwEEgtEX6oWzcU9rQXOIMua2BAysAkAjq5Z1WoBRzSQWuEeOYGR6KfefiJN8xGYXOcCT00Q6iSx7nEbVbNeqdZf8gqRprarYTM5zuZlDfglzHlVnLljdsxHNUFrVMGqtTCIlNMU4NFNJTdShQRgCTpkgoQkFIKIKk1UEiSSdJQM6qhgrI4wS0aNEQid2F5+WZ2dJQRi18GqncQuirUhCy69Na+mzN7C540UXMQirNUWVR5XWi9jI9gdRAlEquQRJ0BPgCVJCZFmmUQhNQwdQ6Mef8AqVfo7GrH8B84CzSaQtYMsn2xb/ZmY9ingWfaN8/7Stcdmqx/CB5olPszVpnvDG6DYcbQmQyo34Og6lyTcHVl+pjTkBabju9dWnuf5vCFo7KxYyZLiGiROpy6n0CzcWwGlTEZX7ocZ13QJPqPer+BpwQI5T/6rY8j1UehxdPcbZLaGJd3IPG7oGUCxyiR5H1V/BV9xx0JbPD3lU8a2W2FmgC3GHH9lLDAii4mRJ/DA4ovE3ob+H2stbJxLmmpPhPSw8ldovz5uADhcACYNtTzIvfVYeHqEOeRFwNLaHgtGg0ubyOeTJ5OvHSykMlky4NNsu7TxBYxtyImdCNCFm0caHOabg5buGh8OtkbHbwAJ15acbWVRrIEawPPwVue4OPB2l2g0urO/rpNIJmCRrFuio7YltEtNsx3gd4iDKsUMTD5Ft2BH5pVXaZzsg8ydfrorlNUAsErowMQ8mlYEAOuOXmrtGXspPbq1sQZ/qE+73oRwMsAJtJniVew1KGNEzlB6WkHn4rNHKmw5dJNO2jnyw8VEtVlzVAtXHk92Ml0UNIA4WVVr4NaTHKFaCqjOSZxc/TaDnMTQhUKrFsY5qy6gXSxu0cnIqZXSTkJoTRQ6k1QhTaoWiaSQSVDDv24jhBUhVJ4fBDaERq5f4aJ7WP9Ow+tsmGki6iNmg6k+5HY5FaU2OGMeB66Dp/0/wAsrN2JTOsnzhHp7CoC+QHxkozUamU238R8ej6dcQX0I0dl0W6Mb6BW2YZg0aB5BDa5FaVKsescI8JL9gjQOSmAowmL1VF0O56BWqAgjmECviYVE4reS3LcZp2CYmi5wFuU+gEo1IkQOqI2sIuB8fAqq+uCbcytkmk7MMY7UWcYIZ6AAe/imY0imOMiSOUfBVcVVt5oprloIB/DHK31KrWtTfsFoelL3FSbqf6bdN6P1V99SLtsP5TlJ4Sd22vyVNpkNiTYC3QlTYyzud7G4Vxk4rYGcVJ7hMZWhoIMXHzQaVeYvFrlBxjrR04SeIVRtRLyZakFDDcTcaybj68FUxYiR7v8fVlWZiSBY8U1Z/GfmrlmTiSGFxkQa+0IuY5APHmqwcjVH7gMcDNtJPE+SyQk2asiSRkGpc+KaVSNW58VNtZC4nO1ph3IT3Jw9JwVUKyY1NUzHx5Wc4LexGHBWZVw0FbMc1VHmOr6SWOVrgpd2l3as5Eu7TdRz9BV7tSDEfInyKai1EBkTo2VJTUFpOyaCeB9EZv1ZYx2zU/mPrCLT7QVR+M+Bg/EJVw9z2yz/I2WI7Qsml2jP42Mf5ZT6haFDa1B+uakef8AEb+qNaHwx0c1+n+S4xqKwKdFk7zC2q0alhzR4jUIkB2mqPwxizIgBCICotYpBqXpHKYRpQa5srVOgUKtTAV6AfEVmNiJKpOMEDiVpYt6x6x+0ask4pMa5bFsYiAb/uh0qskeaBB05lWcGLlsw22aIkwZEA6wiTtirpDPq5nQ4nWSTJJvxJRySYAubW0nyVWpTiXcBMDMJ+9EgcdVpYDDh0ZjcQYnWNAijuDqpFkUCWzpa19L6D64IVQz6fsreNxgAyA3PJZxeA0tJk85jgnSkuELhfLBvrDQ8jp52uqYfdTJsCTFo4nyVWm+T5rJN3RpTovtrCI59VHNJAJhVssmPH/CM2nzkoZNvYtOt0PUsY+F1N9U5IkwBpJj0SNORoRAtfqLekoVWoANLZLwdTdSK0g5J3E5/MpAoYKeU44uoM16K18qsCptchodGYdwVerSlHY9J7OSrgucFNGVVoQgrTqMVKtQhOjKzz/U9I4O4gE6ZJGYEOkmSULDlyWdDJSlDR1fEYUPRGVlWlPmVOI2GZo1MNtBzCC0kEaEEg+q6LZ/acGBXbn/ANxsNePk7zXGNejMqqk5Q8rOhj6hS2luesbOZSqjNTcKjePBzfzNVl1Bo0C8v2ftR9NwcxxaRoQYXb7I7UMrANqwyp/Po13jyK2Y+ojPZ7MksMvNB6l/K/2aNYwqFdXq7SNVTrCVczXhexj4luqzKjN9p5H5LXxTFk1m3XPym30Dd3x8PVO1uUyPOLeSenVBv0RgAVn1bkoDTdlBPPQTrwj3orGEb7TytBtb0Kd7QmBgQEamC4gazjmB4n9ULIbk6ngrDaEweWqXd3MIG2EkgETCLTwoDg4cLgQD6g2RmULJ3U9EFvkvYZlFocSBqSY1joisrW6TpCg1l/JScBbj0V6mU0O+vIMKhWw0tLja2g8FeBbYe5AxrrFvMfFEp/EXJHKAp0bGYM0z05oErScaScXTJKQKhKcKETCAo9GpzVYFSBVD4yNDEYLdzDXiFmvYrtHFmMpQcSALqOvQk4WtzNrUUCFoESq9WkjjI4fUdLXdErwknypJhz6Yk0pFMobmx5TyopSoWmTBUw5ClSBVMdGRYY9WaGII0VEFEa5KlGzfhzuLO22H2lsKVbeZ+F3Fnh06LcxDOIMtNw4XBHNea0qsLqez+3so7qpemfMs/qCZjy/ln9TpRal3w59V8fl7mhXZKy8RSW5iqOU8wbgjQjmFm16SvJE1wakrRltdBVlr0CtTQ2VYsVzssfVBp+jL2dIlVRUU+8SNQdBg9O2ogGomzqamVpRb72FB1S6B3qi6oo5EostqwoPrKuaqgXqtymGfVQ+8uPFCzIVSrCOO7FzdGi9oeIKxsbs4suLhWmY0BKrtIEQt6dGXNoyLcyFKU1RwJJCaUw5XDJqQKGCpAqmGmEBQcRVUpQMQVSRMs2ohKT5U3hVaTkcuRNCIS1R3AkJJikrMlL4AHJkiUyYIbHSTJKEJSpBQCkFQyLJhSBUAVIIaHxkFa5WKNaCqgKI1yXKJsw5XFnc9m9pCqBh3m5/hOPA/ynoVYxNEtJB1EyCuKweJLSCOBXooqjFYZuJb/EZuVwOcWf5p2J646XyvsdFZdMlL8stn7P8A79zncTSWbVZC3K1NZteks84m900URV4KfeKFViD3kLHLH8APErZlrvU3eIGdLOl6QtZYzqPeIWdRzqaSOYYuTOehF6j3iJRAcwhqKtiX7pUy5V8U7dKbCO6Mmefa2VDWKiaiGXJiVv0o888zLNM2UpQ6WimqHwexKVKVCU4KpjkycoGIRpVfEKR5BzPtI0ijNKrUyjtKNozYpEoSSSVDqRTKZJJMOcxJJJKiIdOEklA0STgpJIRqJAqQKSSFj4habl1HZXbxoF7TvMqtyvb8Ckkl6nGSaOn06WS4S4ZbxGLbJWbiceE6SKb3Om3UTLr45U31yU6SFI4+bJK+SzQdYKeZMks0lub4t6UMXJBySSlEtjFyYlJJXQNjFyBinbpSSTILcy5n2P5FApkklrPPlijoiJJIWb4eVCUkklQ2I4QMQkkqjyVm8gKmjNTJJjMuPgmCkkkhH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cdn.instructables.com/FKR/QF9W/GYN8W52O/FKRQF9WGYN8W52O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667001" cy="489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10FEB2016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867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did you observe in your test tube yesterday?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DNA’s role in cell messages? </a:t>
            </a:r>
            <a:endParaRPr lang="en-US" dirty="0"/>
          </a:p>
        </p:txBody>
      </p:sp>
      <p:pic>
        <p:nvPicPr>
          <p:cNvPr id="4" name="Picture 6" descr="http://cdn.instructables.com/FKR/QF9W/GYN8W52O/FKRQF9WGYN8W52O.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76400"/>
            <a:ext cx="2667001" cy="4898574"/>
          </a:xfrm>
          <a:prstGeom prst="rect">
            <a:avLst/>
          </a:prstGeom>
          <a:noFill/>
        </p:spPr>
      </p:pic>
      <p:pic>
        <p:nvPicPr>
          <p:cNvPr id="5" name="Picture 2" descr="http://www.scientificamerican.com/sciam/cache/file/1F5692BC-66BF-405D-B1502728800D50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2257425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3897313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biologycorner.com/resources/mRNA-color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95600"/>
            <a:ext cx="2095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ncbi.nlm.nih.gov/Class/MLACourse/Modules/MolBioReview/images/central_dog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01779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DNA contains genes</a:t>
            </a:r>
          </a:p>
          <a:p>
            <a:pPr>
              <a:buNone/>
            </a:pPr>
            <a:r>
              <a:rPr lang="en-US" dirty="0" smtClean="0"/>
              <a:t>Genes code for traits OR message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Today we are going to study how DNA can determine traits in dogs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The DNA for dogs is very similar and this is why there are so many kinds of dogs</a:t>
            </a:r>
          </a:p>
          <a:p>
            <a:endParaRPr lang="en-US" smtClean="0"/>
          </a:p>
        </p:txBody>
      </p:sp>
      <p:pic>
        <p:nvPicPr>
          <p:cNvPr id="32771" name="Picture 2" descr="http://randomstory.org/wp-content/uploads/2013/06/do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692626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Dogs inherited their genes from wolves</a:t>
            </a:r>
          </a:p>
        </p:txBody>
      </p:sp>
      <p:pic>
        <p:nvPicPr>
          <p:cNvPr id="33795" name="Picture 5" descr="http://3.bp.blogspot.com/-9i1SNMLsTAc/TjgZDkRSXBI/AAAAAAAACmQ/5pAJZTzWeNk/s1600/dog_history_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95475"/>
            <a:ext cx="73152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Following the directions, YOU will build your own dog based on the genetic codes in your envelopes</a:t>
            </a:r>
          </a:p>
          <a:p>
            <a:endParaRPr lang="en-US" dirty="0" smtClean="0"/>
          </a:p>
          <a:p>
            <a:r>
              <a:rPr lang="en-US" dirty="0" smtClean="0"/>
              <a:t>MAKE SURE all your codes get back in the envelope at the end class. 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Planner Check while you are working…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Directions can help us cook or to get to a specific location</a:t>
            </a:r>
          </a:p>
        </p:txBody>
      </p:sp>
      <p:pic>
        <p:nvPicPr>
          <p:cNvPr id="28675" name="Picture 2" descr="http://www.all-things-emergency-prepared.com/images/Lindas-Potato-GreenBean-Salad-Recipe-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05175"/>
            <a:ext cx="4572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://wcthunderbolts.com.ismmedia.com/ISM3/std-content/repos/Top/Directions-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590800"/>
            <a:ext cx="30718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edia-1.web.britannica.com/eb-media/87/78587-004-0E55D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95500"/>
            <a:ext cx="762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hickslovethecar.com/images/topblue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4988"/>
            <a:ext cx="6323013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www.likecool.com/Car/Other/1989%20Batmobile%20Replica/1989-Batmobile-Rep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0" y="1371600"/>
            <a:ext cx="411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Blueprints help us build things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jeniherberger.com/wp-content/uploads/2013/06/home-blueprints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657600"/>
            <a:ext cx="46863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www.sdsplans.com/wp-content/uploads/2009/02/sdscad-house-plans-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7385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DNA is like a blueprint for a living thing.  </a:t>
            </a:r>
          </a:p>
        </p:txBody>
      </p:sp>
      <p:pic>
        <p:nvPicPr>
          <p:cNvPr id="31747" name="Picture 2" descr="http://truth-saves.com/evolution/images/dna-bluepri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00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en-US" smtClean="0"/>
              <a:t>DNA stands for Deoxyribonucleic Acid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/>
            <a:r>
              <a:rPr lang="en-US" smtClean="0"/>
              <a:t>It can be found in the Nucleus and the Mitochondria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smtClean="0"/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4191000"/>
            <a:ext cx="4075112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gene is a section of DNA that codes for a certain trait</a:t>
            </a:r>
          </a:p>
        </p:txBody>
      </p:sp>
      <p:pic>
        <p:nvPicPr>
          <p:cNvPr id="5124" name="Picture 2" descr="http://upload.wikimedia.org/wikipedia/commons/0/07/Ge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581400"/>
            <a:ext cx="35814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457</Words>
  <Application>Microsoft Office PowerPoint</Application>
  <PresentationFormat>On-screen Show (4:3)</PresentationFormat>
  <Paragraphs>81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PTT    05FEB2016</vt:lpstr>
      <vt:lpstr>Turn in!</vt:lpstr>
      <vt:lpstr>Mitosis (Cell Division)</vt:lpstr>
      <vt:lpstr>Slide 4</vt:lpstr>
      <vt:lpstr>Slide 5</vt:lpstr>
      <vt:lpstr>Slide 6</vt:lpstr>
      <vt:lpstr>Slide 7</vt:lpstr>
      <vt:lpstr>Slide 8</vt:lpstr>
      <vt:lpstr>Slide 9</vt:lpstr>
      <vt:lpstr>Who discovered DNA?</vt:lpstr>
      <vt:lpstr>Double Helix</vt:lpstr>
      <vt:lpstr>Slide 12</vt:lpstr>
      <vt:lpstr>Slide 13</vt:lpstr>
      <vt:lpstr>Slide 14</vt:lpstr>
      <vt:lpstr>PTT     08FEB2016</vt:lpstr>
      <vt:lpstr>Slide 16</vt:lpstr>
      <vt:lpstr>Slide 17</vt:lpstr>
      <vt:lpstr>Slide 18</vt:lpstr>
      <vt:lpstr>Slide 19</vt:lpstr>
      <vt:lpstr>Slide 20</vt:lpstr>
      <vt:lpstr>Slide 21</vt:lpstr>
      <vt:lpstr>rNA</vt:lpstr>
      <vt:lpstr>Slide 23</vt:lpstr>
      <vt:lpstr>Slide 24</vt:lpstr>
      <vt:lpstr>Slide 25</vt:lpstr>
      <vt:lpstr>PTT    09FEB2016</vt:lpstr>
      <vt:lpstr>Slide 27</vt:lpstr>
      <vt:lpstr>Learning Goals</vt:lpstr>
      <vt:lpstr>DNA Extraction Lab</vt:lpstr>
      <vt:lpstr>DNA Extraction Lab</vt:lpstr>
      <vt:lpstr>Slide 31</vt:lpstr>
      <vt:lpstr>PTT    10FEB2016</vt:lpstr>
      <vt:lpstr>Slide 33</vt:lpstr>
      <vt:lpstr>Slide 34</vt:lpstr>
      <vt:lpstr>Slide 35</vt:lpstr>
      <vt:lpstr>Slide 36</vt:lpstr>
      <vt:lpstr>Dogs inherited their genes from wolves</vt:lpstr>
      <vt:lpstr>Slide 38</vt:lpstr>
      <vt:lpstr>Slide 39</vt:lpstr>
      <vt:lpstr>Mitosis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08DEC2014</dc:title>
  <dc:creator>Mandi Leigh</dc:creator>
  <cp:lastModifiedBy>mandi leigh</cp:lastModifiedBy>
  <cp:revision>18</cp:revision>
  <dcterms:created xsi:type="dcterms:W3CDTF">2006-08-16T00:00:00Z</dcterms:created>
  <dcterms:modified xsi:type="dcterms:W3CDTF">2016-02-10T20:00:06Z</dcterms:modified>
</cp:coreProperties>
</file>