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7" r:id="rId2"/>
    <p:sldId id="282" r:id="rId3"/>
    <p:sldId id="278" r:id="rId4"/>
    <p:sldId id="279" r:id="rId5"/>
    <p:sldId id="280" r:id="rId6"/>
    <p:sldId id="281" r:id="rId7"/>
    <p:sldId id="269" r:id="rId8"/>
    <p:sldId id="256" r:id="rId9"/>
    <p:sldId id="257" r:id="rId10"/>
    <p:sldId id="258" r:id="rId11"/>
    <p:sldId id="277" r:id="rId12"/>
    <p:sldId id="259" r:id="rId13"/>
    <p:sldId id="260" r:id="rId14"/>
    <p:sldId id="261" r:id="rId15"/>
    <p:sldId id="262" r:id="rId16"/>
    <p:sldId id="263" r:id="rId17"/>
    <p:sldId id="275" r:id="rId18"/>
    <p:sldId id="286" r:id="rId19"/>
    <p:sldId id="283" r:id="rId20"/>
    <p:sldId id="284" r:id="rId21"/>
    <p:sldId id="287" r:id="rId22"/>
    <p:sldId id="285" r:id="rId23"/>
    <p:sldId id="264" r:id="rId24"/>
    <p:sldId id="276" r:id="rId25"/>
    <p:sldId id="265" r:id="rId26"/>
    <p:sldId id="27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626D-A828-4140-8334-B4904102FE85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7780-0569-459D-8464-FAC8ED654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08DEC2014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the distribution of natural resources influence politics and economics?</a:t>
            </a:r>
          </a:p>
          <a:p>
            <a:r>
              <a:rPr lang="en-US" dirty="0" smtClean="0"/>
              <a:t>What are the 3 rock types? How can you identify them in a sample?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5334000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sz="3200" dirty="0">
                <a:latin typeface="Book Antiqua" pitchFamily="18" charset="0"/>
              </a:rPr>
              <a:t>Factors that determine the formation of soil:</a:t>
            </a:r>
          </a:p>
          <a:p>
            <a:pPr marL="1173163" lvl="2"/>
            <a:r>
              <a:rPr lang="en-US" sz="3200" dirty="0">
                <a:latin typeface="Book Antiqua" pitchFamily="18" charset="0"/>
              </a:rPr>
              <a:t>Parent material- what the soil is made from influences soil formation</a:t>
            </a:r>
          </a:p>
          <a:p>
            <a:pPr marL="1173163" lvl="2"/>
            <a:r>
              <a:rPr lang="en-US" sz="3200" dirty="0">
                <a:latin typeface="Book Antiqua" pitchFamily="18" charset="0"/>
              </a:rPr>
              <a:t>Climate- what type of climate influences soil formation</a:t>
            </a:r>
          </a:p>
          <a:p>
            <a:pPr marL="1173163" lvl="2"/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properties</a:t>
            </a: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. </a:t>
            </a:r>
          </a:p>
        </p:txBody>
      </p:sp>
      <p:sp>
        <p:nvSpPr>
          <p:cNvPr id="20484" name="Text Box 4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Formation of Soil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5334000"/>
          </a:xfrm>
          <a:ln/>
        </p:spPr>
        <p:txBody>
          <a:bodyPr rIns="132080">
            <a:normAutofit/>
          </a:bodyPr>
          <a:lstStyle/>
          <a:p>
            <a:pPr marL="587375"/>
            <a:r>
              <a:rPr lang="en-US" sz="3200" dirty="0">
                <a:latin typeface="Book Antiqua" pitchFamily="18" charset="0"/>
              </a:rPr>
              <a:t>Factors that determine the formation of soil</a:t>
            </a:r>
            <a:r>
              <a:rPr lang="en-US" sz="3200" dirty="0" smtClean="0">
                <a:latin typeface="Book Antiqua" pitchFamily="18" charset="0"/>
              </a:rPr>
              <a:t>:</a:t>
            </a:r>
          </a:p>
          <a:p>
            <a:pPr marL="587375">
              <a:buNone/>
            </a:pPr>
            <a:endParaRPr lang="en-US" sz="3200" dirty="0">
              <a:latin typeface="Book Antiqua" pitchFamily="18" charset="0"/>
            </a:endParaRPr>
          </a:p>
          <a:p>
            <a:pPr marL="1173163" lvl="2"/>
            <a:r>
              <a:rPr lang="en-US" sz="3200" dirty="0" smtClean="0">
                <a:latin typeface="Book Antiqua" pitchFamily="18" charset="0"/>
              </a:rPr>
              <a:t>Topography-  </a:t>
            </a:r>
            <a:r>
              <a:rPr lang="en-US" sz="3200" dirty="0">
                <a:latin typeface="Book Antiqua" pitchFamily="18" charset="0"/>
              </a:rPr>
              <a:t>the surface and slope can influence soil formation</a:t>
            </a:r>
          </a:p>
          <a:p>
            <a:pPr marL="1173163" lvl="2"/>
            <a:r>
              <a:rPr lang="en-US" sz="3200" dirty="0">
                <a:latin typeface="Book Antiqua" pitchFamily="18" charset="0"/>
              </a:rPr>
              <a:t>Organisms- plants and animals can have an effect on soil formation</a:t>
            </a:r>
          </a:p>
          <a:p>
            <a:pPr marL="1173163" lvl="2"/>
            <a:r>
              <a:rPr lang="en-US" sz="3200" u="sng" dirty="0">
                <a:latin typeface="Book Antiqua" pitchFamily="18" charset="0"/>
              </a:rPr>
              <a:t>Time</a:t>
            </a:r>
            <a:r>
              <a:rPr lang="en-US" sz="3200" dirty="0">
                <a:latin typeface="Book Antiqua" pitchFamily="18" charset="0"/>
              </a:rPr>
              <a:t>- the amount of time a soil has spent developing can determine soil </a:t>
            </a: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properties. </a:t>
            </a:r>
          </a:p>
        </p:txBody>
      </p:sp>
      <p:sp>
        <p:nvSpPr>
          <p:cNvPr id="20484" name="Text Box 4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Formation of Soil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1600200"/>
          </a:xfrm>
          <a:ln/>
        </p:spPr>
        <p:txBody>
          <a:bodyPr rIns="132080"/>
          <a:lstStyle/>
          <a:p>
            <a:pPr marL="587375"/>
            <a:r>
              <a:rPr lang="en-US" sz="3600" dirty="0">
                <a:latin typeface="Book Antiqua" pitchFamily="18" charset="0"/>
              </a:rPr>
              <a:t>Parent Material- the rock material from which soil is derived.</a:t>
            </a:r>
          </a:p>
          <a:p>
            <a:pPr marL="587375">
              <a:buFont typeface="Wingdings 2" pitchFamily="18" charset="2"/>
              <a:buNone/>
            </a:pPr>
            <a:endParaRPr lang="en-US" sz="3600" dirty="0">
              <a:solidFill>
                <a:schemeClr val="bg1"/>
              </a:solidFill>
              <a:latin typeface="Book Antiqua" pitchFamily="18" charset="0"/>
            </a:endParaRPr>
          </a:p>
          <a:p>
            <a:pPr marL="587375"/>
            <a:endParaRPr lang="en-US" sz="2400" dirty="0"/>
          </a:p>
          <a:p>
            <a:pPr marL="587375">
              <a:buFont typeface="Wingdings 2" pitchFamily="18" charset="2"/>
              <a:buNone/>
            </a:pPr>
            <a:endParaRPr lang="en-US" sz="2400" dirty="0"/>
          </a:p>
        </p:txBody>
      </p:sp>
      <p:sp>
        <p:nvSpPr>
          <p:cNvPr id="21510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Formation of Soil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286000"/>
            <a:ext cx="6438900" cy="4037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8153400" cy="1600200"/>
          </a:xfrm>
          <a:ln/>
        </p:spPr>
        <p:txBody>
          <a:bodyPr rIns="132080"/>
          <a:lstStyle/>
          <a:p>
            <a:pPr marL="587375"/>
            <a:r>
              <a:rPr lang="en-US" sz="4000" dirty="0">
                <a:latin typeface="Book Antiqua" pitchFamily="18" charset="0"/>
              </a:rPr>
              <a:t>As soils form, they develop characteristics layers.  </a:t>
            </a:r>
          </a:p>
        </p:txBody>
      </p:sp>
      <p:sp>
        <p:nvSpPr>
          <p:cNvPr id="22534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Soil Horizons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438400"/>
            <a:ext cx="5943600" cy="4143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08525"/>
          </a:xfrm>
          <a:ln/>
        </p:spPr>
        <p:txBody>
          <a:bodyPr rIns="132080">
            <a:normAutofit fontScale="92500"/>
          </a:bodyPr>
          <a:lstStyle/>
          <a:p>
            <a:pPr marL="587375"/>
            <a:r>
              <a:rPr lang="en-US" sz="3000" dirty="0">
                <a:latin typeface="Book Antiqua" pitchFamily="18" charset="0"/>
              </a:rPr>
              <a:t>O horizon- (organic layer)  composed of the leaves, needles, twigs and animal bodies on the surface.</a:t>
            </a:r>
          </a:p>
          <a:p>
            <a:pPr marL="587375"/>
            <a:r>
              <a:rPr lang="en-US" sz="3000" dirty="0">
                <a:latin typeface="Book Antiqua" pitchFamily="18" charset="0"/>
              </a:rPr>
              <a:t>A horizon- (topsoil) the zone of organic material and minerals mixed together.  </a:t>
            </a:r>
          </a:p>
          <a:p>
            <a:pPr marL="587375"/>
            <a:r>
              <a:rPr lang="en-US" sz="3000" dirty="0">
                <a:latin typeface="Book Antiqua" pitchFamily="18" charset="0"/>
              </a:rPr>
              <a:t>B horizon- (subsoil) composed primarily of mineral material with very little organic matter</a:t>
            </a:r>
          </a:p>
          <a:p>
            <a:pPr marL="587375"/>
            <a:r>
              <a:rPr lang="en-US" sz="3000" dirty="0">
                <a:latin typeface="Book Antiqua" pitchFamily="18" charset="0"/>
              </a:rPr>
              <a:t>C horizon- (parent material) the least weathered horizon and is similar to the parent material.</a:t>
            </a:r>
          </a:p>
        </p:txBody>
      </p:sp>
      <p:sp>
        <p:nvSpPr>
          <p:cNvPr id="23556" name="Text Box 4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Soil Horizons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1295400"/>
          </a:xfrm>
          <a:ln/>
        </p:spPr>
        <p:txBody>
          <a:bodyPr rIns="132080"/>
          <a:lstStyle/>
          <a:p>
            <a:pPr marL="587375"/>
            <a:r>
              <a:rPr lang="en-US" sz="3600" dirty="0">
                <a:latin typeface="Book Antiqua" pitchFamily="18" charset="0"/>
              </a:rPr>
              <a:t>Texture-  the percentage of sand, silt and clay the soil contains.</a:t>
            </a:r>
          </a:p>
        </p:txBody>
      </p:sp>
      <p:sp>
        <p:nvSpPr>
          <p:cNvPr id="24582" name="Text Box 6"/>
          <p:cNvSpPr txBox="1">
            <a:spLocks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Physical Properties of Soil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819400"/>
            <a:ext cx="3589338" cy="3705225"/>
          </a:xfrm>
          <a:prstGeom prst="rect">
            <a:avLst/>
          </a:prstGeom>
          <a:noFill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343400"/>
            <a:ext cx="4229100" cy="2138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447800"/>
          </a:xfrm>
          <a:ln/>
        </p:spPr>
        <p:txBody>
          <a:bodyPr rIns="132080">
            <a:normAutofit fontScale="92500"/>
          </a:bodyPr>
          <a:lstStyle/>
          <a:p>
            <a:pPr marL="587375"/>
            <a:r>
              <a:rPr lang="en-US" sz="3600" dirty="0">
                <a:latin typeface="Book Antiqua" pitchFamily="18" charset="0"/>
              </a:rPr>
              <a:t>Porosity- how quickly the soil drains (which depends on its texture)</a:t>
            </a:r>
          </a:p>
          <a:p>
            <a:pPr marL="587375">
              <a:buFont typeface="Wingdings 2" pitchFamily="18" charset="2"/>
              <a:buNone/>
            </a:pPr>
            <a:endParaRPr lang="en-US" sz="3600" dirty="0">
              <a:latin typeface="Book Antiqua" pitchFamily="18" charset="0"/>
            </a:endParaRPr>
          </a:p>
        </p:txBody>
      </p:sp>
      <p:sp>
        <p:nvSpPr>
          <p:cNvPr id="25606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Physical Properties of Soil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3048000"/>
            <a:ext cx="6286500" cy="2443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19800" cy="4525963"/>
          </a:xfrm>
        </p:spPr>
        <p:txBody>
          <a:bodyPr/>
          <a:lstStyle/>
          <a:p>
            <a:r>
              <a:rPr lang="en-US" dirty="0" smtClean="0"/>
              <a:t>You should include this experiment in your Soil analysis</a:t>
            </a:r>
          </a:p>
          <a:p>
            <a:r>
              <a:rPr lang="en-US" dirty="0" smtClean="0"/>
              <a:t>You will have to start this tomorrow</a:t>
            </a:r>
            <a:endParaRPr lang="en-US" dirty="0"/>
          </a:p>
        </p:txBody>
      </p:sp>
      <p:pic>
        <p:nvPicPr>
          <p:cNvPr id="31746" name="Picture 2" descr="http://upload.wikimedia.org/wikipedia/commons/8/80/SoilTexture_US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557" y="2057400"/>
            <a:ext cx="500344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			08DEC2015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soil the intermediary between?</a:t>
            </a:r>
          </a:p>
          <a:p>
            <a:endParaRPr lang="en-US" dirty="0" smtClean="0"/>
          </a:p>
          <a:p>
            <a:r>
              <a:rPr lang="en-US" dirty="0" smtClean="0"/>
              <a:t>What are the 3 grain sizes that are possible in soils?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If you have </a:t>
            </a:r>
            <a:r>
              <a:rPr lang="en-US" dirty="0" err="1" smtClean="0"/>
              <a:t>Ertmer</a:t>
            </a:r>
            <a:r>
              <a:rPr lang="en-US" dirty="0" smtClean="0"/>
              <a:t> 7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</a:p>
          <a:p>
            <a:pPr>
              <a:buNone/>
            </a:pPr>
            <a:r>
              <a:rPr lang="en-US" dirty="0" smtClean="0"/>
              <a:t>bring your textbook or</a:t>
            </a:r>
          </a:p>
          <a:p>
            <a:pPr>
              <a:buNone/>
            </a:pPr>
            <a:r>
              <a:rPr lang="en-US" dirty="0" smtClean="0"/>
              <a:t>Klein to class.</a:t>
            </a:r>
            <a:endParaRPr lang="en-US" dirty="0"/>
          </a:p>
        </p:txBody>
      </p:sp>
      <p:pic>
        <p:nvPicPr>
          <p:cNvPr id="4" name="Picture 2" descr="http://upload.wikimedia.org/wikipedia/commons/8/80/SoilTexture_US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3421792"/>
            <a:ext cx="3581400" cy="343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Warm-ups (Friday 12/11) Vocabulary (overdue, but I will take because I did not remind you AND it counts as a test grade)</a:t>
            </a:r>
          </a:p>
          <a:p>
            <a:r>
              <a:rPr lang="en-US" dirty="0" smtClean="0"/>
              <a:t>Full Value Lab Report Due </a:t>
            </a:r>
            <a:r>
              <a:rPr lang="en-US" dirty="0" smtClean="0">
                <a:solidFill>
                  <a:srgbClr val="C00000"/>
                </a:solidFill>
              </a:rPr>
              <a:t>MONDAY 12/14</a:t>
            </a:r>
          </a:p>
          <a:p>
            <a:r>
              <a:rPr lang="en-US" dirty="0" smtClean="0"/>
              <a:t>Soil Labs Due on (Thursday 12/10)</a:t>
            </a:r>
          </a:p>
          <a:p>
            <a:r>
              <a:rPr lang="en-US" dirty="0" smtClean="0"/>
              <a:t>Ozone Check (Fri 12/11)</a:t>
            </a:r>
          </a:p>
          <a:p>
            <a:r>
              <a:rPr lang="en-US" dirty="0" smtClean="0"/>
              <a:t>Klein Chapter 2 (Monday 12/14)</a:t>
            </a:r>
          </a:p>
          <a:p>
            <a:r>
              <a:rPr lang="en-US" dirty="0" smtClean="0"/>
              <a:t>Celebration of Learning (Wednesday 12/16)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Soil Labs Due on (Thursday 12/10) includes your project proposal…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Read NYT article by Thursday.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Ozone Check (Fri 12/11)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Warm-ups (Friday 12/11)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Klein Chapter 2 (Monday 12/14) You will be assigned your chapter on this day.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Full Value Lab Report Due MONDAY 12/14</a:t>
            </a:r>
            <a:endParaRPr lang="en-US" dirty="0" smtClean="0"/>
          </a:p>
          <a:p>
            <a:r>
              <a:rPr lang="en-US" dirty="0" smtClean="0"/>
              <a:t>Celebration of Learning (Wednesday 12/16)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blast!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  <a:ln/>
        </p:spPr>
        <p:txBody>
          <a:bodyPr rIns="132080"/>
          <a:lstStyle/>
          <a:p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Chemical Properties of Soil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685800" y="1219200"/>
            <a:ext cx="80772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3200" dirty="0" err="1">
                <a:latin typeface="Book Antiqua" pitchFamily="18" charset="0"/>
              </a:rPr>
              <a:t>Cation</a:t>
            </a:r>
            <a:r>
              <a:rPr lang="en-US" sz="3200" dirty="0">
                <a:latin typeface="Book Antiqua" pitchFamily="18" charset="0"/>
              </a:rPr>
              <a:t> exchange capacity-  the ability of a soil to adsorb and release </a:t>
            </a:r>
            <a:r>
              <a:rPr lang="en-US" sz="3200" dirty="0" err="1">
                <a:latin typeface="Book Antiqua" pitchFamily="18" charset="0"/>
              </a:rPr>
              <a:t>cations</a:t>
            </a:r>
            <a:r>
              <a:rPr lang="en-US" sz="3200" dirty="0">
                <a:latin typeface="Book Antiqua" pitchFamily="18" charset="0"/>
              </a:rPr>
              <a:t>, positively charged mineral ions</a:t>
            </a:r>
            <a:r>
              <a:rPr lang="en-US" sz="3200" dirty="0" smtClean="0">
                <a:latin typeface="Book Antiqua" pitchFamily="18" charset="0"/>
              </a:rPr>
              <a:t>. (Think pollutants)</a:t>
            </a:r>
            <a:endParaRPr lang="en-US" sz="3200" dirty="0">
              <a:latin typeface="Book Antiqua" pitchFamily="18" charset="0"/>
            </a:endParaRPr>
          </a:p>
          <a:p>
            <a:pPr marL="39688"/>
            <a:endParaRPr lang="en-US" sz="3200" dirty="0">
              <a:latin typeface="Book Antiqua" pitchFamily="18" charset="0"/>
            </a:endParaRPr>
          </a:p>
          <a:p>
            <a:pPr marL="39688"/>
            <a:r>
              <a:rPr lang="en-US" sz="3200" dirty="0">
                <a:latin typeface="Book Antiqua" pitchFamily="18" charset="0"/>
              </a:rPr>
              <a:t>Soil bases- calcium, magnesium, potassium and sodium</a:t>
            </a:r>
          </a:p>
          <a:p>
            <a:pPr marL="39688"/>
            <a:endParaRPr lang="en-US" sz="3200" dirty="0">
              <a:latin typeface="Book Antiqua" pitchFamily="18" charset="0"/>
            </a:endParaRPr>
          </a:p>
          <a:p>
            <a:pPr marL="39688"/>
            <a:r>
              <a:rPr lang="en-US" sz="3200" dirty="0">
                <a:latin typeface="Book Antiqua" pitchFamily="18" charset="0"/>
              </a:rPr>
              <a:t>Soil Acids- aluminum and hydrogen </a:t>
            </a:r>
          </a:p>
          <a:p>
            <a:pPr marL="39688"/>
            <a:endParaRPr lang="en-US" sz="3200" dirty="0">
              <a:latin typeface="Book Antiqua" pitchFamily="18" charset="0"/>
            </a:endParaRPr>
          </a:p>
          <a:p>
            <a:pPr marL="39688"/>
            <a:r>
              <a:rPr lang="en-US" sz="3200" dirty="0">
                <a:latin typeface="Book Antiqua" pitchFamily="18" charset="0"/>
              </a:rPr>
              <a:t>Base saturation- the proportion of soil bases to soil acids</a:t>
            </a:r>
          </a:p>
          <a:p>
            <a:pPr marL="39688"/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  <a:p>
            <a:pPr marL="39688"/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  <a:p>
            <a:pPr marL="39688"/>
            <a:endParaRPr lang="en-US" dirty="0">
              <a:solidFill>
                <a:schemeClr val="tx1"/>
              </a:solidFill>
            </a:endParaRPr>
          </a:p>
          <a:p>
            <a:pPr marL="39688"/>
            <a:endParaRPr lang="en-US" dirty="0">
              <a:solidFill>
                <a:schemeClr val="tx1"/>
              </a:solidFill>
            </a:endParaRPr>
          </a:p>
          <a:p>
            <a:pPr marL="39688"/>
            <a:endParaRPr lang="en-US" dirty="0">
              <a:solidFill>
                <a:schemeClr val="tx1"/>
              </a:solidFill>
            </a:endParaRPr>
          </a:p>
          <a:p>
            <a:pPr marL="39688"/>
            <a:endParaRPr lang="en-US" dirty="0">
              <a:solidFill>
                <a:schemeClr val="tx1"/>
              </a:solidFill>
            </a:endParaRPr>
          </a:p>
          <a:p>
            <a:pPr marL="39688"/>
            <a:endParaRPr lang="en-US" dirty="0">
              <a:solidFill>
                <a:schemeClr val="tx1"/>
              </a:solidFill>
            </a:endParaRPr>
          </a:p>
          <a:p>
            <a:pPr marL="39688"/>
            <a:endParaRPr lang="en-US" dirty="0">
              <a:solidFill>
                <a:schemeClr val="tx1"/>
              </a:solidFill>
            </a:endParaRPr>
          </a:p>
          <a:p>
            <a:pPr marL="39688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the tools to assess soil pH, potash, phosphorus, and nitrogen </a:t>
            </a:r>
          </a:p>
          <a:p>
            <a:r>
              <a:rPr lang="en-US" dirty="0" smtClean="0"/>
              <a:t>This should also be started tomorrow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DE17-0991-40E5-AE55-27A931B97BF0}" type="slidenum">
              <a:rPr lang="en-US"/>
              <a:pPr/>
              <a:t>25</a:t>
            </a:fld>
            <a:endParaRPr lang="en-US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ln/>
        </p:spPr>
        <p:txBody>
          <a:bodyPr rIns="132080"/>
          <a:lstStyle/>
          <a:p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Biological Properties of Soil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610600" cy="2971800"/>
          </a:xfrm>
          <a:ln/>
        </p:spPr>
        <p:txBody>
          <a:bodyPr rIns="132080"/>
          <a:lstStyle/>
          <a:p>
            <a:pPr marL="587375"/>
            <a:endParaRPr lang="en-US" sz="3600" dirty="0">
              <a:latin typeface="Book Antiqua" pitchFamily="18" charset="0"/>
            </a:endParaRPr>
          </a:p>
          <a:p>
            <a:pPr marL="587375"/>
            <a:r>
              <a:rPr lang="en-US" sz="3600" dirty="0">
                <a:latin typeface="Book Antiqua" pitchFamily="18" charset="0"/>
              </a:rPr>
              <a:t>Many organisms are found in the soil including fungi, bacteria, </a:t>
            </a:r>
            <a:r>
              <a:rPr lang="en-US" sz="3600" dirty="0" err="1">
                <a:latin typeface="Book Antiqua" pitchFamily="18" charset="0"/>
              </a:rPr>
              <a:t>protozoans</a:t>
            </a:r>
            <a:r>
              <a:rPr lang="en-US" sz="3600" dirty="0">
                <a:latin typeface="Book Antiqua" pitchFamily="18" charset="0"/>
              </a:rPr>
              <a:t>, rodents and earthworms.</a:t>
            </a:r>
            <a:r>
              <a:rPr lang="en-US" dirty="0"/>
              <a:t> 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202613" y="6591300"/>
            <a:ext cx="204787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7D548DA0-5894-4632-9425-28897FF3A308}" type="slidenum">
              <a:rPr lang="en-US" sz="1200">
                <a:solidFill>
                  <a:srgbClr val="BCBCBC"/>
                </a:solidFill>
              </a:rPr>
              <a:pPr algn="ctr"/>
              <a:t>25</a:t>
            </a:fld>
            <a:endParaRPr lang="en-US" sz="1200">
              <a:solidFill>
                <a:srgbClr val="BCBCBC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3124200"/>
            <a:ext cx="3125788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Degradation and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environmental issues arise form poor management of soils and agricultural practice</a:t>
            </a:r>
          </a:p>
          <a:p>
            <a:r>
              <a:rPr lang="en-US" dirty="0" smtClean="0"/>
              <a:t>At the root of the issue is converting native habitats to anthropogenic uses</a:t>
            </a:r>
            <a:endParaRPr lang="en-US" dirty="0"/>
          </a:p>
        </p:txBody>
      </p:sp>
      <p:pic>
        <p:nvPicPr>
          <p:cNvPr id="1026" name="Picture 2" descr="http://now.dartmouth.edu/wp-content/uploads/2012/07/dustbow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695699"/>
            <a:ext cx="4808652" cy="3162301"/>
          </a:xfrm>
          <a:prstGeom prst="rect">
            <a:avLst/>
          </a:prstGeom>
          <a:noFill/>
        </p:spPr>
      </p:pic>
      <p:pic>
        <p:nvPicPr>
          <p:cNvPr id="1028" name="Picture 4" descr="http://www.bigpictureagriculture.com/wp-content/uploads/2012/11/1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52849"/>
            <a:ext cx="4003277" cy="31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90800"/>
          </a:xfrm>
          <a:ln/>
        </p:spPr>
        <p:txBody>
          <a:bodyPr rIns="132080"/>
          <a:lstStyle/>
          <a:p>
            <a:pPr marL="587375">
              <a:lnSpc>
                <a:spcPct val="90000"/>
              </a:lnSpc>
            </a:pPr>
            <a:r>
              <a:rPr lang="en-US" sz="3200" dirty="0">
                <a:latin typeface="Book Antiqua" pitchFamily="18" charset="0"/>
              </a:rPr>
              <a:t>Weathering- when rocks are exposed to air, water, certain chemicals or biological agents that degrade the rock.</a:t>
            </a:r>
          </a:p>
          <a:p>
            <a:pPr marL="1173163" lvl="2">
              <a:lnSpc>
                <a:spcPct val="90000"/>
              </a:lnSpc>
            </a:pPr>
            <a:r>
              <a:rPr lang="en-US" sz="3200" dirty="0">
                <a:latin typeface="Book Antiqua" pitchFamily="18" charset="0"/>
              </a:rPr>
              <a:t>Physical weathering- the mechanical breakdown of rocks and minerals</a:t>
            </a: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16390" name="Text Box 6"/>
          <p:cNvSpPr txBox="1">
            <a:spLocks/>
          </p:cNvSpPr>
          <p:nvPr/>
        </p:nvSpPr>
        <p:spPr bwMode="auto">
          <a:xfrm>
            <a:off x="1066800" y="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Weathering and Erosion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3733800"/>
            <a:ext cx="2620963" cy="2819400"/>
          </a:xfrm>
          <a:prstGeom prst="rect">
            <a:avLst/>
          </a:prstGeom>
          <a:noFill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733800"/>
            <a:ext cx="2633663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  <a:ln/>
        </p:spPr>
        <p:txBody>
          <a:bodyPr rIns="132080"/>
          <a:lstStyle/>
          <a:p>
            <a:pPr marL="587375">
              <a:lnSpc>
                <a:spcPct val="90000"/>
              </a:lnSpc>
            </a:pPr>
            <a:r>
              <a:rPr lang="en-US" sz="3600" dirty="0">
                <a:latin typeface="Book Antiqua" pitchFamily="18" charset="0"/>
              </a:rPr>
              <a:t>Chemical weathering- the breakdown of rocks and minerals by chemical reactions</a:t>
            </a:r>
            <a:r>
              <a:rPr lang="en-US" sz="3600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17414" name="Text Box 6"/>
          <p:cNvSpPr txBox="1">
            <a:spLocks/>
          </p:cNvSpPr>
          <p:nvPr/>
        </p:nvSpPr>
        <p:spPr bwMode="auto">
          <a:xfrm>
            <a:off x="1066800" y="30480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Book Antiqua" pitchFamily="18" charset="0"/>
              </a:rPr>
              <a:t>Weathering and Erosion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2543175"/>
            <a:ext cx="3273425" cy="4314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3581400"/>
          </a:xfrm>
          <a:ln/>
        </p:spPr>
        <p:txBody>
          <a:bodyPr rIns="132080"/>
          <a:lstStyle/>
          <a:p>
            <a:pPr marL="587375">
              <a:lnSpc>
                <a:spcPct val="90000"/>
              </a:lnSpc>
            </a:pPr>
            <a:r>
              <a:rPr lang="en-US" sz="3200" dirty="0">
                <a:latin typeface="Book Antiqua" pitchFamily="18" charset="0"/>
              </a:rPr>
              <a:t>Erosion- the physical removal of rock fragments from a landscape or ecosystem.  Wind, water, ice transport and living organisms can erode materials.  </a:t>
            </a:r>
          </a:p>
          <a:p>
            <a:pPr marL="587375">
              <a:lnSpc>
                <a:spcPct val="90000"/>
              </a:lnSpc>
            </a:pPr>
            <a:r>
              <a:rPr lang="en-US" sz="3200" dirty="0">
                <a:latin typeface="Book Antiqua" pitchFamily="18" charset="0"/>
              </a:rPr>
              <a:t>Deposition- the accumulation or depositing of eroded material such as sediment, rock fragments or soil.</a:t>
            </a:r>
          </a:p>
        </p:txBody>
      </p:sp>
      <p:sp>
        <p:nvSpPr>
          <p:cNvPr id="18438" name="Text Box 6"/>
          <p:cNvSpPr txBox="1">
            <a:spLocks/>
          </p:cNvSpPr>
          <p:nvPr/>
        </p:nvSpPr>
        <p:spPr bwMode="auto">
          <a:xfrm>
            <a:off x="914400" y="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Erosion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3729038"/>
            <a:ext cx="3657600" cy="3128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917" y="418011"/>
            <a:ext cx="8250095" cy="60907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resources are distributed unequally on the surface of the Earth</a:t>
            </a:r>
          </a:p>
          <a:p>
            <a:r>
              <a:rPr lang="en-US" dirty="0" smtClean="0"/>
              <a:t>This is all due to the geologic make up of Earth</a:t>
            </a:r>
          </a:p>
          <a:p>
            <a:endParaRPr lang="en-US" dirty="0" smtClean="0"/>
          </a:p>
          <a:p>
            <a:r>
              <a:rPr lang="en-US" sz="4000" dirty="0" smtClean="0"/>
              <a:t>Soil is the link between the rock cycle and the biosphere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3962400"/>
          </a:xfrm>
          <a:ln/>
        </p:spPr>
        <p:txBody>
          <a:bodyPr rIns="132080">
            <a:normAutofit fontScale="77500" lnSpcReduction="20000"/>
          </a:bodyPr>
          <a:lstStyle/>
          <a:p>
            <a:pPr marL="587375" lvl="2" indent="-342900"/>
            <a:r>
              <a:rPr lang="en-US" sz="4000" dirty="0" smtClean="0">
                <a:latin typeface="Book Antiqua" pitchFamily="18" charset="0"/>
              </a:rPr>
              <a:t>It is a mix of organic and geological components</a:t>
            </a:r>
          </a:p>
          <a:p>
            <a:pPr marL="587375" lvl="2" indent="-342900">
              <a:buNone/>
            </a:pPr>
            <a:endParaRPr lang="en-US" sz="4000" dirty="0" smtClean="0">
              <a:latin typeface="Book Antiqua" pitchFamily="18" charset="0"/>
            </a:endParaRPr>
          </a:p>
          <a:p>
            <a:pPr marL="587375"/>
            <a:r>
              <a:rPr lang="en-US" sz="4000" dirty="0" smtClean="0">
                <a:latin typeface="Book Antiqua" pitchFamily="18" charset="0"/>
              </a:rPr>
              <a:t>Soil </a:t>
            </a:r>
            <a:r>
              <a:rPr lang="en-US" sz="4000" dirty="0">
                <a:latin typeface="Book Antiqua" pitchFamily="18" charset="0"/>
              </a:rPr>
              <a:t>is important because it</a:t>
            </a:r>
          </a:p>
          <a:p>
            <a:pPr marL="1173163" lvl="2"/>
            <a:r>
              <a:rPr lang="en-US" sz="4000" dirty="0">
                <a:latin typeface="Book Antiqua" pitchFamily="18" charset="0"/>
              </a:rPr>
              <a:t>Is a medium for plant growth</a:t>
            </a:r>
          </a:p>
          <a:p>
            <a:pPr marL="1173163" lvl="2"/>
            <a:r>
              <a:rPr lang="en-US" sz="4000" dirty="0">
                <a:latin typeface="Book Antiqua" pitchFamily="18" charset="0"/>
              </a:rPr>
              <a:t>Serves as a filter for water</a:t>
            </a:r>
          </a:p>
          <a:p>
            <a:pPr marL="1173163" lvl="2"/>
            <a:r>
              <a:rPr lang="en-US" sz="4000" dirty="0">
                <a:latin typeface="Book Antiqua" pitchFamily="18" charset="0"/>
              </a:rPr>
              <a:t>A habitat for living organisms</a:t>
            </a:r>
          </a:p>
          <a:p>
            <a:pPr marL="1173163" lvl="2"/>
            <a:r>
              <a:rPr lang="en-US" sz="4000" dirty="0">
                <a:latin typeface="Book Antiqua" pitchFamily="18" charset="0"/>
              </a:rPr>
              <a:t>Serves as a filter for </a:t>
            </a:r>
            <a:r>
              <a:rPr lang="en-US" sz="4000" dirty="0" smtClean="0">
                <a:latin typeface="Book Antiqua" pitchFamily="18" charset="0"/>
              </a:rPr>
              <a:t>pollutants</a:t>
            </a:r>
          </a:p>
          <a:p>
            <a:pPr marL="1173163" lvl="2">
              <a:buFont typeface="Wingdings" pitchFamily="2" charset="2"/>
              <a:buNone/>
            </a:pPr>
            <a:endParaRPr lang="en-US" sz="4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9462" name="Text Box 6"/>
          <p:cNvSpPr txBox="1">
            <a:spLocks/>
          </p:cNvSpPr>
          <p:nvPr/>
        </p:nvSpPr>
        <p:spPr bwMode="auto">
          <a:xfrm>
            <a:off x="990600" y="30480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Soil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0EEC-C396-4484-BA24-FED50CD8A34E}" type="slidenum">
              <a:rPr lang="en-US"/>
              <a:pPr/>
              <a:t>9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304800"/>
            <a:ext cx="5865813" cy="6296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711</Words>
  <Application>Microsoft Office PowerPoint</Application>
  <PresentationFormat>On-screen Show 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Warm-Up   08DEC2014</vt:lpstr>
      <vt:lpstr>Logistics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Soil Properties</vt:lpstr>
      <vt:lpstr>Slide 18</vt:lpstr>
      <vt:lpstr>Warm-Ups   08DEC2015</vt:lpstr>
      <vt:lpstr>Logistics</vt:lpstr>
      <vt:lpstr>Slide 21</vt:lpstr>
      <vt:lpstr>Slide 22</vt:lpstr>
      <vt:lpstr>Chemical Properties of Soil</vt:lpstr>
      <vt:lpstr>Soil Chemistry</vt:lpstr>
      <vt:lpstr>Biological Properties of Soil</vt:lpstr>
      <vt:lpstr>Soil Degradation and Erosion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 Leigh</dc:creator>
  <cp:lastModifiedBy>mandi leigh</cp:lastModifiedBy>
  <cp:revision>89</cp:revision>
  <dcterms:created xsi:type="dcterms:W3CDTF">2006-08-16T00:00:00Z</dcterms:created>
  <dcterms:modified xsi:type="dcterms:W3CDTF">2015-12-09T14:12:29Z</dcterms:modified>
</cp:coreProperties>
</file>