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3"/>
  </p:handoutMasterIdLst>
  <p:sldIdLst>
    <p:sldId id="295" r:id="rId2"/>
    <p:sldId id="299" r:id="rId3"/>
    <p:sldId id="298" r:id="rId4"/>
    <p:sldId id="297" r:id="rId5"/>
    <p:sldId id="296" r:id="rId6"/>
    <p:sldId id="270" r:id="rId7"/>
    <p:sldId id="271" r:id="rId8"/>
    <p:sldId id="300" r:id="rId9"/>
    <p:sldId id="301" r:id="rId10"/>
    <p:sldId id="303" r:id="rId11"/>
    <p:sldId id="304" r:id="rId12"/>
    <p:sldId id="274" r:id="rId13"/>
    <p:sldId id="275" r:id="rId14"/>
    <p:sldId id="276" r:id="rId15"/>
    <p:sldId id="258" r:id="rId16"/>
    <p:sldId id="259" r:id="rId17"/>
    <p:sldId id="260" r:id="rId18"/>
    <p:sldId id="261" r:id="rId19"/>
    <p:sldId id="262" r:id="rId20"/>
    <p:sldId id="263" r:id="rId21"/>
    <p:sldId id="277" r:id="rId22"/>
    <p:sldId id="264" r:id="rId23"/>
    <p:sldId id="265" r:id="rId24"/>
    <p:sldId id="266" r:id="rId25"/>
    <p:sldId id="267" r:id="rId26"/>
    <p:sldId id="268" r:id="rId27"/>
    <p:sldId id="269" r:id="rId28"/>
    <p:sldId id="286" r:id="rId29"/>
    <p:sldId id="288" r:id="rId30"/>
    <p:sldId id="305" r:id="rId31"/>
    <p:sldId id="285" r:id="rId32"/>
    <p:sldId id="309" r:id="rId33"/>
    <p:sldId id="279" r:id="rId34"/>
    <p:sldId id="280" r:id="rId35"/>
    <p:sldId id="294" r:id="rId36"/>
    <p:sldId id="289" r:id="rId37"/>
    <p:sldId id="290" r:id="rId38"/>
    <p:sldId id="310" r:id="rId39"/>
    <p:sldId id="311" r:id="rId40"/>
    <p:sldId id="312" r:id="rId41"/>
    <p:sldId id="313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A9EA-BE68-48A0-953A-5BB0405A7B05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065F-56F2-40B6-B168-5978D43B6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45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9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7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64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7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5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21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6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26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5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FE9A-B2F4-EB4D-9787-EF9DD5507C8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5B18-6F57-8B42-AFA9-4FB9C9B85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26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		30NOV2015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initial thoughts about Klein’s book?</a:t>
            </a:r>
          </a:p>
          <a:p>
            <a:r>
              <a:rPr lang="en-US" dirty="0" smtClean="0"/>
              <a:t>Anything surprise you? Are there conflicts with other readings this semester?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here Friday? Please pick up your questions…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	02DEC2015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make money at your mine?</a:t>
            </a:r>
          </a:p>
          <a:p>
            <a:r>
              <a:rPr lang="en-US" dirty="0" smtClean="0"/>
              <a:t>Why or why not?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Winter Break expect to complete the following: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OZONE CHECK today!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Cookie Mining today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Read Chapter 8, ASK if you have questions!</a:t>
            </a:r>
          </a:p>
          <a:p>
            <a:pPr lvl="1"/>
            <a:r>
              <a:rPr lang="en-US" dirty="0" smtClean="0"/>
              <a:t>Plate Tectonics Lab (due 12/4)</a:t>
            </a:r>
          </a:p>
          <a:p>
            <a:pPr lvl="1"/>
            <a:r>
              <a:rPr lang="en-US" dirty="0" smtClean="0"/>
              <a:t>Klein Ch 1 Due Monday (12/7)</a:t>
            </a:r>
          </a:p>
          <a:p>
            <a:pPr lvl="1"/>
            <a:r>
              <a:rPr lang="en-US" dirty="0" smtClean="0"/>
              <a:t>Soil types lab (due 12/11)</a:t>
            </a:r>
          </a:p>
          <a:p>
            <a:pPr lvl="1"/>
            <a:r>
              <a:rPr lang="en-US" dirty="0" smtClean="0"/>
              <a:t>“Full Value” Lab Report for a Local Soil Analysis (due 12/14) this will include research and a complete write up. </a:t>
            </a:r>
          </a:p>
          <a:p>
            <a:pPr lvl="1"/>
            <a:r>
              <a:rPr lang="en-US" dirty="0" smtClean="0"/>
              <a:t>Celebration of Learning in the week before break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Environmental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Biological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global surface temperature, carbon dioxide concentrations in the atmosphere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depletion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Environmental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Biological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Food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global surface temperature, carbon dioxide concentrations in the atmosphere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depletion</a:t>
            </a:r>
          </a:p>
          <a:p>
            <a:pPr marL="914400" lvl="1" indent="-514350">
              <a:buNone/>
            </a:pPr>
            <a:r>
              <a:rPr lang="en-US" dirty="0" smtClean="0"/>
              <a:t>-In order to understand depletion, we need to understand how it came to be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07868" y="4297680"/>
            <a:ext cx="3801292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are distributed unequally around the world.  </a:t>
            </a:r>
          </a:p>
          <a:p>
            <a:r>
              <a:rPr lang="en-US" dirty="0" smtClean="0"/>
              <a:t>This leads to political, economic, ethical, and philosophical conflict =&gt; Wars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/>
          </p:cNvSpPr>
          <p:nvPr/>
        </p:nvSpPr>
        <p:spPr bwMode="auto">
          <a:xfrm>
            <a:off x="685800" y="2743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8"/>
          <p:cNvSpPr txBox="1">
            <a:spLocks/>
          </p:cNvSpPr>
          <p:nvPr/>
        </p:nvSpPr>
        <p:spPr bwMode="auto">
          <a:xfrm>
            <a:off x="381000" y="0"/>
            <a:ext cx="845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latin typeface="Book Antiqua" pitchFamily="18" charset="0"/>
              </a:rPr>
              <a:t>The Earth’s resources were determined when the planet formed.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2209800"/>
            <a:ext cx="3798888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708525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dirty="0">
                <a:latin typeface="Book Antiqua" pitchFamily="18" charset="0"/>
              </a:rPr>
              <a:t>Core- the innermost zone of the planet made of nickel and iron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 marL="587375">
              <a:buNone/>
            </a:pPr>
            <a:endParaRPr lang="en-US" dirty="0">
              <a:latin typeface="Book Antiqua" pitchFamily="18" charset="0"/>
            </a:endParaRPr>
          </a:p>
          <a:p>
            <a:pPr marL="587375"/>
            <a:r>
              <a:rPr lang="en-US" dirty="0">
                <a:latin typeface="Book Antiqua" pitchFamily="18" charset="0"/>
              </a:rPr>
              <a:t>Mantle- above the core containing </a:t>
            </a:r>
            <a:r>
              <a:rPr lang="en-US" dirty="0" smtClean="0">
                <a:latin typeface="Book Antiqua" pitchFamily="18" charset="0"/>
              </a:rPr>
              <a:t>magma</a:t>
            </a:r>
          </a:p>
          <a:p>
            <a:pPr marL="587375">
              <a:buNone/>
            </a:pPr>
            <a:endParaRPr lang="en-US" dirty="0">
              <a:latin typeface="Book Antiqua" pitchFamily="18" charset="0"/>
            </a:endParaRPr>
          </a:p>
          <a:p>
            <a:pPr marL="587375"/>
            <a:r>
              <a:rPr lang="en-US" dirty="0">
                <a:latin typeface="Book Antiqua" pitchFamily="18" charset="0"/>
              </a:rPr>
              <a:t>Crust- the outermost layer of the planet.</a:t>
            </a:r>
          </a:p>
        </p:txBody>
      </p:sp>
      <p:sp>
        <p:nvSpPr>
          <p:cNvPr id="5124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Earth’s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DC36-F03C-4651-8770-0D2FA3C87063}" type="slidenum">
              <a:rPr lang="en-US"/>
              <a:pPr/>
              <a:t>17</a:t>
            </a:fld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4256088" cy="5105400"/>
          </a:xfrm>
          <a:prstGeom prst="rect">
            <a:avLst/>
          </a:prstGeom>
          <a:noFill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276600"/>
            <a:ext cx="4229100" cy="326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dirty="0" err="1">
                <a:latin typeface="Book Antiqua" pitchFamily="18" charset="0"/>
              </a:rPr>
              <a:t>Asthenosphere</a:t>
            </a:r>
            <a:r>
              <a:rPr lang="en-US" dirty="0">
                <a:latin typeface="Book Antiqua" pitchFamily="18" charset="0"/>
              </a:rPr>
              <a:t>- the outer part of the mantle, composed of semi-molten rock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 marL="587375">
              <a:buNone/>
            </a:pPr>
            <a:endParaRPr lang="en-US" dirty="0">
              <a:latin typeface="Book Antiqua" pitchFamily="18" charset="0"/>
            </a:endParaRPr>
          </a:p>
          <a:p>
            <a:pPr marL="587375"/>
            <a:r>
              <a:rPr lang="en-US" dirty="0">
                <a:latin typeface="Book Antiqua" pitchFamily="18" charset="0"/>
              </a:rPr>
              <a:t>Lithosphere- the brittle outermost layer of the planet that is approximately 100 km thick.</a:t>
            </a:r>
          </a:p>
        </p:txBody>
      </p:sp>
      <p:sp>
        <p:nvSpPr>
          <p:cNvPr id="6148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Earth’s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590800"/>
          </a:xfrm>
          <a:ln/>
        </p:spPr>
        <p:txBody>
          <a:bodyPr rIns="132080">
            <a:normAutofit lnSpcReduction="10000"/>
          </a:bodyPr>
          <a:lstStyle/>
          <a:p>
            <a:pPr marL="587375"/>
            <a:r>
              <a:rPr lang="en-US" sz="3200" dirty="0">
                <a:latin typeface="Book Antiqua" pitchFamily="18" charset="0"/>
              </a:rPr>
              <a:t>The Earth is very hot at the center.</a:t>
            </a:r>
          </a:p>
          <a:p>
            <a:pPr marL="587375"/>
            <a:r>
              <a:rPr lang="en-US" sz="3200" dirty="0">
                <a:latin typeface="Book Antiqua" pitchFamily="18" charset="0"/>
              </a:rPr>
              <a:t>This heat causes plumes of hot magma to well upward from the mantle.</a:t>
            </a:r>
          </a:p>
          <a:p>
            <a:pPr marL="587375"/>
            <a:r>
              <a:rPr lang="en-US" sz="3200" dirty="0">
                <a:latin typeface="Book Antiqua" pitchFamily="18" charset="0"/>
              </a:rPr>
              <a:t>Hotspots- places where molten material from the mantle reach the lithosphere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7174" name="Text Box 6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Convection and Hot Spots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4183063"/>
            <a:ext cx="5029200" cy="2674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4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This will start after Winter Beak: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(and a partner) will be assigned a chapter to facilitate discussion for 30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will be responsible for leading the discussion for said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must include topics from the book, class, and current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team can do this in anyway you like as long as the main ideas are discussed and everyone actively participates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667000"/>
          </a:xfrm>
          <a:ln/>
        </p:spPr>
        <p:txBody>
          <a:bodyPr rIns="132080"/>
          <a:lstStyle/>
          <a:p>
            <a:pPr marL="587375"/>
            <a:r>
              <a:rPr lang="en-US" sz="3600" dirty="0">
                <a:latin typeface="Book Antiqua" pitchFamily="18" charset="0"/>
              </a:rPr>
              <a:t>Plate tectonics- the theory that states that Earth’s lithosphere is divided into plates, most of which are in constant motion.</a:t>
            </a:r>
          </a:p>
        </p:txBody>
      </p:sp>
      <p:sp>
        <p:nvSpPr>
          <p:cNvPr id="8198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Theory of Plate Tectonics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743200"/>
            <a:ext cx="4075113" cy="3852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yperphysics.phy-astr.gsu.edu/hbase/geophys/imggeo/fosdi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032" y="802277"/>
            <a:ext cx="7094311" cy="544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Tectonic Plates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295400"/>
            <a:ext cx="5638800" cy="4689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19050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4000" dirty="0">
                <a:latin typeface="Book Antiqua" pitchFamily="18" charset="0"/>
              </a:rPr>
              <a:t>Volcanoes- as a plate moves over a hot spot, rising magma forms a volcano.  </a:t>
            </a:r>
          </a:p>
          <a:p>
            <a:pPr marL="587375">
              <a:lnSpc>
                <a:spcPct val="90000"/>
              </a:lnSpc>
              <a:buFont typeface="Wingdings 2" pitchFamily="18" charset="2"/>
              <a:buNone/>
            </a:pPr>
            <a:endParaRPr lang="en-US" sz="4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246" name="Text Box 6"/>
          <p:cNvSpPr txBox="1">
            <a:spLocks/>
          </p:cNvSpPr>
          <p:nvPr/>
        </p:nvSpPr>
        <p:spPr bwMode="auto">
          <a:xfrm>
            <a:off x="0" y="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Consequences of Plate Movement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2895600"/>
            <a:ext cx="4114800" cy="362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08525"/>
          </a:xfrm>
          <a:ln/>
        </p:spPr>
        <p:txBody>
          <a:bodyPr rIns="132080"/>
          <a:lstStyle/>
          <a:p>
            <a:pPr marL="587375"/>
            <a:r>
              <a:rPr lang="en-US" sz="3600" dirty="0">
                <a:latin typeface="Book Antiqua" pitchFamily="18" charset="0"/>
              </a:rPr>
              <a:t>Divergent plate boundaries- when plates move apart from one another.</a:t>
            </a:r>
          </a:p>
          <a:p>
            <a:pPr marL="587375"/>
            <a:r>
              <a:rPr lang="en-US" sz="3600" dirty="0">
                <a:latin typeface="Book Antiqua" pitchFamily="18" charset="0"/>
              </a:rPr>
              <a:t>Convergent plate boundaries- when plates move toward one another and collide.</a:t>
            </a:r>
          </a:p>
          <a:p>
            <a:pPr marL="587375"/>
            <a:r>
              <a:rPr lang="en-US" sz="3600" dirty="0">
                <a:latin typeface="Book Antiqua" pitchFamily="18" charset="0"/>
              </a:rPr>
              <a:t>Transform fault boundaries- then plates move sideways past each 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other.</a:t>
            </a:r>
          </a:p>
        </p:txBody>
      </p:sp>
      <p:sp>
        <p:nvSpPr>
          <p:cNvPr id="11268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Types of Plate 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535F-AF5D-4F88-8312-0C58804C7C31}" type="slidenum">
              <a:rPr lang="en-US"/>
              <a:pPr/>
              <a:t>25</a:t>
            </a:fld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8575"/>
            <a:ext cx="3346450" cy="6829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2667000"/>
          </a:xfrm>
          <a:ln/>
        </p:spPr>
        <p:txBody>
          <a:bodyPr rIns="132080">
            <a:normAutofit lnSpcReduction="10000"/>
          </a:bodyPr>
          <a:lstStyle/>
          <a:p>
            <a:pPr marL="587375">
              <a:lnSpc>
                <a:spcPct val="90000"/>
              </a:lnSpc>
            </a:pPr>
            <a:r>
              <a:rPr lang="en-US" sz="3600" dirty="0">
                <a:latin typeface="Book Antiqua" pitchFamily="18" charset="0"/>
              </a:rPr>
              <a:t>Faults- a fracture in rock across which there is movement.</a:t>
            </a:r>
          </a:p>
          <a:p>
            <a:pPr marL="587375">
              <a:lnSpc>
                <a:spcPct val="90000"/>
              </a:lnSpc>
            </a:pPr>
            <a:r>
              <a:rPr lang="en-US" sz="3600" dirty="0">
                <a:latin typeface="Book Antiqua" pitchFamily="18" charset="0"/>
              </a:rPr>
              <a:t>Earthquakes- occur when the rocks of the lithosphere rupture unexpectedly along a fault. </a:t>
            </a:r>
          </a:p>
        </p:txBody>
      </p:sp>
      <p:sp>
        <p:nvSpPr>
          <p:cNvPr id="12294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Faults and Earthquakes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3382963"/>
            <a:ext cx="3581400" cy="3475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08525"/>
          </a:xfrm>
          <a:ln/>
        </p:spPr>
        <p:txBody>
          <a:bodyPr rIns="132080">
            <a:normAutofit lnSpcReduction="10000"/>
          </a:bodyPr>
          <a:lstStyle/>
          <a:p>
            <a:pPr marL="587375"/>
            <a:r>
              <a:rPr lang="en-US" sz="3200" dirty="0">
                <a:latin typeface="Book Antiqua" pitchFamily="18" charset="0"/>
              </a:rPr>
              <a:t>Fault zone- large expanses of rock where movement has occurred.</a:t>
            </a:r>
          </a:p>
          <a:p>
            <a:pPr marL="587375"/>
            <a:r>
              <a:rPr lang="en-US" sz="3200" dirty="0">
                <a:latin typeface="Book Antiqua" pitchFamily="18" charset="0"/>
              </a:rPr>
              <a:t>Epicenter- the exact point on the surface of Earth directly above the location where the rock ruptures.  </a:t>
            </a:r>
          </a:p>
          <a:p>
            <a:pPr marL="587375"/>
            <a:r>
              <a:rPr lang="en-US" sz="3200" dirty="0">
                <a:latin typeface="Book Antiqua" pitchFamily="18" charset="0"/>
              </a:rPr>
              <a:t>Richter scale- a measure of the largest ground movement that occurs during an earthquake.  The scale increases by a factor of 10, so an earthquake of 7 is 10 times greater than an earthquake 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of 6.  </a:t>
            </a:r>
          </a:p>
        </p:txBody>
      </p:sp>
      <p:sp>
        <p:nvSpPr>
          <p:cNvPr id="13316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Faults and Earthquakes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perphysics.phy-astr.gsu.edu/hbase/geophys/imggeo/fosdi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32217" y="3195093"/>
            <a:ext cx="4640629" cy="35629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		03DEC2015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explanation do scientists provide for the following distribution of fossils on the surface of the Earth?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Theory of Plate Tectonics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i.livescience.com/images/i/000/053/475/original/Greenhouse-effect.jpg?1370382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476" y="1600200"/>
            <a:ext cx="8303324" cy="489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535F-AF5D-4F88-8312-0C58804C7C31}" type="slidenum">
              <a:rPr lang="en-US"/>
              <a:pPr/>
              <a:t>31</a:t>
            </a:fld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7550" y="0"/>
            <a:ext cx="3346450" cy="6829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089243"/>
            <a:ext cx="5131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Warm-Up				04DEC2015</a:t>
            </a:r>
          </a:p>
          <a:p>
            <a:endParaRPr lang="en-US" sz="2800" dirty="0" smtClean="0"/>
          </a:p>
          <a:p>
            <a:r>
              <a:rPr lang="en-US" sz="2800" dirty="0" smtClean="0"/>
              <a:t>Use only materials you have to create a model of each plate boundary</a:t>
            </a:r>
          </a:p>
          <a:p>
            <a:endParaRPr lang="en-US" sz="2800" dirty="0" smtClean="0"/>
          </a:p>
          <a:p>
            <a:r>
              <a:rPr lang="en-US" sz="2800" dirty="0" smtClean="0"/>
              <a:t>You may re-use the materials for the different models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Winter Break expect to complete the following: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OZONE CHECK (yesterday!)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Read Chapter 8, ASK if you have questions!</a:t>
            </a:r>
          </a:p>
          <a:p>
            <a:pPr lvl="1"/>
            <a:r>
              <a:rPr lang="en-US" dirty="0" smtClean="0"/>
              <a:t>Plate Tectonics Lab (Today!)</a:t>
            </a:r>
          </a:p>
          <a:p>
            <a:pPr lvl="1"/>
            <a:r>
              <a:rPr lang="en-US" dirty="0" smtClean="0"/>
              <a:t>Klein Ch 1 Due Monday (12/7)</a:t>
            </a:r>
          </a:p>
          <a:p>
            <a:pPr lvl="1"/>
            <a:r>
              <a:rPr lang="en-US" dirty="0" smtClean="0"/>
              <a:t>Soil types lab (due 12/10)</a:t>
            </a:r>
          </a:p>
          <a:p>
            <a:pPr lvl="1"/>
            <a:r>
              <a:rPr lang="en-US" dirty="0" smtClean="0"/>
              <a:t>“Full Value” Lab Report for a Local Soil Analysis (due 12/14) this will include research and a complete write up. </a:t>
            </a:r>
          </a:p>
          <a:p>
            <a:pPr lvl="1"/>
            <a:r>
              <a:rPr lang="en-US" dirty="0" smtClean="0"/>
              <a:t>Celebration of Learning in the week before break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7200"/>
            <a:ext cx="8153400" cy="1371600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sz="2800" dirty="0">
                <a:latin typeface="Book Antiqua" pitchFamily="18" charset="0"/>
              </a:rPr>
              <a:t>Rock cycle- the constant formation and destruction of rock.  </a:t>
            </a:r>
          </a:p>
        </p:txBody>
      </p:sp>
      <p:sp>
        <p:nvSpPr>
          <p:cNvPr id="14342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9165" y="1833567"/>
            <a:ext cx="6805749" cy="50244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089525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dirty="0">
                <a:latin typeface="Book Antiqua" pitchFamily="18" charset="0"/>
              </a:rPr>
              <a:t>Igneous rocks- rocks that form directly from magma.</a:t>
            </a:r>
          </a:p>
          <a:p>
            <a:pPr marL="1173163" lvl="2"/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In</a:t>
            </a:r>
            <a:r>
              <a:rPr lang="en-US" sz="2400" dirty="0">
                <a:latin typeface="Book Antiqua" pitchFamily="18" charset="0"/>
              </a:rPr>
              <a:t>trusive igneous- form from within Earth as magma cools.  </a:t>
            </a:r>
          </a:p>
          <a:p>
            <a:pPr marL="1173163" lvl="2"/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Ex</a:t>
            </a:r>
            <a:r>
              <a:rPr lang="en-US" sz="2400" dirty="0">
                <a:latin typeface="Book Antiqua" pitchFamily="18" charset="0"/>
              </a:rPr>
              <a:t>trusive igneous- from when magma cools above Earth. (ex.  A volcano that ejects magma out will form this)</a:t>
            </a:r>
          </a:p>
          <a:p>
            <a:pPr marL="587375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  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36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  <p:pic>
        <p:nvPicPr>
          <p:cNvPr id="8194" name="Picture 2" descr="http://www.cliffshade.com/colorado/black_canyon/bcg29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026" y="3946524"/>
            <a:ext cx="3567339" cy="2675505"/>
          </a:xfrm>
          <a:prstGeom prst="rect">
            <a:avLst/>
          </a:prstGeom>
          <a:noFill/>
        </p:spPr>
      </p:pic>
      <p:pic>
        <p:nvPicPr>
          <p:cNvPr id="8196" name="Picture 4" descr="http://www.scienceclarified.com/images/uesc_09_img05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4695" y="3946524"/>
            <a:ext cx="4124325" cy="2390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809" y="457200"/>
            <a:ext cx="4493623" cy="1143000"/>
          </a:xfrm>
        </p:spPr>
        <p:txBody>
          <a:bodyPr/>
          <a:lstStyle/>
          <a:p>
            <a:r>
              <a:rPr lang="en-US" dirty="0" smtClean="0"/>
              <a:t>Volcanic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Igneous</a:t>
            </a:r>
          </a:p>
          <a:p>
            <a:pPr>
              <a:buNone/>
            </a:pPr>
            <a:r>
              <a:rPr lang="en-US" dirty="0" err="1" smtClean="0"/>
              <a:t>EXtrusive</a:t>
            </a:r>
            <a:endParaRPr lang="en-US" dirty="0"/>
          </a:p>
        </p:txBody>
      </p:sp>
      <p:pic>
        <p:nvPicPr>
          <p:cNvPr id="49154" name="Picture 2" descr="http://upload.wikimedia.org/wikipedia/commons/8/88/VolcanicBombMojaveDese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1806" y="3739434"/>
            <a:ext cx="4014994" cy="2917170"/>
          </a:xfrm>
          <a:prstGeom prst="rect">
            <a:avLst/>
          </a:prstGeom>
          <a:noFill/>
        </p:spPr>
      </p:pic>
      <p:pic>
        <p:nvPicPr>
          <p:cNvPr id="49156" name="Picture 4" descr="http://www.vpow.org/2010/2010_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230" y="3739434"/>
            <a:ext cx="4173584" cy="2782389"/>
          </a:xfrm>
          <a:prstGeom prst="rect">
            <a:avLst/>
          </a:prstGeom>
          <a:noFill/>
        </p:spPr>
      </p:pic>
      <p:pic>
        <p:nvPicPr>
          <p:cNvPr id="49158" name="Picture 6" descr="http://www.summitpost.org/images/original/6811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0814" y="274638"/>
            <a:ext cx="4800860" cy="326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089525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dirty="0" smtClean="0">
                <a:latin typeface="Book Antiqua" pitchFamily="18" charset="0"/>
              </a:rPr>
              <a:t>Sedimentary </a:t>
            </a:r>
            <a:r>
              <a:rPr lang="en-US" dirty="0">
                <a:latin typeface="Book Antiqua" pitchFamily="18" charset="0"/>
              </a:rPr>
              <a:t>rocks- form when sediment such as mud, sands, or gravels are compressed by overlying sediments.</a:t>
            </a:r>
          </a:p>
          <a:p>
            <a:pPr marL="587375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  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36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  <p:pic>
        <p:nvPicPr>
          <p:cNvPr id="2050" name="Picture 2" descr="http://webspace.ship.edu/cjwolt/geology/slides/jpg/CIMG3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754" y="2800560"/>
            <a:ext cx="4286250" cy="3219451"/>
          </a:xfrm>
          <a:prstGeom prst="rect">
            <a:avLst/>
          </a:prstGeom>
          <a:noFill/>
        </p:spPr>
      </p:pic>
      <p:pic>
        <p:nvPicPr>
          <p:cNvPr id="2052" name="Picture 4" descr="http://www.natesiggard.com/wp/wp-content/uploads/2013/03/20110816-RedRocksSunset-640x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8550" y="2200732"/>
            <a:ext cx="3952513" cy="2630891"/>
          </a:xfrm>
          <a:prstGeom prst="rect">
            <a:avLst/>
          </a:prstGeom>
          <a:noFill/>
        </p:spPr>
      </p:pic>
      <p:pic>
        <p:nvPicPr>
          <p:cNvPr id="2054" name="Picture 6" descr="http://rvcoutdoors.com/garden-of-the-gods/wp-content/uploads/2013/11/garden-of-the-gods-par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9039" y="4410286"/>
            <a:ext cx="3361419" cy="22395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089525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dirty="0" smtClean="0">
                <a:latin typeface="Book Antiqua" pitchFamily="18" charset="0"/>
              </a:rPr>
              <a:t>Metamorphic </a:t>
            </a:r>
            <a:r>
              <a:rPr lang="en-US" dirty="0">
                <a:latin typeface="Book Antiqua" pitchFamily="18" charset="0"/>
              </a:rPr>
              <a:t>rocks- form when sedimentary, igneous or other metamorphic rocks are subjected to high temperatures and pressures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1536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  <p:pic>
        <p:nvPicPr>
          <p:cNvPr id="1026" name="Picture 2" descr="http://upload.wikimedia.org/wikipedia/commons/6/6a/Migma_ss_2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6422" y="3994854"/>
            <a:ext cx="3817528" cy="2863146"/>
          </a:xfrm>
          <a:prstGeom prst="rect">
            <a:avLst/>
          </a:prstGeom>
          <a:noFill/>
        </p:spPr>
      </p:pic>
      <p:pic>
        <p:nvPicPr>
          <p:cNvPr id="1028" name="Picture 4" descr="http://www.mineralogy4kids.org/sites/default/files/gneiss_0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5230" y="2803071"/>
            <a:ext cx="3333750" cy="1905000"/>
          </a:xfrm>
          <a:prstGeom prst="rect">
            <a:avLst/>
          </a:prstGeom>
          <a:noFill/>
        </p:spPr>
      </p:pic>
      <p:pic>
        <p:nvPicPr>
          <p:cNvPr id="1030" name="Picture 6" descr="https://dr282zn36sxxg.cloudfront.net/datastreams/f-d%3A9140e27875f1a66f53add5af0d4210b4d0fc46fb3d8dc4160ccd628e%2BIMAGE%2BIMAGE.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041" y="2717075"/>
            <a:ext cx="4620381" cy="30667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Original Horizontality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tl.byu.edu/sites/default/files/portfolio/media/Geo101/images/slideshow/lesson8/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6" y="3283209"/>
            <a:ext cx="5092830" cy="3378659"/>
          </a:xfrm>
          <a:prstGeom prst="rect">
            <a:avLst/>
          </a:prstGeom>
          <a:noFill/>
        </p:spPr>
      </p:pic>
      <p:pic>
        <p:nvPicPr>
          <p:cNvPr id="1028" name="Picture 4" descr="http://cosscience1.pbworks.com/f/1248192600/Module9-00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0075" y="1417638"/>
            <a:ext cx="4733925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www.geol.umd.edu/~jmerck/geol100/images/24/superposi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1288" y="3041607"/>
            <a:ext cx="6157411" cy="254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eignpolicynews.org/wp-content/uploads/2015/11/Paris-Climate-Talk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408" y="538619"/>
            <a:ext cx="2592888" cy="3391278"/>
          </a:xfrm>
          <a:prstGeom prst="rect">
            <a:avLst/>
          </a:prstGeom>
          <a:noFill/>
        </p:spPr>
      </p:pic>
      <p:pic>
        <p:nvPicPr>
          <p:cNvPr id="53250" name="Picture 2" descr="http://www.greenpeace.org/international/community_images/84/2284/119535_201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57808"/>
            <a:ext cx="4650288" cy="3100192"/>
          </a:xfrm>
          <a:prstGeom prst="rect">
            <a:avLst/>
          </a:prstGeom>
          <a:noFill/>
        </p:spPr>
      </p:pic>
      <p:pic>
        <p:nvPicPr>
          <p:cNvPr id="53252" name="Picture 4" descr="https://thenypost.files.wordpress.com/2015/11/britain_climate_change_protests_paris-3.jpg?quality=100&amp;strip=all&amp;w=8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2250" y="749583"/>
            <a:ext cx="5091750" cy="339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oonym.com/glg/img/Unconformity_0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7448" y="1220587"/>
            <a:ext cx="6592174" cy="431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 descr="http://d32ogoqmya1dw8.cloudfront.net/images/research_education/trail_guides/cross_cutting_relations_be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5233" y="2193924"/>
            <a:ext cx="6218767" cy="4664076"/>
          </a:xfrm>
          <a:prstGeom prst="rect">
            <a:avLst/>
          </a:prstGeom>
          <a:noFill/>
        </p:spPr>
      </p:pic>
      <p:pic>
        <p:nvPicPr>
          <p:cNvPr id="67586" name="Picture 2" descr="http://static1.squarespace.com/static/51bbeba5e4b0510af19f26f7/t/5293ff4ee4b052b5c3dc4847/1385430863655/cross+cutting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00200"/>
            <a:ext cx="3971062" cy="269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				01DEC2014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your knowledge on a scale from 1-5 (5 being the expert) on the following topics:</a:t>
            </a:r>
          </a:p>
          <a:p>
            <a:pPr lvl="1"/>
            <a:r>
              <a:rPr lang="en-US" dirty="0" smtClean="0"/>
              <a:t>Rock Cycle</a:t>
            </a:r>
          </a:p>
          <a:p>
            <a:pPr lvl="1"/>
            <a:r>
              <a:rPr lang="en-US" dirty="0" smtClean="0"/>
              <a:t>Plate Tectonics</a:t>
            </a:r>
          </a:p>
          <a:p>
            <a:pPr lvl="1"/>
            <a:r>
              <a:rPr lang="en-US" dirty="0" smtClean="0"/>
              <a:t>Soil formations</a:t>
            </a:r>
          </a:p>
          <a:p>
            <a:pPr lvl="1"/>
            <a:r>
              <a:rPr lang="en-US" dirty="0" smtClean="0"/>
              <a:t>Soil Layers</a:t>
            </a:r>
          </a:p>
          <a:p>
            <a:pPr lvl="1"/>
            <a:r>
              <a:rPr lang="en-US" dirty="0" smtClean="0"/>
              <a:t>Mining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Winter Break expect to complete the following: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OZONE CHECK tomorrow!</a:t>
            </a:r>
          </a:p>
          <a:p>
            <a:pPr lvl="1"/>
            <a:r>
              <a:rPr lang="en-US" dirty="0" smtClean="0"/>
              <a:t>Cookie Mining (12/2)</a:t>
            </a:r>
          </a:p>
          <a:p>
            <a:pPr lvl="1"/>
            <a:r>
              <a:rPr lang="en-US" dirty="0" smtClean="0"/>
              <a:t>Plate Tectonics Lab (due 12/4)</a:t>
            </a:r>
          </a:p>
          <a:p>
            <a:pPr lvl="1"/>
            <a:r>
              <a:rPr lang="en-US" dirty="0" smtClean="0"/>
              <a:t>Klein Ch 1 Due Monday (12/7)</a:t>
            </a:r>
          </a:p>
          <a:p>
            <a:pPr lvl="1"/>
            <a:r>
              <a:rPr lang="en-US" dirty="0" smtClean="0"/>
              <a:t>Soil types lab (due 12/11)</a:t>
            </a:r>
          </a:p>
          <a:p>
            <a:pPr lvl="1"/>
            <a:r>
              <a:rPr lang="en-US" dirty="0" smtClean="0"/>
              <a:t>“Full Value” Lab Report for a Local Soil Analysis (due 12/14) this will include research and a complete write up. </a:t>
            </a:r>
          </a:p>
          <a:p>
            <a:pPr lvl="1"/>
            <a:r>
              <a:rPr lang="en-US" dirty="0" smtClean="0"/>
              <a:t>Celebration of Learning in the week before break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75" y="2442575"/>
            <a:ext cx="8229600" cy="44154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Events</a:t>
            </a:r>
          </a:p>
          <a:p>
            <a:pPr lvl="1"/>
            <a:r>
              <a:rPr lang="en-US" dirty="0" smtClean="0"/>
              <a:t>Klein Part 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Cookie Mining </a:t>
            </a:r>
          </a:p>
          <a:p>
            <a:pPr lvl="1"/>
            <a:r>
              <a:rPr lang="en-US" dirty="0" smtClean="0"/>
              <a:t>We are modeling the economical and physical ways resources are extracted from the Earth</a:t>
            </a:r>
          </a:p>
          <a:p>
            <a:pPr lvl="1"/>
            <a:r>
              <a:rPr lang="en-US" dirty="0" smtClean="0"/>
              <a:t>Think about the Climate Summit and other consequences of natural resource extraction (economical, social, and environmental)</a:t>
            </a:r>
            <a:endParaRPr lang="en-US" dirty="0"/>
          </a:p>
        </p:txBody>
      </p:sp>
      <p:pic>
        <p:nvPicPr>
          <p:cNvPr id="2050" name="Picture 2" descr="http://www.natgeocreative.com/comp/RF4/589/1385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183" y="274638"/>
            <a:ext cx="5479930" cy="364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940</Words>
  <Application>Microsoft Office PowerPoint</Application>
  <PresentationFormat>On-screen Show (4:3)</PresentationFormat>
  <Paragraphs>132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Warm-Up     30NOV2015</vt:lpstr>
      <vt:lpstr>Klein Discussions</vt:lpstr>
      <vt:lpstr>Slide 3</vt:lpstr>
      <vt:lpstr>Slide 4</vt:lpstr>
      <vt:lpstr>Slide 5</vt:lpstr>
      <vt:lpstr>Warm-Up     01DEC2014</vt:lpstr>
      <vt:lpstr>Logistics</vt:lpstr>
      <vt:lpstr>Slide 8</vt:lpstr>
      <vt:lpstr>Slide 9</vt:lpstr>
      <vt:lpstr>Warm-Up    02DEC2015</vt:lpstr>
      <vt:lpstr>Logistics</vt:lpstr>
      <vt:lpstr>Key Environmental Indicators</vt:lpstr>
      <vt:lpstr>Key Environmental Indicators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Warm-Up     03DEC2015</vt:lpstr>
      <vt:lpstr>Slide 30</vt:lpstr>
      <vt:lpstr>Slide 31</vt:lpstr>
      <vt:lpstr>Logistics</vt:lpstr>
      <vt:lpstr>Slide 33</vt:lpstr>
      <vt:lpstr>Slide 34</vt:lpstr>
      <vt:lpstr>Volcanic Bombs</vt:lpstr>
      <vt:lpstr>Slide 36</vt:lpstr>
      <vt:lpstr>Slide 37</vt:lpstr>
      <vt:lpstr>Law of Original Horizontality</vt:lpstr>
      <vt:lpstr>Law of Superposition</vt:lpstr>
      <vt:lpstr>Slide 40</vt:lpstr>
      <vt:lpstr>Cross-Cutting</vt:lpstr>
    </vt:vector>
  </TitlesOfParts>
  <Company>freelance biologists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mandi leigh</dc:creator>
  <cp:lastModifiedBy>mandi leigh</cp:lastModifiedBy>
  <cp:revision>32</cp:revision>
  <dcterms:created xsi:type="dcterms:W3CDTF">2014-11-30T19:07:12Z</dcterms:created>
  <dcterms:modified xsi:type="dcterms:W3CDTF">2015-12-09T14:11:36Z</dcterms:modified>
</cp:coreProperties>
</file>