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5" r:id="rId2"/>
    <p:sldId id="296" r:id="rId3"/>
    <p:sldId id="301" r:id="rId4"/>
    <p:sldId id="298" r:id="rId5"/>
    <p:sldId id="299" r:id="rId6"/>
    <p:sldId id="300" r:id="rId7"/>
    <p:sldId id="297" r:id="rId8"/>
    <p:sldId id="257" r:id="rId9"/>
    <p:sldId id="302" r:id="rId10"/>
    <p:sldId id="303" r:id="rId11"/>
    <p:sldId id="277" r:id="rId12"/>
    <p:sldId id="278" r:id="rId13"/>
    <p:sldId id="266" r:id="rId14"/>
    <p:sldId id="260" r:id="rId15"/>
    <p:sldId id="261" r:id="rId16"/>
    <p:sldId id="304" r:id="rId17"/>
    <p:sldId id="262" r:id="rId18"/>
    <p:sldId id="263" r:id="rId19"/>
    <p:sldId id="28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64" r:id="rId29"/>
    <p:sldId id="267" r:id="rId30"/>
    <p:sldId id="273" r:id="rId31"/>
    <p:sldId id="268" r:id="rId32"/>
    <p:sldId id="269" r:id="rId33"/>
    <p:sldId id="270" r:id="rId34"/>
    <p:sldId id="271" r:id="rId35"/>
    <p:sldId id="272" r:id="rId36"/>
    <p:sldId id="274" r:id="rId37"/>
    <p:sldId id="275" r:id="rId38"/>
    <p:sldId id="276" r:id="rId39"/>
    <p:sldId id="289" r:id="rId40"/>
    <p:sldId id="288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8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C7BA-AE82-B24F-8C22-B6966244391C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9526-7209-534D-B354-7C1516DC2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113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C7BA-AE82-B24F-8C22-B6966244391C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9526-7209-534D-B354-7C1516DC2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656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C7BA-AE82-B24F-8C22-B6966244391C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9526-7209-534D-B354-7C1516DC2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358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C7BA-AE82-B24F-8C22-B6966244391C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9526-7209-534D-B354-7C1516DC2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125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C7BA-AE82-B24F-8C22-B6966244391C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9526-7209-534D-B354-7C1516DC2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909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C7BA-AE82-B24F-8C22-B6966244391C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9526-7209-534D-B354-7C1516DC2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137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C7BA-AE82-B24F-8C22-B6966244391C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9526-7209-534D-B354-7C1516DC2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016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C7BA-AE82-B24F-8C22-B6966244391C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9526-7209-534D-B354-7C1516DC2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383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C7BA-AE82-B24F-8C22-B6966244391C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9526-7209-534D-B354-7C1516DC2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174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C7BA-AE82-B24F-8C22-B6966244391C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9526-7209-534D-B354-7C1516DC2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737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C7BA-AE82-B24F-8C22-B6966244391C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9526-7209-534D-B354-7C1516DC2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520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0C7BA-AE82-B24F-8C22-B6966244391C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F9526-7209-534D-B354-7C1516DC2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018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agillenlifescience.pbworks.com/f/Prokaryotic+and+Eukaryotic+Cells-image-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4893" y="1950573"/>
            <a:ext cx="6331907" cy="490742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		08NOV2015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Label the prokaryote…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img.docstoccdn.com/thumb/orig/12581743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Bound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ONLY IN EUKARYOTES</a:t>
            </a:r>
          </a:p>
          <a:p>
            <a:r>
              <a:rPr lang="en-US" dirty="0" smtClean="0"/>
              <a:t>“organs” within the cell that has a particular function</a:t>
            </a:r>
          </a:p>
          <a:p>
            <a:r>
              <a:rPr lang="en-US" dirty="0" smtClean="0"/>
              <a:t>Abbreviate (MBOs)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2" descr="http://pne.browardschools.com/teachers/pne_David_Schulman/Downloads/plant%20vs.%20animal%20cell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71800" y="4123765"/>
            <a:ext cx="5334000" cy="2734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LOTS of kinds of organelles each with a unique role in cell functions</a:t>
            </a:r>
          </a:p>
          <a:p>
            <a:endParaRPr lang="en-US" dirty="0" smtClean="0"/>
          </a:p>
        </p:txBody>
      </p:sp>
      <p:pic>
        <p:nvPicPr>
          <p:cNvPr id="6" name="Picture 2" descr="http://pne.browardschools.com/teachers/pne_David_Schulman/Downloads/plant%20vs.%20animal%20cell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966" y="2843409"/>
            <a:ext cx="7502783" cy="3845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48298" y="1096178"/>
            <a:ext cx="7380077" cy="5535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567" y="245166"/>
            <a:ext cx="1818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Animal Cell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034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787"/>
            <a:ext cx="8229600" cy="4525963"/>
          </a:xfrm>
        </p:spPr>
        <p:txBody>
          <a:bodyPr/>
          <a:lstStyle/>
          <a:p>
            <a:r>
              <a:rPr lang="en-US" dirty="0" smtClean="0"/>
              <a:t>The POWER HOUSE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Cellular Respiration </a:t>
            </a:r>
            <a:r>
              <a:rPr lang="en-US" dirty="0" smtClean="0"/>
              <a:t>occurs in this MBO</a:t>
            </a:r>
          </a:p>
          <a:p>
            <a:r>
              <a:rPr lang="en-US" dirty="0" smtClean="0"/>
              <a:t>Makes energy for the cell as ATP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(adenosine </a:t>
            </a:r>
            <a:r>
              <a:rPr lang="en-US" dirty="0" err="1" smtClean="0"/>
              <a:t>triphosphate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0752" y="3445769"/>
            <a:ext cx="4473248" cy="3412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600" y="3815008"/>
            <a:ext cx="4343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752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8215"/>
            <a:ext cx="8229600" cy="4525963"/>
          </a:xfrm>
        </p:spPr>
        <p:txBody>
          <a:bodyPr/>
          <a:lstStyle/>
          <a:p>
            <a:r>
              <a:rPr lang="en-US" dirty="0" smtClean="0"/>
              <a:t>The “brain” of the cell</a:t>
            </a:r>
          </a:p>
          <a:p>
            <a:r>
              <a:rPr lang="en-US" dirty="0" smtClean="0"/>
              <a:t>Stores </a:t>
            </a:r>
            <a:r>
              <a:rPr lang="en-US" dirty="0" smtClean="0"/>
              <a:t>DNA (in chromosomes)</a:t>
            </a:r>
            <a:endParaRPr lang="en-US" dirty="0" smtClean="0"/>
          </a:p>
          <a:p>
            <a:r>
              <a:rPr lang="en-US" dirty="0" smtClean="0"/>
              <a:t>Transcription takes place here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3375859"/>
            <a:ext cx="4271113" cy="3203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61228" y="3018528"/>
            <a:ext cx="4130372" cy="35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21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ghr.nlm.nih.gov/handbook/illustrations/chromosom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5923" y="1892995"/>
            <a:ext cx="6707688" cy="4791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Lysosome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“garbage disposal” of the cell</a:t>
            </a:r>
          </a:p>
          <a:p>
            <a:r>
              <a:rPr lang="en-US" dirty="0" smtClean="0"/>
              <a:t>Destroys any un-needed debris or old MBOs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32102" y="3026834"/>
            <a:ext cx="6919587" cy="350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69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Golgi Apparatus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Modifies, sorts, and packages </a:t>
            </a:r>
            <a:r>
              <a:rPr lang="en-US" dirty="0" smtClean="0"/>
              <a:t>proteins (messages) </a:t>
            </a:r>
            <a:r>
              <a:rPr lang="en-US" dirty="0" smtClean="0"/>
              <a:t>for inside OR outside the cell.</a:t>
            </a:r>
          </a:p>
          <a:p>
            <a:r>
              <a:rPr lang="en-US" dirty="0" smtClean="0"/>
              <a:t>The “Postal Service” of the cell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29879" y="3334022"/>
            <a:ext cx="3482134" cy="339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6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Gecko sitter found! </a:t>
            </a: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MAP testing: Homework passes will be given to students based on their improvement and points above the expected.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OAJ #12 is due Friday</a:t>
            </a: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Honors Projects are due Monday (you get extra credit for turning them in early)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	13NOV2014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role of the </a:t>
            </a:r>
            <a:r>
              <a:rPr lang="en-US" dirty="0" err="1" smtClean="0"/>
              <a:t>lysosome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kind of cells have Membrane Bound Organelles (MBOs)?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Bound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ONLY IN EUKARYOTES</a:t>
            </a:r>
          </a:p>
          <a:p>
            <a:r>
              <a:rPr lang="en-US" dirty="0" smtClean="0"/>
              <a:t>“organs” within the cell that has a particular function</a:t>
            </a:r>
          </a:p>
          <a:p>
            <a:r>
              <a:rPr lang="en-US" dirty="0" smtClean="0"/>
              <a:t>Abbreviate (MBOs)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2" descr="http://pne.browardschools.com/teachers/pne_David_Schulman/Downloads/plant%20vs.%20animal%20cell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71800" y="4123765"/>
            <a:ext cx="5334000" cy="2734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LOTS of kinds of organelles each with a unique role in cell functions</a:t>
            </a:r>
          </a:p>
          <a:p>
            <a:endParaRPr lang="en-US" dirty="0" smtClean="0"/>
          </a:p>
        </p:txBody>
      </p:sp>
      <p:pic>
        <p:nvPicPr>
          <p:cNvPr id="6" name="Picture 2" descr="http://pne.browardschools.com/teachers/pne_David_Schulman/Downloads/plant%20vs.%20animal%20cell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3048000"/>
            <a:ext cx="6248400" cy="3202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48298" y="1096178"/>
            <a:ext cx="7380077" cy="5535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567" y="245166"/>
            <a:ext cx="1818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Animal Cell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034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787"/>
            <a:ext cx="8229600" cy="4525963"/>
          </a:xfrm>
        </p:spPr>
        <p:txBody>
          <a:bodyPr/>
          <a:lstStyle/>
          <a:p>
            <a:r>
              <a:rPr lang="en-US" dirty="0" smtClean="0"/>
              <a:t>The POWER HOUSE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Cellular Respiration </a:t>
            </a:r>
            <a:r>
              <a:rPr lang="en-US" dirty="0" smtClean="0"/>
              <a:t>occurs in this MBO</a:t>
            </a:r>
          </a:p>
          <a:p>
            <a:r>
              <a:rPr lang="en-US" dirty="0" smtClean="0"/>
              <a:t>Makes energy for the cell as ATP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(adenosine </a:t>
            </a:r>
            <a:r>
              <a:rPr lang="en-US" dirty="0" err="1" smtClean="0"/>
              <a:t>triphosphate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0752" y="3445769"/>
            <a:ext cx="4473248" cy="3412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600" y="3815008"/>
            <a:ext cx="4343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752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8215"/>
            <a:ext cx="8229600" cy="4525963"/>
          </a:xfrm>
        </p:spPr>
        <p:txBody>
          <a:bodyPr/>
          <a:lstStyle/>
          <a:p>
            <a:r>
              <a:rPr lang="en-US" dirty="0" smtClean="0"/>
              <a:t>The “brain” of the cell</a:t>
            </a:r>
          </a:p>
          <a:p>
            <a:r>
              <a:rPr lang="en-US" dirty="0" smtClean="0"/>
              <a:t>Stores DNA</a:t>
            </a:r>
          </a:p>
          <a:p>
            <a:r>
              <a:rPr lang="en-US" dirty="0" smtClean="0"/>
              <a:t>Transcription takes place here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3375859"/>
            <a:ext cx="4271113" cy="3203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61228" y="3018528"/>
            <a:ext cx="4130372" cy="35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21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Lysosome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“garbage disposal” of the cell</a:t>
            </a:r>
          </a:p>
          <a:p>
            <a:r>
              <a:rPr lang="en-US" dirty="0" smtClean="0"/>
              <a:t>Destroys any un-needed debris or old MBOs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32102" y="3026834"/>
            <a:ext cx="6919587" cy="350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69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Golgi Apparatus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Modifies, sorts, and packages messages for inside OR outside the cell.</a:t>
            </a:r>
          </a:p>
          <a:p>
            <a:r>
              <a:rPr lang="en-US" dirty="0" smtClean="0"/>
              <a:t>The “Postal Service” of the cell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29879" y="3334022"/>
            <a:ext cx="3482134" cy="339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6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container or bag that separates the inside and the outside of the cell</a:t>
            </a:r>
          </a:p>
          <a:p>
            <a:r>
              <a:rPr lang="en-US" dirty="0" smtClean="0"/>
              <a:t>Communication from one cell to another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76614" y="3283040"/>
            <a:ext cx="6764479" cy="357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88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93700"/>
            <a:ext cx="9144000" cy="604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18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75 cans for Free Dress Pass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125 cans for Pizza Party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175 cans for Free Dress + Pizza Party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913"/>
            <a:ext cx="8229600" cy="4525963"/>
          </a:xfrm>
        </p:spPr>
        <p:txBody>
          <a:bodyPr/>
          <a:lstStyle/>
          <a:p>
            <a:r>
              <a:rPr lang="en-US" dirty="0" smtClean="0"/>
              <a:t>The cell “skeleton”</a:t>
            </a:r>
          </a:p>
          <a:p>
            <a:r>
              <a:rPr lang="en-US" dirty="0" smtClean="0"/>
              <a:t>Provides shape for the cells</a:t>
            </a:r>
            <a:endParaRPr lang="en-US" dirty="0"/>
          </a:p>
        </p:txBody>
      </p:sp>
      <p:pic>
        <p:nvPicPr>
          <p:cNvPr id="9218" name="Picture 2" descr="http://bscb.org/wp-content/uploads/2014/02/mp_tripp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80472" y="2670672"/>
            <a:ext cx="3806328" cy="3806329"/>
          </a:xfrm>
          <a:prstGeom prst="rect">
            <a:avLst/>
          </a:prstGeom>
          <a:noFill/>
        </p:spPr>
      </p:pic>
      <p:pic>
        <p:nvPicPr>
          <p:cNvPr id="9220" name="Picture 4" descr="http://alevelnotes.com/content_images/i26_i23_ch1_cytoskelet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3401858"/>
            <a:ext cx="4017900" cy="2537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41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Cytosol</a:t>
            </a:r>
            <a:r>
              <a:rPr lang="en-US" dirty="0" smtClean="0"/>
              <a:t> or Cytoplasm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“jelly” that all the MBOs float around in on the inside of the cell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74892" y="2857040"/>
            <a:ext cx="41402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168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Centriole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in cell division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60500" y="2437346"/>
            <a:ext cx="6223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684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Storage place for the cell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9648" y="2315448"/>
            <a:ext cx="3238500" cy="424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77258" y="2315448"/>
            <a:ext cx="4409542" cy="381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1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Endoplasmic Reticulum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Rough ER: covered with ribosomes and makes proteins (messages)</a:t>
            </a:r>
          </a:p>
          <a:p>
            <a:r>
              <a:rPr lang="en-US" dirty="0" smtClean="0"/>
              <a:t>Smooth ER: produces lipids (fats)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74391" y="3233569"/>
            <a:ext cx="4625588" cy="346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24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and plant cells are different</a:t>
            </a:r>
            <a:endParaRPr lang="en-US" dirty="0"/>
          </a:p>
        </p:txBody>
      </p:sp>
      <p:pic>
        <p:nvPicPr>
          <p:cNvPr id="4" name="Picture 2" descr="http://pne.browardschools.com/teachers/pne_David_Schulman/Downloads/plant%20vs.%20animal%20cell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7444" y="1608464"/>
            <a:ext cx="8261476" cy="4234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472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00100" y="0"/>
            <a:ext cx="7535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83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rigid shape than animal cells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60053" y="2425471"/>
            <a:ext cx="6331053" cy="352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86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energy from sun and Carbon Dioxide (CO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PHOTOSYNTHESIS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00646" y="3529224"/>
            <a:ext cx="4349813" cy="33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7015" y="3529224"/>
            <a:ext cx="4563631" cy="312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766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Prokaryotes are both beneficial and pathogens for humans on Earth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Match the MBOs with their functions using your notes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BE GENTLE, WE WILL REUSE THESE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When you are done, match the organelles to the diagram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CSR Collaborative Strategic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Purpose: </a:t>
            </a:r>
          </a:p>
          <a:p>
            <a:pPr marL="514350" indent="-514350">
              <a:buAutoNum type="arabicPeriod"/>
            </a:pPr>
            <a:r>
              <a:rPr lang="en-US" dirty="0" smtClean="0"/>
              <a:t>To explore the ways that bacteria is both a pathogen and beneficial to Earth.</a:t>
            </a:r>
          </a:p>
          <a:p>
            <a:pPr marL="514350" indent="-514350">
              <a:buAutoNum type="arabicPeriod"/>
            </a:pPr>
            <a:r>
              <a:rPr lang="en-US" dirty="0" smtClean="0"/>
              <a:t>To obtain the skills of CSR, so we can use the technique to become better readers.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you have finished the first 2 sections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For the rest of the article (the last 4 sections):</a:t>
            </a:r>
          </a:p>
          <a:p>
            <a:pPr lvl="1"/>
            <a:r>
              <a:rPr lang="en-US" dirty="0" smtClean="0"/>
              <a:t>Write 3 questions </a:t>
            </a:r>
          </a:p>
          <a:p>
            <a:pPr lvl="1"/>
            <a:r>
              <a:rPr lang="en-US" dirty="0" smtClean="0"/>
              <a:t>Make a list of all your clunks</a:t>
            </a:r>
          </a:p>
          <a:p>
            <a:pPr lvl="1"/>
            <a:r>
              <a:rPr lang="en-US" dirty="0" smtClean="0"/>
              <a:t>Summarize the entire article on the 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	</a:t>
            </a:r>
            <a:r>
              <a:rPr lang="en-US" dirty="0" smtClean="0"/>
              <a:t>09DEC2015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What did you observe in the bacteria growth lab over the last week?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does this tell you is happening in the liquid solutions?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19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MAP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testing: Homework passes will be given to students based on their improvement and points above the expected.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OAJ #12 is due Friday</a:t>
            </a: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Honors Projects are due Monday (you get extra credit for turning them in early)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585</Words>
  <Application>Microsoft Office PowerPoint</Application>
  <PresentationFormat>On-screen Show (4:3)</PresentationFormat>
  <Paragraphs>103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PTT      08NOV2015</vt:lpstr>
      <vt:lpstr>Logistics</vt:lpstr>
      <vt:lpstr>Food Drive</vt:lpstr>
      <vt:lpstr>Prokaryotes are both beneficial and pathogens for humans on Earth</vt:lpstr>
      <vt:lpstr>CSR Collaborative Strategic Reading</vt:lpstr>
      <vt:lpstr>Slide 6</vt:lpstr>
      <vt:lpstr>Slide 7</vt:lpstr>
      <vt:lpstr>PTT     09DEC2015</vt:lpstr>
      <vt:lpstr>Logistics</vt:lpstr>
      <vt:lpstr>Slide 10</vt:lpstr>
      <vt:lpstr>Membrane Bound Organelles</vt:lpstr>
      <vt:lpstr>MBOs</vt:lpstr>
      <vt:lpstr>Slide 13</vt:lpstr>
      <vt:lpstr>Mitochondria</vt:lpstr>
      <vt:lpstr>Nucleus</vt:lpstr>
      <vt:lpstr>Chromosomes</vt:lpstr>
      <vt:lpstr>Lysosome</vt:lpstr>
      <vt:lpstr>Golgi Apparatus </vt:lpstr>
      <vt:lpstr>Slide 19</vt:lpstr>
      <vt:lpstr>PTT     13NOV2014</vt:lpstr>
      <vt:lpstr>Membrane Bound Organelles</vt:lpstr>
      <vt:lpstr>MBOs</vt:lpstr>
      <vt:lpstr>Slide 23</vt:lpstr>
      <vt:lpstr>Mitochondria</vt:lpstr>
      <vt:lpstr>Nucleus</vt:lpstr>
      <vt:lpstr>Lysosome</vt:lpstr>
      <vt:lpstr>Golgi Apparatus </vt:lpstr>
      <vt:lpstr>Cell Membrane</vt:lpstr>
      <vt:lpstr>Slide 29</vt:lpstr>
      <vt:lpstr>Cytoskeleton</vt:lpstr>
      <vt:lpstr>Cytosol or Cytoplasm</vt:lpstr>
      <vt:lpstr>Centriole</vt:lpstr>
      <vt:lpstr>Vacuole</vt:lpstr>
      <vt:lpstr>Endoplasmic Reticulum</vt:lpstr>
      <vt:lpstr>Animal and plant cells are different</vt:lpstr>
      <vt:lpstr>Slide 36</vt:lpstr>
      <vt:lpstr>Cell Wall</vt:lpstr>
      <vt:lpstr>Chloroplasts</vt:lpstr>
      <vt:lpstr>Slide 39</vt:lpstr>
      <vt:lpstr>Slide 40</vt:lpstr>
    </vt:vector>
  </TitlesOfParts>
  <Company>freelance biologists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PTT     12NOV2014</dc:title>
  <dc:creator>mandi leigh</dc:creator>
  <cp:lastModifiedBy>mandi leigh</cp:lastModifiedBy>
  <cp:revision>30</cp:revision>
  <dcterms:created xsi:type="dcterms:W3CDTF">2014-11-11T21:10:28Z</dcterms:created>
  <dcterms:modified xsi:type="dcterms:W3CDTF">2015-12-09T14:21:36Z</dcterms:modified>
</cp:coreProperties>
</file>