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19" r:id="rId4"/>
    <p:sldId id="322" r:id="rId5"/>
    <p:sldId id="320" r:id="rId6"/>
    <p:sldId id="321" r:id="rId7"/>
    <p:sldId id="316" r:id="rId8"/>
    <p:sldId id="256" r:id="rId9"/>
    <p:sldId id="257" r:id="rId10"/>
    <p:sldId id="261" r:id="rId11"/>
    <p:sldId id="258" r:id="rId12"/>
    <p:sldId id="264" r:id="rId13"/>
    <p:sldId id="324" r:id="rId14"/>
    <p:sldId id="323" r:id="rId15"/>
    <p:sldId id="325" r:id="rId16"/>
    <p:sldId id="266" r:id="rId17"/>
    <p:sldId id="259" r:id="rId18"/>
    <p:sldId id="275" r:id="rId19"/>
    <p:sldId id="269" r:id="rId20"/>
    <p:sldId id="273" r:id="rId21"/>
    <p:sldId id="270" r:id="rId22"/>
    <p:sldId id="276" r:id="rId23"/>
    <p:sldId id="277" r:id="rId24"/>
    <p:sldId id="271" r:id="rId25"/>
    <p:sldId id="326" r:id="rId26"/>
    <p:sldId id="272" r:id="rId27"/>
    <p:sldId id="278" r:id="rId28"/>
    <p:sldId id="279" r:id="rId29"/>
    <p:sldId id="291" r:id="rId30"/>
    <p:sldId id="294" r:id="rId31"/>
    <p:sldId id="327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6" r:id="rId40"/>
    <p:sldId id="298" r:id="rId41"/>
    <p:sldId id="301" r:id="rId42"/>
    <p:sldId id="328" r:id="rId43"/>
    <p:sldId id="329" r:id="rId44"/>
    <p:sldId id="304" r:id="rId45"/>
    <p:sldId id="307" r:id="rId46"/>
    <p:sldId id="313" r:id="rId47"/>
    <p:sldId id="306" r:id="rId48"/>
    <p:sldId id="305" r:id="rId49"/>
    <p:sldId id="308" r:id="rId50"/>
    <p:sldId id="314" r:id="rId51"/>
    <p:sldId id="309" r:id="rId52"/>
    <p:sldId id="310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gFuEo2ccTP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30NOV2015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we need to do to make the rest of the school year the best ever?</a:t>
            </a:r>
          </a:p>
          <a:p>
            <a:r>
              <a:rPr lang="en-US" dirty="0" smtClean="0"/>
              <a:t>A school year where together we ALL learn, teach, feel safe, get along?</a:t>
            </a:r>
          </a:p>
          <a:p>
            <a:endParaRPr lang="en-US" dirty="0"/>
          </a:p>
        </p:txBody>
      </p:sp>
      <p:pic>
        <p:nvPicPr>
          <p:cNvPr id="5122" name="Picture 2" descr="http://bestschoolyearever.ca/wp-content/uploads/2015/10/BSYE-title-new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26838"/>
            <a:ext cx="3248025" cy="295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organization…</a:t>
            </a:r>
            <a:endParaRPr lang="en-US" dirty="0"/>
          </a:p>
        </p:txBody>
      </p:sp>
      <p:pic>
        <p:nvPicPr>
          <p:cNvPr id="4098" name="Picture 2" descr="http://www.biologycorner.com/resources/levels_of_complex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00900" cy="540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Cells make our tissues and organs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Cell function is a unifying principle in </a:t>
            </a:r>
            <a:r>
              <a:rPr lang="en-US" dirty="0" smtClean="0">
                <a:hlinkClick r:id="rId2"/>
              </a:rPr>
              <a:t>Life Science</a:t>
            </a:r>
            <a:endParaRPr lang="en-US" dirty="0"/>
          </a:p>
        </p:txBody>
      </p:sp>
      <p:pic>
        <p:nvPicPr>
          <p:cNvPr id="3074" name="Picture 2" descr="http://www.ucdmc.ucdavis.edu/cellbio/includes/images/banner_HMP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81400"/>
            <a:ext cx="608647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are 2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Prokaryotes: NO membrane bound structures</a:t>
            </a:r>
          </a:p>
          <a:p>
            <a:r>
              <a:rPr lang="en-US" dirty="0" smtClean="0"/>
              <a:t>Eukaryotes: Membrane bound structures</a:t>
            </a:r>
            <a:endParaRPr lang="en-US" dirty="0"/>
          </a:p>
        </p:txBody>
      </p:sp>
      <p:pic>
        <p:nvPicPr>
          <p:cNvPr id="19458" name="Picture 2" descr="http://mrmitchellsbiology.weebly.com/uploads/1/0/4/2/10422385/1054480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747813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pic>
        <p:nvPicPr>
          <p:cNvPr id="64514" name="Picture 2" descr="https://o.quizlet.com/i/owp3pCGEybijbRA5aHBh-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428999" cy="4114800"/>
          </a:xfrm>
          <a:prstGeom prst="rect">
            <a:avLst/>
          </a:prstGeom>
          <a:noFill/>
        </p:spPr>
      </p:pic>
      <p:pic>
        <p:nvPicPr>
          <p:cNvPr id="64516" name="Picture 4" descr="http://upload.wikimedia.org/wikipedia/commons/thumb/b/b5/Ranunculus_asiaticus4LEST.jpg/250px-Ranunculus_asiaticus4L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2381250" cy="1790701"/>
          </a:xfrm>
          <a:prstGeom prst="rect">
            <a:avLst/>
          </a:prstGeom>
          <a:noFill/>
        </p:spPr>
      </p:pic>
      <p:pic>
        <p:nvPicPr>
          <p:cNvPr id="64518" name="Picture 6" descr="http://media1.shmoop.com/images/biology/biobook_eukaryotes_graphik_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38100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562600" cy="1143000"/>
          </a:xfrm>
        </p:spPr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Beneficial Bacteria</a:t>
            </a:r>
          </a:p>
          <a:p>
            <a:r>
              <a:rPr lang="en-US" dirty="0" smtClean="0"/>
              <a:t>Pathogens = sickness</a:t>
            </a:r>
            <a:endParaRPr lang="en-US" dirty="0"/>
          </a:p>
        </p:txBody>
      </p:sp>
      <p:pic>
        <p:nvPicPr>
          <p:cNvPr id="1026" name="Picture 2" descr="http://www.tabletsmanual.com/img/wiki/shapes_of_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286250" cy="5715000"/>
          </a:xfrm>
          <a:prstGeom prst="rect">
            <a:avLst/>
          </a:prstGeom>
          <a:noFill/>
        </p:spPr>
      </p:pic>
      <p:pic>
        <p:nvPicPr>
          <p:cNvPr id="1028" name="Picture 4" descr="http://i.livescience.com/images/i/000/037/160/i02/bacteria-generic-13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399458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Beneficial Bacteria: Digestive bacteria, bacteria in yogurt, cheese, MOST BACTERIA ARE BENEFICIAL</a:t>
            </a:r>
          </a:p>
          <a:p>
            <a:endParaRPr lang="en-US" dirty="0" smtClean="0"/>
          </a:p>
          <a:p>
            <a:r>
              <a:rPr lang="en-US" dirty="0" smtClean="0"/>
              <a:t>Pathogens: any bacteria that gets you sick.  Streptococci for example gives you “strep”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	02DEC2015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2 cell types?</a:t>
            </a:r>
          </a:p>
          <a:p>
            <a:r>
              <a:rPr lang="en-US" dirty="0" smtClean="0"/>
              <a:t>Why are they different? Why are they similar?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Gecko sitter wanted for Winter Break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g.docstoccdn.com/thumb/orig/1258174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/>
              <a:t>Both have:</a:t>
            </a:r>
          </a:p>
          <a:p>
            <a:pPr lvl="1"/>
            <a:r>
              <a:rPr lang="en-US" dirty="0" err="1" smtClean="0"/>
              <a:t>Ribosomes</a:t>
            </a:r>
            <a:endParaRPr lang="en-US" dirty="0" smtClean="0"/>
          </a:p>
          <a:p>
            <a:pPr lvl="1"/>
            <a:r>
              <a:rPr lang="en-US" dirty="0" smtClean="0"/>
              <a:t>Genetic Material</a:t>
            </a:r>
            <a:endParaRPr lang="en-US" dirty="0"/>
          </a:p>
        </p:txBody>
      </p:sp>
      <p:pic>
        <p:nvPicPr>
          <p:cNvPr id="4" name="Picture 2" descr="http://mrmitchellsbiology.weebly.com/uploads/1/0/4/2/10422385/1054480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47813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Norms!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895600"/>
            <a:ext cx="4876800" cy="2057400"/>
          </a:xfrm>
        </p:spPr>
        <p:txBody>
          <a:bodyPr/>
          <a:lstStyle/>
          <a:p>
            <a:r>
              <a:rPr lang="en-US" dirty="0" smtClean="0"/>
              <a:t>We will work together to build a list of classroom expectations or norms…</a:t>
            </a:r>
            <a:endParaRPr lang="en-US" dirty="0"/>
          </a:p>
        </p:txBody>
      </p:sp>
      <p:pic>
        <p:nvPicPr>
          <p:cNvPr id="4098" name="Picture 2" descr="http://futureteacherpln.weebly.com/uploads/1/7/7/1/17717511/4839182.jpg?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2695575" cy="350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Prokaryotes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0.2 – 2 u in size (small)</a:t>
            </a:r>
          </a:p>
          <a:p>
            <a:r>
              <a:rPr lang="en-US" dirty="0" err="1" smtClean="0"/>
              <a:t>Nucleoid</a:t>
            </a:r>
            <a:endParaRPr lang="en-US" dirty="0" smtClean="0"/>
          </a:p>
          <a:p>
            <a:r>
              <a:rPr lang="en-US" dirty="0" smtClean="0"/>
              <a:t>NO membrane bound organelles</a:t>
            </a:r>
          </a:p>
          <a:p>
            <a:r>
              <a:rPr lang="en-US" dirty="0" smtClean="0"/>
              <a:t>Divide by Binary Fission</a:t>
            </a:r>
          </a:p>
          <a:p>
            <a:r>
              <a:rPr lang="en-US" dirty="0" smtClean="0"/>
              <a:t>Single Chromosome</a:t>
            </a:r>
          </a:p>
          <a:p>
            <a:r>
              <a:rPr lang="en-US" dirty="0" smtClean="0"/>
              <a:t>Complex Cell Wall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have Flagella or “hair”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10-100 u in size (big)</a:t>
            </a:r>
          </a:p>
          <a:p>
            <a:r>
              <a:rPr lang="en-US" dirty="0" smtClean="0"/>
              <a:t>Nucleus</a:t>
            </a:r>
          </a:p>
          <a:p>
            <a:r>
              <a:rPr lang="en-US" dirty="0" smtClean="0"/>
              <a:t>Membrane bound organelles</a:t>
            </a:r>
          </a:p>
          <a:p>
            <a:r>
              <a:rPr lang="en-US" dirty="0" smtClean="0"/>
              <a:t>Divide by Mitosis</a:t>
            </a:r>
          </a:p>
          <a:p>
            <a:r>
              <a:rPr lang="en-US" dirty="0" smtClean="0"/>
              <a:t>Multiple Chromosomes</a:t>
            </a:r>
          </a:p>
          <a:p>
            <a:r>
              <a:rPr lang="en-US" dirty="0" smtClean="0"/>
              <a:t>Simple Cell Wall (plants only)</a:t>
            </a:r>
          </a:p>
          <a:p>
            <a:r>
              <a:rPr lang="en-US" dirty="0" smtClean="0"/>
              <a:t>No flagella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</a:t>
            </a:r>
            <a:endParaRPr lang="en-US" dirty="0"/>
          </a:p>
        </p:txBody>
      </p:sp>
      <p:sp>
        <p:nvSpPr>
          <p:cNvPr id="5122" name="AutoShape 2" descr="data:image/jpeg;base64,/9j/4AAQSkZJRgABAQAAAQABAAD/2wCEAAkGBxQSEhMUExQWFhUXFxoXGBcYGRgbHBsdFxgcGR4YHhwbHiggHBslHBwZIjEiJykrLi4uHCAzOTMwNygtLisBCgoKDg0OGxAQGjQlICQ0LC8sLCwuMCwvLC0sNS8sLCw0LC8sMCwtLCwsLDQsLCwsLiwsLCwsLCwsLC8sLC4sNv/AABEIALIBHAMBIgACEQEDEQH/xAAbAAEAAwEBAQEAAAAAAAAAAAAAAwQFBgECB//EAEAQAAICAgEDAwMCAwYCCAcBAAECAxEAEiEEEzEFIkEGMlFhcSNCkRQzUnOBobGzFTRDcoKywfAkU2JjkuHxFv/EABkBAQEBAQEBAAAAAAAAAAAAAAABAgMEBf/EAC8RAAIBAgMFBwQDAQAAAAAAAAABAgMRBCExEkFRkaETFDJhcYGxIsHR8DNC8eH/2gAMAwEAAhEDEQA/AP3HGMYAxjGAMYxgDGMYAxjGAMYxgDGM+SwBAsWfA/OAfWMYwBjPLz3AGMYwBjGRyzKtbEC/zkbSV2CTGZPVeuBZHRIpZe3XdaMKRGWAIBBYMzakNSgmiPyL+up9fgUkBw7K6IyqQSC7hORfgMefxlBqYzHk+o4lSORg4V+nfqQaHCxhCVPP31IKH6N+M+YPqaEqjPcYaNZDvQKlmKiM0T77VxQv7TgG1jMnovqCKWYRR21qWVxRRhpFICCDyCsq1/rmtgDGMYAxjGAMYxgDGMYAxjGAMYz5c0MzKSim3uB9Yzkvq2KeR4uyheop2Kd2aEMQYtfdF/Py1A8eeR5zJl9S6iPtFZJDrHw7RSt3T/ZoWAZL9rM9jnwSR5N5Kc1UipR0YasfoeM4Tq/qLrQrkIFYMQ6GKQiFROqKd1BDl4yXuqHk0AcTfUnV6FghDCMlYzA9uBAzmawSFqQa6WbAH+Na2Du8ZxPUesdfH3uBLo7RqBCw2/8Ag16gScMSQJCY9R5qr2yOP6i6veC9WjaQraRSFnG0YumVVFbPdHwu3PKgDusYxgHy15yvqPp5E8zSdIepZ2QwSWgEYVVGm5O0QVwz2oN7WLPGdZjIlZtg/Pern65ZH3HUrG0sagK0ZY/xiCIztVGOvhePFsMkKep21CYloSFto1CHtErZDENJuFB4HLEhiorO9IyDpuoLNKCPscKP1uNH/wCLHKDi/UIutkmeZI5UFMqg9vcRs3RllUB6BOkx8g8HwazrPQRL2I+8WMnN7BQ1bHUMFZhYXUE3z5/TNDGAMYxgDK3WdEslXfH4/wCGWcZmcIzWzJXQMfqvRCXkaKZ4RLXdCBbYhQuysRaPqAtj4UVRF5Rj+jow5bc0H3T2pstzLMy71sQWUf6DmyAc6bGaBhdR9PJJD0sfcaunZORXvEQ0KN+hrkfpleX6SW5ys0imWUScVQA3Jjr5QvJI9E/c344zX9H/ALtv82f/AJ75ewDn/QfpVOlaMq7NpH2wCFHHbijvgeahB4/JzoMYwBjGMAYxjAGMYwBjGMAYxjAGMYwBjGMAjnmCCz4sD/VmCj/cjJMp+rf3Y/zIv+amXMAYxjAGMYwBjGMAZR9P/vOp/wA0f8iLL2Ueg/vOp/zR/wAiLAL2M+GkA8kZE3Vr+uYlUhHVixYxlQdevn4/NjIn9VQGiVB/BYXnN4mkt5bGhjMib12If9ogP/eX485Uj+qI/ksPxaNyPzwPGYljKUXa5DosZhH6li/xqP8AQ/7/AIys/wBVJ8bt+aTx+husjxtLiDY9H/u2/wA2f/nvl7OP6L6iCKRUguSQ8oBy8jPr5u/cBWTD6rW6Yuo/xFVrj9rOTv1LzB1WM5ofVSfJIP40b+tjj/fJk+po6HvXn8hh/wDzL32lxBv4zO6b1VX8UR+VN5YHWp+v9M7Rr05aMtizjIo+oU+DkudE09CDGMZQMYxgDGMYAxjGAMZG86j5/pmd6j65HCAXNXwOCT/RQTnOVWC3lsWfVv7sf5kX/NTLmcV6r9VbKBErv74+dSo4kU/K85X9R+pZV93sRR8MbZvzXIHA+Pmq+azzPHQ3fvyFm7I7lplHznn9pX8/7HPzDr/q1tSxlIC+dAFA8m2ZgR8H9OD+DlCX1aSyX7oATu9xzIFrj+YgKPPAJH7ZFiK0vDA6dlPVrnl8n62esX9cjk9RRRZIA/JIGfkq9dI4tgAOWJdiVKgXewIPxxQJN/tbovUmJoooPtoe90jaQkKrKjkk6dt9iDQYWB5wpYmW5Is6Tjk2ud/jI/Set+pIk/mDHxqnuP8AscozfVa8abN+f5augBzxfOcKnSuy05co1FWjSPVxydkkRWV0KlT7iPBFWRlLqemMCyMYm9u0ZCasHPtO25JSBdCdi5U8sqnm8nY15ZylY12dOPinyV/m33O86r6sIJAXWvIkfVufjWr/AB/UZQ6j6qb7t4wvBOis9AtryaryVHx5zBh9LF7N7x3ZHY6koPdq0IKHlUJ4BAIEf4OWej6KAxxlO3KWBNkexkbg66+7YfbY8EX45EeEf9pNmV2fF9F92WG+sZPJbUDUWEXnb5om64PI/H9aXVeu+1pCzMnAYtJqSXYgAqL4JA4H5HjmtNINypRANFbViXpXC8oRWhUNdbtRDAi8nl6WBIlsfzKxcksQDwCqgi2+BwddSTmu5QTzu79A5073Ueby+z6mKhl2YFVUJ5Uhyfmh2ywtr/hhuL4NnyfIWnH3oF9gcBoiVNkLqwBDBhTEVx4/XN703SYhZozHIqr98kcm7B2cRqFNMVVdjXjirq8k9b7SMWYuAxA7hcHZpEISwfAJOoF1f651WEpLcXts7qK5HO/x3DhjHGSGVGCrojCwm2ynbYjgbivJ/WD07011DK8gaZr1kBeNhtG9agMSQGVg18GwRYq9XpvTJGZiUdSFLK0hqMFttECVraOAfANGiT8SdJ0m7dt45Esn+KaRrUuK9jGpP50q15HGdI0acdEZVaUb7OV+GWhz6ymRVIkZI+33aXxQCqwRxsTqzUVZhRBrjxHEhKhTI8kgIj7ayt22lCByquTTC+dwDwOLrjtvSfppUaXfXSRQL3ck7a29M2qb0dtF5v4rIJvpNWMfaGvbdWMfmFggdUpeAn3barwDyMvZQ1sa7xU49F+Dkf7AISS7GZyzMNQxAOo9isddyCCAzHzx55Eo6T7FYnp1Zyq2oErvuQsYkJb2lbahySBznaH0GZYiiMpP8pk96rSsCKPJsGiD++VJPRZ4gkkOhZQuqHUx0GMjg8bqSaFqbHB8WM1sR4E7xV3yfM5Lr42iEp2lXtx7nTusxLbKNq4ZQ1XRBAF1n10HUPKiywTNKO4A1u9SKy2SABsmrXauCT8HJek6cbMjpqqB0V3IIZdS5ZkEm1uT7bBK+AQPNd+mMSSQxRFIonUqQikhip27WxXaVXobPaVZ/fLpQe4rxFR6vojVaV4iDLqSzKlCOSwWqpLjtTGfGzFa54sa5I/q0ykBYXA+dZdr4HK8cV+PnLHVCtSoIbb3FlYHRX5FK1fgLXPJ4qqkNmISyAoFWNGtCzjatSChrbZkJINAWeKOcJYSm2rRCrRveUE+a+GiT076ouTtseaB95jHwDQdTqT44/8AWxnWdB6yG4/2awf6nzn52AyhW7jGkjTZo4JUtkItq9zOAVLEHRg91YsIP7RFKFfkO4VCEVEDNZoKGOqA0AD8Hzwc4yoTo/VTZrYhV/jyaV7N/H49T9chlDCxkmcn9Oeq7cXyORzeyH5B+a8f0zq1YEWPGeqhW7ReZ5j3GMZ3AxjPGahZxewI5pwv75zvqv1GqGgdz5IB4A/U+B+/xWVvqj1ADVdioJJcjyFA8f7jj54Hzn57OydQ2j7CMgAonDhW8MSwpuSOByb8KDY+c5VK8mo5I6Rhe+dvN/BuepfVpfjcgXWsQ5PwRufn9vOYx6yRmBRVXYlbJ2Za82Cfbf8Ai18H4855D0IXe+8JSCGcSL3LW30LEaqALPgEcAn8+dYWCOSqsqEWy0qsjGkjV3QiVDGwZmVgdyK48dY4KC8WZ0VSnHSN3xefQpeq9Q6BTMWh2ZQoYluQA2oc+xgRyftBND9MvdF0FOAyoajtkGyOSzqlvG9lW8+G1vYrVDLPpvS3NpJQYlB/DEpjVI+BEALHtK6sSaIYnYEgZY6T0+PZunWYFo3ZnUV7Yw5kCqtElg5WMeGCksPjPRGEF9KRHiar0lb0y+D6WKAlXWJyfYgQADcdwltu6urqPI1skbjk8CXpfQmWDp9GkRlOkQVhIyKXsqTqUMdAKAykr/pki9P3NUeGx7SC3FAlF01c7DheCQPcDeXOpMkBaLUusgUB+0zKFVW/iSdsAbNqOARf7jNu60OLd9TJZXSfp4To7FXskMZm1XUcADUW5JHmuOLGTes9GyNAkr1M4Bgj95RmB5LFFLKRa3IxpbT8ZPF10iDRSVjcKNR7JQKCr22Y7sSSDzz8Xwc0/W+r7sesRIH2l3ogXwbAstf4Ueauhh3uQpsgghkUOGIsx77H+I3I9moC8mqr9b4zE9Z9LXqW0ddUNOHDHZSXO0be4Bo3ULZbmvPIzoEl1ULe6bf4wR7RVBytAllIBYi6HPFZ8+p9AH3aQNCZWZwhYhzQB22QWAp/Qj4JojKDCTo4VjRWkkcUjSM6K0ThF2LuCNU24XuA2a/F1f61zUF7BAVl06diBqzaglUHuT7X05sA8G+LDsakkVCUBNEAbhVIZkvZgdb/AJfDcV+LXp/TtMqWSodVIZ77gAVW1Zb9uw5N14PAySkoq7BVpf7RGCpjdP4hlGgATuW6OpLHtyLbe77a4PjNX1HrGETyK6NfKLYMTlb1jsklSRyW8XV0Acw2gbuM4LLIw3YxnVZApc6OR7wRtsFuia+Lve6fqLjhLKuxF9ltQoZmABOwJ7iqCvmvuw8kDG6V3R3Y/wARNh232UllkFOpB4Uqbjtfu9oy/wBH1g0OyahQY4e4QzWhtQWIJB22PBNADI+r6iK9XjMbjblAe3dcsa8Eo48jywN5WjRnb2skjiwuoGjLID+G5ZePm/byKJIqBd9O6KwnbOgLB+Wc+4kK5OxP3fHI9w8c3mh6wArqwL7GtPCovxY1o0TtZJLA6/Byo7CFlf3uzfFkbAUK/IJazdDhT+5sdF1XcnsqQFjpKAUhVvwT5G1+b+D84BY9E6AhS8p2cs7ihrruxbXitgL8n4POWn69dwuwDAfKtXJIrg1zXgfjKP1LNIsTGIhWb27/AODyLF83+B4vMf1iR0MUfb7kqwMQ3sB3pdWZVZQSbKnmrYfpgG/1vXCNowSSh/AI4sCuL5+eMvdMVb2iipqjVECq5Pkn9eMy/TOiB/iMfKqDRYcqLC8nSwQQSOGB5OafR8+4VRF14ZePB14/PzgHF+odCiSyUAgdrbYl2fQHVkB8IoZvyoN8cjIOnjimTqWnhASNQYyzBg/h+Qykr7kWipptefnPep74MhVpTRlJfsoyrrIrqHjFvJYoKUq18885oMwk6eRI5KZwJgCFVjHQ5KnlOT4I4rnAIY4V6hJIkZJK02YoroRJUmxUN/MKKkkAMAazoZejCQsoLbkhljQtQohxsL9thdSSa/fHoXTR2xGwIHgqugA1NXryQKHk8ZT9U6542/mO1I4VWYqo8UyKSDZP3e3ngjnJfO1gZMHUyKoEgUFlTYfcqaFQVBjtAykDx5IsZT63oF2d1KN3JEWMiJWbZW2ppGsbAh2FkaC/BF5V6ydOlZWcrErG5FEoROCoEaq7UjgW5oH7WNWcmI0cMkQ1dWi7nLhijBIXk8Bhq7KFILMACCLAwopXfEtyt6N13abtEjZWBRweb4vkWCDwa8cn85+neh9eHUG+DxX4YeR+mflp9KT+z0oXWMUJI3SQfwyRqzoPADIqj7qYWCQTnW/R/UWC35VD/qvBP+v/AKZ86qnRqqS0Z6KqjKKqR35NefFep3mMA4z6R5hlP1KYKvJoDknLmYH1a5ETV5Oo5+Pd5zz4qWzSYPzb1z1Dd5NiVHuZyEMjAX41XmgCP9a5FZ5D0GyOKT+G7dxGlTaNX5StF5BDAebpvJYZGGbuv27p5NAzLZVf/m3YHFAD7vIsNluEoaBZKSQw3SIpMZCq3OoZnUL7Wuq4yYens01bX9ueiu9m1NaLX14kUsoVzHArFjKACS/3Edyvb5CwjzXDUpPN5Y65S8sbiUo8fIDvoFWUOpnRare7X3+2h8Ecwdvpn1DkOStKyh71ZjOFUCyt6FtjqCUoCjmrLMGiRnY7LTyJH07i1KFipjJ4DKKF7asDVVR9J5yHoJVkv3vIoZIzbpdlb+6MAF29h+3gEc+L+vUJqVQWeLkFmUJtyxpRuLChaBuuCTXg5D6W0UcTFd0C9tDJKmpIHsXiwuxJVA4FkKB+onmlV+olDSg6KJChsaiT2F7qu1wKFmiLrANP0OKeTuGS4ohwhEi7K1spW1FEHhg2xPNHnHUh+nkeQSO4kUF1LUSV8n3Go7IC+OKN+eKnTs0dtGZHZ5rBL7oNYtlSq1EZANEchhZJ8ZXkmllJHUvHtY5Vfb4QDZS1M23cPtHmqPi5bO9waQihlNRhGBYltnXa9dRrwT8Eca8cefPx/Yza0jIbUW5IKlTbu3BQngEWvIUn5yg3UdyKWNUKjRveDdVZ0ABvdlsngjyPPiT0/wBSkUyUkgYrK3KrJGwViQo1OynUcKT8gZQe9Z63Krg9vdSLPcA2AKkiSwRSjVloLfJ4oZK3qLSqqGFHUyoqu5XXQhixQm9tQCuvJYn4HAl9T9Tjbhgu4fVaX3HUbLHbEFbojX9Pm8p9MkMhYLQGwAe2uRt6CjU2K+3x9188YBZ9ObV1MjtKQvcjOhIEZPsb53ahyVIA3AN+Te6fqpYi8jsjFpTIVVT/AA4h7VQMBTEJ5PJtvxlD0/0+VwrR+fbrvIwYaNqp1+KQv7SvJHnzd7pXhiCr3gI0s9pguwYbMyk+33FuQPyPxxgFLqpSzSFFG0h1ots6qfdypBUizyP5Vuq8ir1COBNx3DvqATGbMpUDUN9sYVWFECxfyQcOjkh3olpBJF23YM3LH7SLRiWJfj8c5HJ0C8dSo0QK0TorAKybH3Sbc+1RuCG8s3xgGcIZAGkHGxDAEaiNI00iAT7ShZjfHzXIAzfMTay7h07OhEh01NgMT9tiuRQPj4z69JcyDddXVwCjqRQ2UraOQQ4oFdCLBU+c96k9oly5vkBENMqnX+J/9TA88jxqBz5m0r2vn+/gEnVdd2ChBt/cQJb91a7qxUEWqk6gVsACNucreik9PNF3ZJJDIj7MVTRdZCLfRFAY7qKrwL/OfEdPfdhDNwe2uzs9SHVQ5PF+zYEe2zzWQxen+6RmWaRDP3dpGoRPQX2COiwbniiG4/c0Gh6l1L76PoyU9sUkDiiAO2OVcixsb4DXxl6HoDK3f0VGZCrxtXweL8/AH9M+P+kngpdO4AKJIHB1v7uePHJA/wBskg+pomKq0ahmOtMut+QOT+aPJr/0wDXaJSKKgf4jGvtNDweDQ9xPxwcqep9WYmBtAe04QFqXbaNRfNcX4/U5VH1BIWlTTRo7BL3R1BJIC3wQOCQCfxmB6vKZZh25VK9pxSKToQy2dQCRwGI4FEeTYwCWGI9Qz6owX3AnVhTEfcoIrQXsCPBrHVOsYkYSoZAUEgqyRKpINjltk8hfkD4y103q7R/2iSQxmOMgjUuz0NaRmY0zsOR48AEeclnjWVY3KKsWu6b7d4k+6nW9lItiV58H9hGr2zB56UwhkXbtWwJAJt2VaJNkilUMLH55ybqehjTqJJzKbkVFr2AewsAHk+QS60D882bzA6n1eKOZSO4QzbF9fbFZaNdiRRBcgDUgglP1ze6XrN4+27Ispj1oxuyamyNro7Bgwq7u7GUFfqOlRab7nDSB20UqCp0cksLQ6n+WrBH6XQfoAkb6B4A6FSIho4GhUaAqGMgH2knjjk854/WAqUTYgd5iCgs04JkYMx+6rU8A0fkZZPXHVrO4Y7AEDge1e2pbgECioPHIF/OR33AxomSajwosuW2kZBGQAGkjBVhIVAUVYDh+CBmt9HKE0ompN+CbPDFQD8g+3wf1zzo1jMu7kVGpZ3NE6rbAbeWQOTQFgkEc5B9OsWkBQDVuoeRODYTgEE/91fHPN881nix3gXE7wT7GTvlde7/w/T4Dar+wyTIOj+xf/fzk+eyDvFM4DMD6ujuJj41pvF+D/wDvN/KXqcdr+4I/qM4YuN6TB+Xenvp1DKYjKKZqCksLI5ahz5av3rz4zvU+himlEjSF5lCqUCRBkLkgFEYkK+oV/dsQKqgTljrSyTKWV2X7fa1W5sMBxZ9oIo5Y6ho5e3ChVopkpA6GRo45UGjMR7QikEhXIY+AczhZXinvt7fuf5PRXXhlxSPnrJmXvSkowiaQSFiY02RiIyW12byt0CnLVYzwNu0fTnjY8qzKtRGMbCGQUGERI8BTXJz66XppZZomKE0pde5EqyRIkYiJAQgIHkCERtZ1JH5qx6dIYyAssegU6xdN2gJFkIQiiNlSKQ0ACbJ/Q56zzlR+qjjSRoTEVUy91gRsXD8vbNQbS2/NVVZpehASNxrIC5BDskix+xQVUUDqVYkA/FEcGsmlieg59yqnEQKsNZCLO5G1pqdR8eDxkE3XatInTRODGI0eRCe4ZZCpAAbiT2MGYDk3wTWSUVJNMFz17pwVMesjGVCBCKZNJCFr2j3PqoIJ5H+Ksy2mBTS/BZlcBkjOpTZdyaWRv5RfNCjzmn6hJK2jElXUixTEBUk3dlAIokigbq1ArznP9fBLIVkQoY2e5A4IcMkgavb7Vk4FWCDsSKIGUF6NJLa40KhixK0NQ5A94BsANseKujR4yZ2hVu5LGBMwWIXIT/Ed96WxZ8bfkix+MwI+hQvvdm2kjKcLuaVltSS8khUsUsqVjBIHOaPp3SQwsyr2xqrMFUndUUWGUE77HU02vFKB8ZGrqwNf1DpRZ7gCBiBqXCqHCsdrssdiVJbk8CqrnnzDNMYrDOQCO6xZlFoLLsEXYMR7XcCiSb+M6DqvWAkn3/xHChQwDalxYFRm9DqGBNHk/kDM/wBP6eQOhJhUVcyt7y4LsADVUuuxKmyGPP6o3strUEMnqnaLBFbVUVizLI2wZCQVk3DGUeByw155vPjofVFlb7zGWUMm7REq7IXCFWOwcJZBPkM18k5tdcgPbIePujQAOoZV2HuC6022u3nn5FDMHqIQm72EJvYikMQZTTqWUgFE/hkkE0OeBYoIui67Z2j7qb6se1e47bMVtitAhi32gDz+Kze9H9FV4Ig1uRI2pXZe2UDoHCs2wqtTtwwbzzkPSem+9i82yxsN43aME2qxo+8YGoIDcEGy6jgc5r9B1SxsBHJv3t/NB1Ya3zfFG/bZqjXAySdle1wHiWCNP4zBCVXxCArEuofWgo2loG+Cb/OY3UdGSWXdlQgERsTwAxICAsNWsk3ZVgiiqzTg9YV5VQmM9tSSVTa/K2hPDAA6ng0SPzYz3iaMrKZFVCdVAAKaJsGJdr22YA2fBoDgWaB1w7kkfsjZWZGikVitMoLhwAeKBJP63fkZ9zxkGmWWIGVgCpSj7bK7tyWskrr7RZHxxmz9QUFSR9sJ7j9xUoy6ex0RkkYuo9oClRtV1eavpS9sAADfhdS5KiRjY1sAmipUNVEEVVHALk/Qm3k3ck3SS3qVoooXTnhv5W2PusVxlA+myRjdQF1HaVtlVaU8A63wTwKAPJv8Zq9N0tiRdJWNs1uablRYUg7FSR5+fgjPnpmklkvbimBUMlfDKdVPBFUb5Niz7czN7KveyWt+AKfR+qqTGpCOojBVi1SmgR3KLEOA+oAXzd/GQ9ZGO+jKzHUMWZKLHcj2qByRzQTkgmvi8x5oWDStqonKxo9lwsZjZiSALDMVJGpI5ofqXT+o7SmIMHRtov4fBVBoANk5WVWDcH5I5og5oG31EWswhKdwOym5DuupBdNu2ApC0QCxJBA5I5y3MiSw2VJJC27kxkBiSoIV63UjkXV3+2c/ORcRCdztbkbLTMdAFO+wBZS7JVCyfijliX1AyOV6etldiaFKwUqskBZuElD7MB7lKqa5F5Grgo+rSl+8EJEakA6RMZDNGw3dl1OzEhTfF6kCwcih6qUTSJHJKJI5NHVyzNGJiXjmVbAChWNkkjUAak+Yer6mGXWaU6zFQO7EXHss/Y/lgDqFJsVxlgpJw0MRjQ6bMV7QtY+2FOptkCAajkC71vMTqwjqz0QwtWSu1ZcXkubJ/Ue7tRZFlVt3Xp5EDhudJPeP4ob3XGo5th8Z9y+sbBNe6PartqH4iICWxYlYdHKsy1ZC1WSL0szKFj12PL6lmHuGlDgajUN+lsaocZe6P6T92zKLJJLO18E3rS/d8efJGeZ4yCStmx2dNeKXsszCPUDqKQKe3sC7k0WK0WNrQDFR4o/mr5He/T3QX76ALABQBQRF4AF88gD/AGyf0v0LVtm97UFDFQAoHwo+M6GDpwvjyfk5yjCdee1JWRKlXaSjFWitF92SqtChnuMZ9I4DPiVNhWfeMjSaswch676W2xeNNiQUkTgbCuD/AO/0z8+jU97VwlMIrvYMzRV7nbYW5KopXxxx5z9rniBB/OcD9V+irszstq4IJrlSRX70wJ/91nzmpYeeXhOsJpXTWT6eZyvS9W8kJDA2yttIIZYyQxP2e4NxqgsGweSKrLLhtJVeSS32iSSIq+tlRUZUWGItrF6szA2BmZB0ohsFdVCbsyghpACqMAbbeyy0xYUFBIWuLO6x9tSITKxYllDgyRgs4RSVq29vcalWwfuJGe+E1JXQq0nDzT0aOs6bqe8pjdHUpIYxsByFAAk5IN01j5BsA+cs+jdVGVIZjoX42N+5W5JFmjtRBJ5AHgZhdR6kZW92wW4wI9A8isRVuFAjUC194NCvIN5W9P6mRRFK0aM4C7KGI0obHUjYs5J1pTRv+bnGxHZ2VkvLL4ORp+t9NHs7UfeyOrkRuoIVtdWr7jVh+aIHm8zeh6unZ2vsAgsQgZQCNk0bb743Rg1qbsfg5M31NE/cijEiEKO4ZUIJZnMezcj3BhqBQJ9pArMeOJpZElUc6FBE2xCNJas5NkEqgAAHNs9kXmmrqwNubrozLpGzWusmtMh52IOwX3cA8gnwRWYfqHqBaZYpYi28m0DM6N/dqPK1YII3PvHKggGyM2kmCxqxRTWxskj+ahrqp1DNqvHxzXxlfpulSXdWjExitO2XVKeQctI6sK4fUqQeeRV5G7LiCgIxJvIZjHGG2D0FACAfxmWVTUiONVPyKP4yfr5jIY2ogyd1QClyhu4qqEW6r+YMp5VSeayDrejeHdB1C95IgE7gJ9x2CASyA7GwCVO1aijznnrL2RG3bViWQ2Pmb7thsHUsbHeHFfyj50C30nqARFRb7ckogBkAEyUHItWFMQQEDeWtQPnNDq+hWOOz2nYsbADBqMnwQxCkjmvLci+LznOldY5oJCtRq7auvdGiUGQmrDmMpq/DAb2CPGSdL1EuhmR+XSHZSyuhUgSN7B4Zk4B8nngc4BqQhYlhj1b+ZUKoynZ/c5YttqG8UT5oC7rMuLro37cDtHDIrxyqxCH3OXgk6dXH5kQ2QFogj9c8LuVUNM26vu/cGpZS7/wHdG9ibKou/dS8fiyfW01sSv3Aqr7FVPkElTVpRAJFnbm7JOZcorVnWNCrLwxb9mdJ1kazShydxGrNGsfu0ZwX2uuLRmPHBBAoVeSqzmN3QKtrH22VyVYKoce0ahGHNi+Kv8gct0nqWojUAsFDD+GlKoUOyOUPJ9oClbAtuOBnvqHrUzoYl2fcnV2BoIzX2mVhcnFgSAgigOa5OcUr3KsPUb2dnMlf1sRqGi6qAgy8HYWwJJkiQKQHcXQcAc1ZvL/QfUcI6eN9mgGh5UDhGVAs9BGCEAka2QBz+KxerE8jBigAV0dAaVR2714DWf5rr21xXm5em6Kd2JjYr4OsdkChpaihpankWRYNZxliqUd5Y0E83NL3v8F3pOu7cyvqySBFbmMG1JYKu6Ehq2IAXnWvGeS+tus6sdaMSrWhMhk9zWzAe21XlTySfixiH6blcsS0rEk2xBT3EAE83dih5yaH6UJGvafa7di4Ctya455A4uyeTznLvsCunSX97+if3t+8zO60xyO/UInbVgpIAU76+HZSC6vTEOKJASr8VQlkj3cP/ERozH/DtQCCq9xGNsGKhfk/bnX9L9Lst1HALrhrcigwHkH4bwK+MudN9KhZEQF+I3PHjhowPu+cnfHLKEWYXZrVN9PXM4whzIVVTwFcMQyEO12HU8FdCSCOSeaNnNWL0lpZNmkknPFKFaMCuBb7Hxx4q/P6Z2sX0vH/AID+pLH3f96vI/Txm1F0HFE/sB4GYbr1crWN9u4/xrZ6vnbL2sch0H02wr7UArhFJP7WfA8/1zZ6X6eAIamJHguxPgeazoY4wooeM+s6RwUdZO5wbu7vP1KUPpyr/wATVDnLKwKPCj+mSYz0xpQjoiXGMYzoBjGMAYxjAGQdT0+39K58HJ8ZmcFJWYOI9a+mSxuOhTBhGw4DDnZT8c1x4/4ZynV+gdkl6eBiAgYgFQCdiO4COC/uAPzXjgZ+wsoPkXkR6ZT8Z4+6zg/olkbjNx0Z+Ox9AOSstA/dbHU/w9BrrWp/1INfuTB/0Q2io+kij26NHadsEBUAu9wv83wQODVZ+zSdEpFUP+P+2V19KReVCg/ooF/0yShiYv6Xfl/wbcrWv0PxnofRe3fuiVqapBGVBDUK8WAQo4uuLAF1lrp/Rydhv7WskRBmr45FLZFgE/75+tdH6QsewHgmz8/6c/Ay1H0Sr44/ah/wybGJlvNxrSisrcl+++p+T+ndBIY1feVnkVGsqwG2otuG5agBZ4q88l9KlZg0gKtH3AriNiU7v3HYuA90qjfbjP030TpFPTQcf9lH8n/AMtN6ev5P+2V0cQndSL3ifHovQ/H39EkumeZ1KlFDr7tXOxUgkgoCPJ5o+cnX6bcGQr/aAzqqva2KT7RX4HHgjgVefrI6BfyclHSp+MKjiHrId4mtH0X4PzeP0KU+VlogUGmqgPj2gatYHIH6XnifS1kHsKB5p5Gs/NGmN/1/fP0odOo/lGfeg/Ax3Sb8UyKvUWkn7OxwPTfSgJv2o3OqxrYUHz+POXR9MNQBkkKjitRVfgf4RnZAZ7mlg1vkznKTk7yd/U5WH6TjArU1+C1V+oAqsmT6XjvlL/drGdJjL3GkZyMXp/p6NDaKoP7H5/H4y8PT1/J/2y5jOqw1Jbi3IB0ifj/jnv8AZU/wjJsr+o9ckETyytrHGpZ2omgOSaHOdOzhwRLk4UDwMqSf9Yj/AMqT/wA0eSQ9ajsVVgSApP7OCVIPg2ATxnnVdTHGDI5ACj7vJAYj8c0TX9M2CzjPgyjnkceefH7/AIyDqfUI41kZ21WP7iQfhd+P8XH4vALWM8Bz3AGMYwBjGMAYxjAGMYwBjGMAYxjAGMYwBjGMAo+h/wDVun/yo/8AyDL2U/R4ysEKsKIjQEH4IUAjLmAMYxgDGMYAxjGAMYxgDGMYB4RmR1npLvBNHuLcUCbofqc2MYBysf0zLFKZIpIyqyq8SODSIIpIzHY+FMhK/oAv65T9P+i5IoljuBiIY4+7o3c9kccZQG+Irj2rnyOOLztsYBxMX0Sym7iYrIHpg2s/95/fDwSDJsDTHZQf0yHqPoRzGybwvaFAJEOq7Qwx9xRZp1MRC88K5F/nvMYB4ooDPcYwBjGMAYxjAGMYwBjGMAYxjAGZ/rHqydOqlgTsaAH+/nNDIup6ZJBq6hh5oi8jvbI3BxUltLI5f1T6klE2kI2HaikVOxM5cys41MiHSLhRy3HJPgZ7H9aKpRZI3LNvzHo329wgab72RHXjkkV+nTx9MisXCgMVVSR+EvUfsNj/AFzPb6c6UsGMKkj965sWRdE0zCyPBI8cZTL1yMofWyFA4glb2yO4VoSUWIx7Fv4nmpB7fPB48XJP9YpGUDwyKxk7bLtDaHdUuhJbD3A2t8X88ZpQ/T3TKGAiWmDK1kksHCggkmzwiDnwFA8DPep+n+nkbZ4gWvYmyLNg2aPNEAi/B5GCGZ639Rv0/UmPRTH/AGcuDzsZSZNI/wAUwjYfm6/OQenfWX8OLvRsZO0jytEBorshbUAtvXHmqGy2fNdB1fpUMrBpI1ZgYyCfzExdD/4WYkfvkP8A/n+mtT2hwug5NagEAEXRoE0TZFmsAxOt+tCsUjf2eVGVG1MnaK7jpz1CqdJCeUB8eDxlo/VoD9s9PKHVZHkUtCNFiEbWWMmvuEqVR/N1Wak/okDgq0SkE2Qb5/hmH/lkr+xz4T6f6YKV7K0VdDdm1l13BJNkHRP9FA+MAx1+uIyLEErUJWejFSLCY9mvemFSqRrd85pek/USdRK8aJIK3pyBq3bfttyCdTt4DUSOR4NSxfT3TKGAiHuV1ayxJEmu9kmztolnzxk/SelQxO8kaBWeyxF/zHZqF0Lbk0BZ5OAZnSfUm2v8J2DDuEprUcTOyxs2zAksFJIUGuf0vN6r62JjV4YmW7I7gFMvYklVgUYi7QWpNj8cg5uR/T0Ht2QPoxZNv5bfuBfwyq3Kg+OK8XnqfTnTBdREutk1bULUpQ54XVmAUcCzQwCD1n6jHTydvsyycRElO3Q78vZQe9wbL0PwBycqx/WcZZV7M13q9BT227rxUdWJI3RrZbAFEmrrb6n02KRtnQMT2+T/APafuJ/+L+4frkH/AED0+wftLsCTYsXs7ObF03vdmF3RYkVgGMPrLZLHTTJaBgXMRUbxNKlhJCaOpBrx/reS9P8AVt6K3TyiQqzupMICqqI5cnuVRDgAXdg3Q5zXPo0Fa9sVSiufCKUUefhSR/rkUH090yKVEK0VdSDZtZAqspsmwVRRX4UDxgGMv10hDFenmcqJWYKYeFhSJ2bYyBWFSqBRPN/vk831cpE/bjc9pZH2IGriAjuKPdat5C7AWQfgZpQfTvTJtrEPcHViSxLCQKrWSSTYRB/4Rnz1P09AwkATXugq9XyrEbrV0NwKJAs4Bqq1gEfOe4xgDGMYAxjGAMYxgDGMYAxjGAMYxgDGMYAxjGAMYxgDGMYAxjGAMYxgDGMYAxjGAMYxgDGMYAxjGAMYxgDGMYAxjGAMYxgDGMYAxjG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agillenlifescience.pbworks.com/f/Prokaryotic+and+Eukaryotic+Cells-imag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676804" cy="5174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pic>
        <p:nvPicPr>
          <p:cNvPr id="31748" name="Picture 4" descr="http://www.denniskunkel.com/gallery/bacteria/69091J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3800"/>
            <a:ext cx="3295650" cy="2619375"/>
          </a:xfrm>
          <a:prstGeom prst="rect">
            <a:avLst/>
          </a:prstGeom>
          <a:noFill/>
        </p:spPr>
      </p:pic>
      <p:pic>
        <p:nvPicPr>
          <p:cNvPr id="31750" name="Picture 6" descr="http://www.apsnet.org/edcenter/illglossary/Article%20Images/bacter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810000" cy="1809751"/>
          </a:xfrm>
          <a:prstGeom prst="rect">
            <a:avLst/>
          </a:prstGeom>
          <a:noFill/>
        </p:spPr>
      </p:pic>
      <p:pic>
        <p:nvPicPr>
          <p:cNvPr id="31752" name="Picture 8" descr="http://www.uic.edu/classes/bios/bios100/lectures/prok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440642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Eukaryote</a:t>
            </a:r>
            <a:endParaRPr lang="en-US" dirty="0"/>
          </a:p>
        </p:txBody>
      </p:sp>
      <p:pic>
        <p:nvPicPr>
          <p:cNvPr id="32770" name="Picture 2" descr="https://legacy.etap.org/v2_images/cel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1507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33400"/>
            <a:ext cx="5486400" cy="1143000"/>
          </a:xfrm>
        </p:spPr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pic>
        <p:nvPicPr>
          <p:cNvPr id="4098" name="Picture 2" descr="http://www.oncoursesystems.com/images/user/9341/10845583/animal%20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67000"/>
            <a:ext cx="5257800" cy="3946629"/>
          </a:xfrm>
          <a:prstGeom prst="rect">
            <a:avLst/>
          </a:prstGeom>
          <a:noFill/>
        </p:spPr>
      </p:pic>
      <p:pic>
        <p:nvPicPr>
          <p:cNvPr id="4100" name="Picture 4" descr="http://www.cas.miamioh.edu/~meicenrd/anatomy/ch2_ultrastructure/hp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3314663" cy="3276600"/>
          </a:xfrm>
          <a:prstGeom prst="rect">
            <a:avLst/>
          </a:prstGeom>
          <a:noFill/>
        </p:spPr>
      </p:pic>
      <p:pic>
        <p:nvPicPr>
          <p:cNvPr id="4102" name="Picture 6" descr="http://www.solidsmack.com/wp-content/uploads/2014/08/b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56967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39963"/>
          </a:xfrm>
        </p:spPr>
        <p:txBody>
          <a:bodyPr/>
          <a:lstStyle/>
          <a:p>
            <a:r>
              <a:rPr lang="en-US" dirty="0" smtClean="0"/>
              <a:t>Name the Cell Type for A and B.</a:t>
            </a:r>
          </a:p>
          <a:p>
            <a:r>
              <a:rPr lang="en-US" dirty="0" smtClean="0"/>
              <a:t>EXPLAIN how you know your answer.</a:t>
            </a:r>
            <a:endParaRPr lang="en-US" dirty="0"/>
          </a:p>
        </p:txBody>
      </p:sp>
      <p:pic>
        <p:nvPicPr>
          <p:cNvPr id="4" name="Picture 6" descr="http://www.apsnet.org/edcenter/illglossary/Article%20Images/bacte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810000" cy="1809751"/>
          </a:xfrm>
          <a:prstGeom prst="rect">
            <a:avLst/>
          </a:prstGeom>
          <a:noFill/>
        </p:spPr>
      </p:pic>
      <p:pic>
        <p:nvPicPr>
          <p:cNvPr id="5" name="Picture 4" descr="http://www.cas.miamioh.edu/~meicenrd/anatomy/ch2_ultrastructure/hp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2697982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3276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29718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03DEC2015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can you tell that this is a prokaryote?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 How can you tell that this is a eukaryote?</a:t>
            </a:r>
          </a:p>
        </p:txBody>
      </p:sp>
      <p:pic>
        <p:nvPicPr>
          <p:cNvPr id="4" name="Picture 6" descr="http://www.apsnet.org/edcenter/illglossary/Article%20Images/bacte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3810000" cy="1809751"/>
          </a:xfrm>
          <a:prstGeom prst="rect">
            <a:avLst/>
          </a:prstGeom>
          <a:noFill/>
        </p:spPr>
      </p:pic>
      <p:pic>
        <p:nvPicPr>
          <p:cNvPr id="5" name="Picture 4" descr="http://www.cas.miamioh.edu/~meicenrd/anatomy/ch2_ultrastructure/hp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67200"/>
            <a:ext cx="2438400" cy="241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over time as technology of microscopes developed</a:t>
            </a:r>
          </a:p>
          <a:p>
            <a:endParaRPr lang="en-US" dirty="0" smtClean="0"/>
          </a:p>
          <a:p>
            <a:r>
              <a:rPr lang="en-US" dirty="0" smtClean="0"/>
              <a:t>Technology influences scientific discoveries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Negotiables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will listen to Ms. Leigh AND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seats working on the PTT when the bell 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will be respectful of study specimens and lab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will be safe in the classroom, no horseplay, tag,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plagarism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95725"/>
            <a:ext cx="8378825" cy="2492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</a:rPr>
              <a:t>CELL </a:t>
            </a:r>
            <a:r>
              <a:rPr lang="en-US" sz="2400" dirty="0" smtClean="0">
                <a:latin typeface="+mn-lt"/>
                <a:ea typeface="+mn-ea"/>
              </a:rPr>
              <a:t>THEORY</a:t>
            </a:r>
            <a:endParaRPr lang="en-US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All living things are made up of cells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Cells are the basic unit of structure and function in living things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All cells are produced by other cells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338138"/>
            <a:ext cx="4811712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their contribution to cell theory?</a:t>
            </a:r>
          </a:p>
          <a:p>
            <a:r>
              <a:rPr lang="en-US" dirty="0" smtClean="0"/>
              <a:t>How did they make their scientific discovery?</a:t>
            </a:r>
          </a:p>
          <a:p>
            <a:r>
              <a:rPr lang="en-US" dirty="0" smtClean="0"/>
              <a:t>What did they contribute to microscope technology?</a:t>
            </a:r>
          </a:p>
          <a:p>
            <a:endParaRPr lang="en-US" dirty="0" smtClean="0"/>
          </a:p>
          <a:p>
            <a:r>
              <a:rPr lang="en-US" dirty="0" smtClean="0"/>
              <a:t>Anything else you think is interesting and important…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2875"/>
            <a:ext cx="63246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4579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/>
              <a:t>First Microscope</a:t>
            </a:r>
            <a:endParaRPr lang="en-US" sz="4000" dirty="0"/>
          </a:p>
          <a:p>
            <a:r>
              <a:rPr lang="en-US" dirty="0"/>
              <a:t>Robert Hooke (1660)</a:t>
            </a:r>
          </a:p>
          <a:p>
            <a:r>
              <a:rPr lang="en-US" dirty="0"/>
              <a:t>Anton van Leeuwenhoek (1683)</a:t>
            </a:r>
          </a:p>
          <a:p>
            <a:r>
              <a:rPr lang="en-US" dirty="0"/>
              <a:t>Matthias </a:t>
            </a:r>
            <a:r>
              <a:rPr lang="en-US" dirty="0" err="1"/>
              <a:t>Schleiden</a:t>
            </a:r>
            <a:r>
              <a:rPr lang="en-US" dirty="0"/>
              <a:t> &amp; Theodor Schwann (1839)</a:t>
            </a:r>
          </a:p>
          <a:p>
            <a:r>
              <a:rPr lang="en-US" dirty="0"/>
              <a:t>Rudolf Virchow (1855)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88" y="542925"/>
            <a:ext cx="420052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497681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First Microscope</a:t>
            </a:r>
            <a:endParaRPr lang="en-US" dirty="0"/>
          </a:p>
          <a:p>
            <a:r>
              <a:rPr lang="en-US" sz="4400" dirty="0"/>
              <a:t>Robert Hooke (1660)</a:t>
            </a:r>
          </a:p>
          <a:p>
            <a:r>
              <a:rPr lang="en-US" dirty="0"/>
              <a:t>Anton van Leeuwenhoek (1683)</a:t>
            </a:r>
          </a:p>
          <a:p>
            <a:r>
              <a:rPr lang="en-US" dirty="0"/>
              <a:t>Matthias </a:t>
            </a:r>
            <a:r>
              <a:rPr lang="en-US" dirty="0" err="1"/>
              <a:t>Schleiden</a:t>
            </a:r>
            <a:r>
              <a:rPr lang="en-US" dirty="0"/>
              <a:t> &amp; Theodor Schwann (1839)</a:t>
            </a:r>
          </a:p>
          <a:p>
            <a:r>
              <a:rPr lang="en-US" dirty="0"/>
              <a:t>Rudolf Virchow (1855)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27100"/>
            <a:ext cx="52562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6823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First Microscope</a:t>
            </a:r>
          </a:p>
          <a:p>
            <a:r>
              <a:rPr lang="en-US" dirty="0" smtClean="0"/>
              <a:t>Robert </a:t>
            </a:r>
            <a:r>
              <a:rPr lang="en-US" dirty="0"/>
              <a:t>Hooke (1660)</a:t>
            </a:r>
          </a:p>
          <a:p>
            <a:r>
              <a:rPr lang="en-US" sz="4000" dirty="0"/>
              <a:t>Anton van Leeuwenhoek (1683)</a:t>
            </a:r>
          </a:p>
          <a:p>
            <a:r>
              <a:rPr lang="en-US" dirty="0"/>
              <a:t>Matthias </a:t>
            </a:r>
            <a:r>
              <a:rPr lang="en-US" dirty="0" err="1"/>
              <a:t>Schleiden</a:t>
            </a:r>
            <a:r>
              <a:rPr lang="en-US" dirty="0"/>
              <a:t> &amp; Theodor Schwann (1839)</a:t>
            </a:r>
          </a:p>
          <a:p>
            <a:r>
              <a:rPr lang="en-US" dirty="0"/>
              <a:t>Rudolf Virchow (1855)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738" y="2011363"/>
            <a:ext cx="6065837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84343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First Microscope</a:t>
            </a:r>
          </a:p>
          <a:p>
            <a:r>
              <a:rPr lang="en-US" dirty="0" smtClean="0"/>
              <a:t>Robert </a:t>
            </a:r>
            <a:r>
              <a:rPr lang="en-US" dirty="0"/>
              <a:t>Hooke (1660)</a:t>
            </a:r>
          </a:p>
          <a:p>
            <a:r>
              <a:rPr lang="en-US" dirty="0"/>
              <a:t>Anton van Leeuwenhoek (1683)</a:t>
            </a:r>
          </a:p>
          <a:p>
            <a:r>
              <a:rPr lang="en-US" sz="4000" dirty="0"/>
              <a:t>Matthias </a:t>
            </a:r>
            <a:r>
              <a:rPr lang="en-US" sz="4000" dirty="0" err="1"/>
              <a:t>Schleiden</a:t>
            </a:r>
            <a:r>
              <a:rPr lang="en-US" sz="4000" dirty="0"/>
              <a:t> &amp; Theodor Schwann </a:t>
            </a:r>
            <a:r>
              <a:rPr lang="en-US" dirty="0"/>
              <a:t>Rudolf Virchow (1855)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48402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First Microscope</a:t>
            </a:r>
          </a:p>
          <a:p>
            <a:r>
              <a:rPr lang="en-US" dirty="0" smtClean="0"/>
              <a:t>Robert </a:t>
            </a:r>
            <a:r>
              <a:rPr lang="en-US" dirty="0"/>
              <a:t>Hooke (1660)</a:t>
            </a:r>
          </a:p>
          <a:p>
            <a:r>
              <a:rPr lang="en-US" dirty="0"/>
              <a:t>Anton van Leeuwenhoek (1683)</a:t>
            </a:r>
          </a:p>
          <a:p>
            <a:r>
              <a:rPr lang="en-US" dirty="0"/>
              <a:t>Matthias </a:t>
            </a:r>
            <a:r>
              <a:rPr lang="en-US" dirty="0" err="1"/>
              <a:t>Schleiden</a:t>
            </a:r>
            <a:r>
              <a:rPr lang="en-US" dirty="0"/>
              <a:t> &amp; Theodor Schwann (1839)</a:t>
            </a:r>
          </a:p>
          <a:p>
            <a:r>
              <a:rPr lang="en-US" sz="4000" dirty="0"/>
              <a:t>Rudolf Virchow (1855)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313" y="2298700"/>
            <a:ext cx="53403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95725"/>
            <a:ext cx="8378825" cy="2492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</a:rPr>
              <a:t>CELL </a:t>
            </a:r>
            <a:r>
              <a:rPr lang="en-US" sz="2400" dirty="0" smtClean="0">
                <a:latin typeface="+mn-lt"/>
                <a:ea typeface="+mn-ea"/>
              </a:rPr>
              <a:t>THEORY</a:t>
            </a:r>
            <a:endParaRPr lang="en-US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All living things are made up of cells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Cells are the basic unit of structure and function in living things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All cells are produced by other cells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338138"/>
            <a:ext cx="4811712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Prokaryotes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</a:p>
          <a:p>
            <a:r>
              <a:rPr lang="en-US" dirty="0" err="1" smtClean="0"/>
              <a:t>Nucleoid</a:t>
            </a:r>
            <a:endParaRPr lang="en-US" dirty="0" smtClean="0"/>
          </a:p>
          <a:p>
            <a:r>
              <a:rPr lang="en-US" dirty="0" smtClean="0"/>
              <a:t>NO membrane bound organelles (M.B.O.)</a:t>
            </a:r>
          </a:p>
          <a:p>
            <a:r>
              <a:rPr lang="en-US" dirty="0" smtClean="0"/>
              <a:t>Binary Fission</a:t>
            </a:r>
          </a:p>
          <a:p>
            <a:r>
              <a:rPr lang="en-US" dirty="0" smtClean="0"/>
              <a:t>1 Chromosome</a:t>
            </a:r>
          </a:p>
          <a:p>
            <a:r>
              <a:rPr lang="en-US" dirty="0" smtClean="0"/>
              <a:t>Complex Cell Wall</a:t>
            </a:r>
          </a:p>
          <a:p>
            <a:r>
              <a:rPr lang="en-US" dirty="0" smtClean="0"/>
              <a:t>Hairy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Big</a:t>
            </a:r>
          </a:p>
          <a:p>
            <a:r>
              <a:rPr lang="en-US" dirty="0" smtClean="0"/>
              <a:t>Nucleus</a:t>
            </a:r>
          </a:p>
          <a:p>
            <a:r>
              <a:rPr lang="en-US" dirty="0" smtClean="0"/>
              <a:t>Membrane bound organelles (M.B.O.)</a:t>
            </a:r>
          </a:p>
          <a:p>
            <a:r>
              <a:rPr lang="en-US" dirty="0" smtClean="0"/>
              <a:t>Divide by Mitosis</a:t>
            </a:r>
          </a:p>
          <a:p>
            <a:r>
              <a:rPr lang="en-US" dirty="0" smtClean="0"/>
              <a:t>1+ Chromosomes</a:t>
            </a:r>
          </a:p>
          <a:p>
            <a:r>
              <a:rPr lang="en-US" dirty="0" smtClean="0"/>
              <a:t>Simple Cell Wall</a:t>
            </a:r>
          </a:p>
          <a:p>
            <a:r>
              <a:rPr lang="en-US" dirty="0" smtClean="0"/>
              <a:t>Not Hairy</a:t>
            </a:r>
            <a:endParaRPr lang="en-US" dirty="0"/>
          </a:p>
        </p:txBody>
      </p:sp>
      <p:pic>
        <p:nvPicPr>
          <p:cNvPr id="7" name="Picture 4" descr="http://img.docstoccdn.com/thumb/orig/1258174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s://s-media-cache-ak0.pinimg.com/736x/83/13/89/831389fff5c962ebacd79257a04892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001000" cy="593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</a:t>
            </a:r>
            <a:r>
              <a:rPr lang="en-US" dirty="0" smtClean="0"/>
              <a:t>04DEC2015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en-US" dirty="0" smtClean="0"/>
              <a:t>2 </a:t>
            </a:r>
            <a:r>
              <a:rPr lang="en-US" dirty="0" smtClean="0"/>
              <a:t>of the 3 parts of the cell theory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Turn in your OAJs #11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Gecko needs a babysitter for Winter Break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Tutoring invitations MUST come back with a parent signature (10 possible BTS for attending and returning invitation)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895725"/>
            <a:ext cx="8378825" cy="2492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</a:rPr>
              <a:t>CELL </a:t>
            </a:r>
            <a:r>
              <a:rPr lang="en-US" sz="2400" dirty="0" smtClean="0">
                <a:latin typeface="+mn-lt"/>
                <a:ea typeface="+mn-ea"/>
              </a:rPr>
              <a:t>THEORY</a:t>
            </a:r>
            <a:endParaRPr lang="en-US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All living things are made up of cells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Cells are the basic unit of structure and function in living things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All cells are produced by other cells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338138"/>
            <a:ext cx="4811712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 with 2 hands!</a:t>
            </a:r>
          </a:p>
          <a:p>
            <a:r>
              <a:rPr lang="en-US" dirty="0" smtClean="0"/>
              <a:t>Be aware when switching magnification</a:t>
            </a:r>
          </a:p>
          <a:p>
            <a:r>
              <a:rPr lang="en-US" dirty="0" smtClean="0"/>
              <a:t>Fine vs. Coarse adjusting</a:t>
            </a:r>
          </a:p>
          <a:p>
            <a:r>
              <a:rPr lang="en-US" dirty="0" smtClean="0"/>
              <a:t>High vs. Low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lab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each prokaryote you observe and LABEL THE PARTS!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07NOV2014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good and bad parts about bacteria?</a:t>
            </a:r>
          </a:p>
          <a:p>
            <a:r>
              <a:rPr lang="en-US" dirty="0" smtClean="0"/>
              <a:t>What was the coolest part about using the microscopes?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Prokaryotes are both good and not good for humans on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Prokaryote</a:t>
            </a:r>
            <a:br>
              <a:rPr lang="en-US" dirty="0" smtClean="0"/>
            </a:br>
            <a:r>
              <a:rPr lang="en-US" sz="4000" dirty="0" smtClean="0"/>
              <a:t>Sketch this in your Science Notebook</a:t>
            </a:r>
            <a:endParaRPr lang="en-US" dirty="0"/>
          </a:p>
        </p:txBody>
      </p:sp>
      <p:sp>
        <p:nvSpPr>
          <p:cNvPr id="5122" name="AutoShape 2" descr="data:image/jpeg;base64,/9j/4AAQSkZJRgABAQAAAQABAAD/2wCEAAkGBxQSEhMUExQWFhUXFxoXGBcYGRgbHBsdFxgcGR4YHhwbHiggHBslHBwZIjEiJykrLi4uHCAzOTMwNygtLisBCgoKDg0OGxAQGjQlICQ0LC8sLCwuMCwvLC0sNS8sLCw0LC8sMCwtLCwsLDQsLCwsLiwsLCwsLCwsLC8sLC4sNv/AABEIALIBHAMBIgACEQEDEQH/xAAbAAEAAwEBAQEAAAAAAAAAAAAAAwQFBgECB//EAEAQAAICAgEDAwMCAwYCCAcBAAECAxEAEiEEEzEFIkEGMlFhcSNCkRQzUnOBobGzFTRDcoKywfAkU2JjkuHxFv/EABkBAQEBAQEBAAAAAAAAAAAAAAABAgMEBf/EAC8RAAIBAgMFBwQDAQAAAAAAAAABAgMRBCExEkFRkaETFDJhcYGxIsHR8DNC8eH/2gAMAwEAAhEDEQA/AP3HGMYAxjGAMYxgDGMYAxjGAMYxgDGM+SwBAsWfA/OAfWMYwBjPLz3AGMYwBjGRyzKtbEC/zkbSV2CTGZPVeuBZHRIpZe3XdaMKRGWAIBBYMzakNSgmiPyL+up9fgUkBw7K6IyqQSC7hORfgMefxlBqYzHk+o4lSORg4V+nfqQaHCxhCVPP31IKH6N+M+YPqaEqjPcYaNZDvQKlmKiM0T77VxQv7TgG1jMnovqCKWYRR21qWVxRRhpFICCDyCsq1/rmtgDGMYAxjGAMYxgDGMYAxjGAMYz5c0MzKSim3uB9Yzkvq2KeR4uyheop2Kd2aEMQYtfdF/Py1A8eeR5zJl9S6iPtFZJDrHw7RSt3T/ZoWAZL9rM9jnwSR5N5Kc1UipR0YasfoeM4Tq/qLrQrkIFYMQ6GKQiFROqKd1BDl4yXuqHk0AcTfUnV6FghDCMlYzA9uBAzmawSFqQa6WbAH+Na2Du8ZxPUesdfH3uBLo7RqBCw2/8Ag16gScMSQJCY9R5qr2yOP6i6veC9WjaQraRSFnG0YumVVFbPdHwu3PKgDusYxgHy15yvqPp5E8zSdIepZ2QwSWgEYVVGm5O0QVwz2oN7WLPGdZjIlZtg/Pern65ZH3HUrG0sagK0ZY/xiCIztVGOvhePFsMkKep21CYloSFto1CHtErZDENJuFB4HLEhiorO9IyDpuoLNKCPscKP1uNH/wCLHKDi/UIutkmeZI5UFMqg9vcRs3RllUB6BOkx8g8HwazrPQRL2I+8WMnN7BQ1bHUMFZhYXUE3z5/TNDGAMYxgDK3WdEslXfH4/wCGWcZmcIzWzJXQMfqvRCXkaKZ4RLXdCBbYhQuysRaPqAtj4UVRF5Rj+jow5bc0H3T2pstzLMy71sQWUf6DmyAc6bGaBhdR9PJJD0sfcaunZORXvEQ0KN+hrkfpleX6SW5ys0imWUScVQA3Jjr5QvJI9E/c344zX9H/ALtv82f/AJ75ewDn/QfpVOlaMq7NpH2wCFHHbijvgeahB4/JzoMYwBjGMAYxjAGMYwBjGMAYxjAGMYwBjGMAjnmCCz4sD/VmCj/cjJMp+rf3Y/zIv+amXMAYxjAGMYwBjGMAZR9P/vOp/wA0f8iLL2Ueg/vOp/zR/wAiLAL2M+GkA8kZE3Vr+uYlUhHVixYxlQdevn4/NjIn9VQGiVB/BYXnN4mkt5bGhjMib12If9ogP/eX485Uj+qI/ksPxaNyPzwPGYljKUXa5DosZhH6li/xqP8AQ/7/AIys/wBVJ8bt+aTx+husjxtLiDY9H/u2/wA2f/nvl7OP6L6iCKRUguSQ8oBy8jPr5u/cBWTD6rW6Yuo/xFVrj9rOTv1LzB1WM5ofVSfJIP40b+tjj/fJk+po6HvXn8hh/wDzL32lxBv4zO6b1VX8UR+VN5YHWp+v9M7Rr05aMtizjIo+oU+DkudE09CDGMZQMYxgDGMYAxjGAMZG86j5/pmd6j65HCAXNXwOCT/RQTnOVWC3lsWfVv7sf5kX/NTLmcV6r9VbKBErv74+dSo4kU/K85X9R+pZV93sRR8MbZvzXIHA+Pmq+azzPHQ3fvyFm7I7lplHznn9pX8/7HPzDr/q1tSxlIC+dAFA8m2ZgR8H9OD+DlCX1aSyX7oATu9xzIFrj+YgKPPAJH7ZFiK0vDA6dlPVrnl8n62esX9cjk9RRRZIA/JIGfkq9dI4tgAOWJdiVKgXewIPxxQJN/tbovUmJoooPtoe90jaQkKrKjkk6dt9iDQYWB5wpYmW5Is6Tjk2ud/jI/Set+pIk/mDHxqnuP8AscozfVa8abN+f5augBzxfOcKnSuy05co1FWjSPVxydkkRWV0KlT7iPBFWRlLqemMCyMYm9u0ZCasHPtO25JSBdCdi5U8sqnm8nY15ZylY12dOPinyV/m33O86r6sIJAXWvIkfVufjWr/AB/UZQ6j6qb7t4wvBOis9AtryaryVHx5zBh9LF7N7x3ZHY6koPdq0IKHlUJ4BAIEf4OWej6KAxxlO3KWBNkexkbg66+7YfbY8EX45EeEf9pNmV2fF9F92WG+sZPJbUDUWEXnb5om64PI/H9aXVeu+1pCzMnAYtJqSXYgAqL4JA4H5HjmtNINypRANFbViXpXC8oRWhUNdbtRDAi8nl6WBIlsfzKxcksQDwCqgi2+BwddSTmu5QTzu79A5073Ueby+z6mKhl2YFVUJ5Uhyfmh2ywtr/hhuL4NnyfIWnH3oF9gcBoiVNkLqwBDBhTEVx4/XN703SYhZozHIqr98kcm7B2cRqFNMVVdjXjirq8k9b7SMWYuAxA7hcHZpEISwfAJOoF1f651WEpLcXts7qK5HO/x3DhjHGSGVGCrojCwm2ynbYjgbivJ/WD07011DK8gaZr1kBeNhtG9agMSQGVg18GwRYq9XpvTJGZiUdSFLK0hqMFttECVraOAfANGiT8SdJ0m7dt45Esn+KaRrUuK9jGpP50q15HGdI0acdEZVaUb7OV+GWhz6ymRVIkZI+33aXxQCqwRxsTqzUVZhRBrjxHEhKhTI8kgIj7ayt22lCByquTTC+dwDwOLrjtvSfppUaXfXSRQL3ck7a29M2qb0dtF5v4rIJvpNWMfaGvbdWMfmFggdUpeAn3barwDyMvZQ1sa7xU49F+Dkf7AISS7GZyzMNQxAOo9isddyCCAzHzx55Eo6T7FYnp1Zyq2oErvuQsYkJb2lbahySBznaH0GZYiiMpP8pk96rSsCKPJsGiD++VJPRZ4gkkOhZQuqHUx0GMjg8bqSaFqbHB8WM1sR4E7xV3yfM5Lr42iEp2lXtx7nTusxLbKNq4ZQ1XRBAF1n10HUPKiywTNKO4A1u9SKy2SABsmrXauCT8HJek6cbMjpqqB0V3IIZdS5ZkEm1uT7bBK+AQPNd+mMSSQxRFIonUqQikhip27WxXaVXobPaVZ/fLpQe4rxFR6vojVaV4iDLqSzKlCOSwWqpLjtTGfGzFa54sa5I/q0ykBYXA+dZdr4HK8cV+PnLHVCtSoIbb3FlYHRX5FK1fgLXPJ4qqkNmISyAoFWNGtCzjatSChrbZkJINAWeKOcJYSm2rRCrRveUE+a+GiT076ouTtseaB95jHwDQdTqT44/8AWxnWdB6yG4/2awf6nzn52AyhW7jGkjTZo4JUtkItq9zOAVLEHRg91YsIP7RFKFfkO4VCEVEDNZoKGOqA0AD8Hzwc4yoTo/VTZrYhV/jyaV7N/H49T9chlDCxkmcn9Oeq7cXyORzeyH5B+a8f0zq1YEWPGeqhW7ReZ5j3GMZ3AxjPGahZxewI5pwv75zvqv1GqGgdz5IB4A/U+B+/xWVvqj1ADVdioJJcjyFA8f7jj54Hzn57OydQ2j7CMgAonDhW8MSwpuSOByb8KDY+c5VK8mo5I6Rhe+dvN/BuepfVpfjcgXWsQ5PwRufn9vOYx6yRmBRVXYlbJ2Za82Cfbf8Ai18H4855D0IXe+8JSCGcSL3LW30LEaqALPgEcAn8+dYWCOSqsqEWy0qsjGkjV3QiVDGwZmVgdyK48dY4KC8WZ0VSnHSN3xefQpeq9Q6BTMWh2ZQoYluQA2oc+xgRyftBND9MvdF0FOAyoajtkGyOSzqlvG9lW8+G1vYrVDLPpvS3NpJQYlB/DEpjVI+BEALHtK6sSaIYnYEgZY6T0+PZunWYFo3ZnUV7Yw5kCqtElg5WMeGCksPjPRGEF9KRHiar0lb0y+D6WKAlXWJyfYgQADcdwltu6urqPI1skbjk8CXpfQmWDp9GkRlOkQVhIyKXsqTqUMdAKAykr/pki9P3NUeGx7SC3FAlF01c7DheCQPcDeXOpMkBaLUusgUB+0zKFVW/iSdsAbNqOARf7jNu60OLd9TJZXSfp4To7FXskMZm1XUcADUW5JHmuOLGTes9GyNAkr1M4Bgj95RmB5LFFLKRa3IxpbT8ZPF10iDRSVjcKNR7JQKCr22Y7sSSDzz8Xwc0/W+r7sesRIH2l3ogXwbAstf4Ueauhh3uQpsgghkUOGIsx77H+I3I9moC8mqr9b4zE9Z9LXqW0ddUNOHDHZSXO0be4Bo3ULZbmvPIzoEl1ULe6bf4wR7RVBytAllIBYi6HPFZ8+p9AH3aQNCZWZwhYhzQB22QWAp/Qj4JojKDCTo4VjRWkkcUjSM6K0ThF2LuCNU24XuA2a/F1f61zUF7BAVl06diBqzaglUHuT7X05sA8G+LDsakkVCUBNEAbhVIZkvZgdb/AJfDcV+LXp/TtMqWSodVIZ77gAVW1Zb9uw5N14PAySkoq7BVpf7RGCpjdP4hlGgATuW6OpLHtyLbe77a4PjNX1HrGETyK6NfKLYMTlb1jsklSRyW8XV0Acw2gbuM4LLIw3YxnVZApc6OR7wRtsFuia+Lve6fqLjhLKuxF9ltQoZmABOwJ7iqCvmvuw8kDG6V3R3Y/wARNh232UllkFOpB4Uqbjtfu9oy/wBH1g0OyahQY4e4QzWhtQWIJB22PBNADI+r6iK9XjMbjblAe3dcsa8Eo48jywN5WjRnb2skjiwuoGjLID+G5ZePm/byKJIqBd9O6KwnbOgLB+Wc+4kK5OxP3fHI9w8c3mh6wArqwL7GtPCovxY1o0TtZJLA6/Byo7CFlf3uzfFkbAUK/IJazdDhT+5sdF1XcnsqQFjpKAUhVvwT5G1+b+D84BY9E6AhS8p2cs7ihrruxbXitgL8n4POWn69dwuwDAfKtXJIrg1zXgfjKP1LNIsTGIhWb27/AODyLF83+B4vMf1iR0MUfb7kqwMQ3sB3pdWZVZQSbKnmrYfpgG/1vXCNowSSh/AI4sCuL5+eMvdMVb2iipqjVECq5Pkn9eMy/TOiB/iMfKqDRYcqLC8nSwQQSOGB5OafR8+4VRF14ZePB14/PzgHF+odCiSyUAgdrbYl2fQHVkB8IoZvyoN8cjIOnjimTqWnhASNQYyzBg/h+Qykr7kWipptefnPep74MhVpTRlJfsoyrrIrqHjFvJYoKUq18885oMwk6eRI5KZwJgCFVjHQ5KnlOT4I4rnAIY4V6hJIkZJK02YoroRJUmxUN/MKKkkAMAazoZejCQsoLbkhljQtQohxsL9thdSSa/fHoXTR2xGwIHgqugA1NXryQKHk8ZT9U6542/mO1I4VWYqo8UyKSDZP3e3ngjnJfO1gZMHUyKoEgUFlTYfcqaFQVBjtAykDx5IsZT63oF2d1KN3JEWMiJWbZW2ppGsbAh2FkaC/BF5V6ydOlZWcrErG5FEoROCoEaq7UjgW5oH7WNWcmI0cMkQ1dWi7nLhijBIXk8Bhq7KFILMACCLAwopXfEtyt6N13abtEjZWBRweb4vkWCDwa8cn85+neh9eHUG+DxX4YeR+mflp9KT+z0oXWMUJI3SQfwyRqzoPADIqj7qYWCQTnW/R/UWC35VD/qvBP+v/AKZ86qnRqqS0Z6KqjKKqR35NefFep3mMA4z6R5hlP1KYKvJoDknLmYH1a5ETV5Oo5+Pd5zz4qWzSYPzb1z1Dd5NiVHuZyEMjAX41XmgCP9a5FZ5D0GyOKT+G7dxGlTaNX5StF5BDAebpvJYZGGbuv27p5NAzLZVf/m3YHFAD7vIsNluEoaBZKSQw3SIpMZCq3OoZnUL7Wuq4yYens01bX9ueiu9m1NaLX14kUsoVzHArFjKACS/3Edyvb5CwjzXDUpPN5Y65S8sbiUo8fIDvoFWUOpnRare7X3+2h8Ecwdvpn1DkOStKyh71ZjOFUCyt6FtjqCUoCjmrLMGiRnY7LTyJH07i1KFipjJ4DKKF7asDVVR9J5yHoJVkv3vIoZIzbpdlb+6MAF29h+3gEc+L+vUJqVQWeLkFmUJtyxpRuLChaBuuCTXg5D6W0UcTFd0C9tDJKmpIHsXiwuxJVA4FkKB+onmlV+olDSg6KJChsaiT2F7qu1wKFmiLrANP0OKeTuGS4ohwhEi7K1spW1FEHhg2xPNHnHUh+nkeQSO4kUF1LUSV8n3Go7IC+OKN+eKnTs0dtGZHZ5rBL7oNYtlSq1EZANEchhZJ8ZXkmllJHUvHtY5Vfb4QDZS1M23cPtHmqPi5bO9waQihlNRhGBYltnXa9dRrwT8Eca8cefPx/Yza0jIbUW5IKlTbu3BQngEWvIUn5yg3UdyKWNUKjRveDdVZ0ABvdlsngjyPPiT0/wBSkUyUkgYrK3KrJGwViQo1OynUcKT8gZQe9Z63Krg9vdSLPcA2AKkiSwRSjVloLfJ4oZK3qLSqqGFHUyoqu5XXQhixQm9tQCuvJYn4HAl9T9Tjbhgu4fVaX3HUbLHbEFbojX9Pm8p9MkMhYLQGwAe2uRt6CjU2K+3x9188YBZ9ObV1MjtKQvcjOhIEZPsb53ahyVIA3AN+Te6fqpYi8jsjFpTIVVT/AA4h7VQMBTEJ5PJtvxlD0/0+VwrR+fbrvIwYaNqp1+KQv7SvJHnzd7pXhiCr3gI0s9pguwYbMyk+33FuQPyPxxgFLqpSzSFFG0h1ots6qfdypBUizyP5Vuq8ir1COBNx3DvqATGbMpUDUN9sYVWFECxfyQcOjkh3olpBJF23YM3LH7SLRiWJfj8c5HJ0C8dSo0QK0TorAKybH3Sbc+1RuCG8s3xgGcIZAGkHGxDAEaiNI00iAT7ShZjfHzXIAzfMTay7h07OhEh01NgMT9tiuRQPj4z69JcyDddXVwCjqRQ2UraOQQ4oFdCLBU+c96k9oly5vkBENMqnX+J/9TA88jxqBz5m0r2vn+/gEnVdd2ChBt/cQJb91a7qxUEWqk6gVsACNucreik9PNF3ZJJDIj7MVTRdZCLfRFAY7qKrwL/OfEdPfdhDNwe2uzs9SHVQ5PF+zYEe2zzWQxen+6RmWaRDP3dpGoRPQX2COiwbniiG4/c0Gh6l1L76PoyU9sUkDiiAO2OVcixsb4DXxl6HoDK3f0VGZCrxtXweL8/AH9M+P+kngpdO4AKJIHB1v7uePHJA/wBskg+pomKq0ahmOtMut+QOT+aPJr/0wDXaJSKKgf4jGvtNDweDQ9xPxwcqep9WYmBtAe04QFqXbaNRfNcX4/U5VH1BIWlTTRo7BL3R1BJIC3wQOCQCfxmB6vKZZh25VK9pxSKToQy2dQCRwGI4FEeTYwCWGI9Qz6owX3AnVhTEfcoIrQXsCPBrHVOsYkYSoZAUEgqyRKpINjltk8hfkD4y103q7R/2iSQxmOMgjUuz0NaRmY0zsOR48AEeclnjWVY3KKsWu6b7d4k+6nW9lItiV58H9hGr2zB56UwhkXbtWwJAJt2VaJNkilUMLH55ybqehjTqJJzKbkVFr2AewsAHk+QS60D882bzA6n1eKOZSO4QzbF9fbFZaNdiRRBcgDUgglP1ze6XrN4+27Ispj1oxuyamyNro7Bgwq7u7GUFfqOlRab7nDSB20UqCp0cksLQ6n+WrBH6XQfoAkb6B4A6FSIho4GhUaAqGMgH2knjjk854/WAqUTYgd5iCgs04JkYMx+6rU8A0fkZZPXHVrO4Y7AEDge1e2pbgECioPHIF/OR33AxomSajwosuW2kZBGQAGkjBVhIVAUVYDh+CBmt9HKE0ompN+CbPDFQD8g+3wf1zzo1jMu7kVGpZ3NE6rbAbeWQOTQFgkEc5B9OsWkBQDVuoeRODYTgEE/91fHPN881nix3gXE7wT7GTvlde7/w/T4Dar+wyTIOj+xf/fzk+eyDvFM4DMD6ujuJj41pvF+D/wDvN/KXqcdr+4I/qM4YuN6TB+Xenvp1DKYjKKZqCksLI5ahz5av3rz4zvU+himlEjSF5lCqUCRBkLkgFEYkK+oV/dsQKqgTljrSyTKWV2X7fa1W5sMBxZ9oIo5Y6ho5e3ChVopkpA6GRo45UGjMR7QikEhXIY+AczhZXinvt7fuf5PRXXhlxSPnrJmXvSkowiaQSFiY02RiIyW12byt0CnLVYzwNu0fTnjY8qzKtRGMbCGQUGERI8BTXJz66XppZZomKE0pde5EqyRIkYiJAQgIHkCERtZ1JH5qx6dIYyAssegU6xdN2gJFkIQiiNlSKQ0ACbJ/Q56zzlR+qjjSRoTEVUy91gRsXD8vbNQbS2/NVVZpehASNxrIC5BDskix+xQVUUDqVYkA/FEcGsmlieg59yqnEQKsNZCLO5G1pqdR8eDxkE3XatInTRODGI0eRCe4ZZCpAAbiT2MGYDk3wTWSUVJNMFz17pwVMesjGVCBCKZNJCFr2j3PqoIJ5H+Ksy2mBTS/BZlcBkjOpTZdyaWRv5RfNCjzmn6hJK2jElXUixTEBUk3dlAIokigbq1ArznP9fBLIVkQoY2e5A4IcMkgavb7Vk4FWCDsSKIGUF6NJLa40KhixK0NQ5A94BsANseKujR4yZ2hVu5LGBMwWIXIT/Ed96WxZ8bfkix+MwI+hQvvdm2kjKcLuaVltSS8khUsUsqVjBIHOaPp3SQwsyr2xqrMFUndUUWGUE77HU02vFKB8ZGrqwNf1DpRZ7gCBiBqXCqHCsdrssdiVJbk8CqrnnzDNMYrDOQCO6xZlFoLLsEXYMR7XcCiSb+M6DqvWAkn3/xHChQwDalxYFRm9DqGBNHk/kDM/wBP6eQOhJhUVcyt7y4LsADVUuuxKmyGPP6o3strUEMnqnaLBFbVUVizLI2wZCQVk3DGUeByw155vPjofVFlb7zGWUMm7REq7IXCFWOwcJZBPkM18k5tdcgPbIePujQAOoZV2HuC6022u3nn5FDMHqIQm72EJvYikMQZTTqWUgFE/hkkE0OeBYoIui67Z2j7qb6se1e47bMVtitAhi32gDz+Kze9H9FV4Ig1uRI2pXZe2UDoHCs2wqtTtwwbzzkPSem+9i82yxsN43aME2qxo+8YGoIDcEGy6jgc5r9B1SxsBHJv3t/NB1Ya3zfFG/bZqjXAySdle1wHiWCNP4zBCVXxCArEuofWgo2loG+Cb/OY3UdGSWXdlQgERsTwAxICAsNWsk3ZVgiiqzTg9YV5VQmM9tSSVTa/K2hPDAA6ng0SPzYz3iaMrKZFVCdVAAKaJsGJdr22YA2fBoDgWaB1w7kkfsjZWZGikVitMoLhwAeKBJP63fkZ9zxkGmWWIGVgCpSj7bK7tyWskrr7RZHxxmz9QUFSR9sJ7j9xUoy6ex0RkkYuo9oClRtV1eavpS9sAADfhdS5KiRjY1sAmipUNVEEVVHALk/Qm3k3ck3SS3qVoooXTnhv5W2PusVxlA+myRjdQF1HaVtlVaU8A63wTwKAPJv8Zq9N0tiRdJWNs1uablRYUg7FSR5+fgjPnpmklkvbimBUMlfDKdVPBFUb5Niz7czN7KveyWt+AKfR+qqTGpCOojBVi1SmgR3KLEOA+oAXzd/GQ9ZGO+jKzHUMWZKLHcj2qByRzQTkgmvi8x5oWDStqonKxo9lwsZjZiSALDMVJGpI5ofqXT+o7SmIMHRtov4fBVBoANk5WVWDcH5I5og5oG31EWswhKdwOym5DuupBdNu2ApC0QCxJBA5I5y3MiSw2VJJC27kxkBiSoIV63UjkXV3+2c/ORcRCdztbkbLTMdAFO+wBZS7JVCyfijliX1AyOV6etldiaFKwUqskBZuElD7MB7lKqa5F5Grgo+rSl+8EJEakA6RMZDNGw3dl1OzEhTfF6kCwcih6qUTSJHJKJI5NHVyzNGJiXjmVbAChWNkkjUAak+Yer6mGXWaU6zFQO7EXHss/Y/lgDqFJsVxlgpJw0MRjQ6bMV7QtY+2FOptkCAajkC71vMTqwjqz0QwtWSu1ZcXkubJ/Ue7tRZFlVt3Xp5EDhudJPeP4ob3XGo5th8Z9y+sbBNe6PartqH4iICWxYlYdHKsy1ZC1WSL0szKFj12PL6lmHuGlDgajUN+lsaocZe6P6T92zKLJJLO18E3rS/d8efJGeZ4yCStmx2dNeKXsszCPUDqKQKe3sC7k0WK0WNrQDFR4o/mr5He/T3QX76ALABQBQRF4AF88gD/AGyf0v0LVtm97UFDFQAoHwo+M6GDpwvjyfk5yjCdee1JWRKlXaSjFWitF92SqtChnuMZ9I4DPiVNhWfeMjSaswch676W2xeNNiQUkTgbCuD/AO/0z8+jU97VwlMIrvYMzRV7nbYW5KopXxxx5z9rniBB/OcD9V+irszstq4IJrlSRX70wJ/91nzmpYeeXhOsJpXTWT6eZyvS9W8kJDA2yttIIZYyQxP2e4NxqgsGweSKrLLhtJVeSS32iSSIq+tlRUZUWGItrF6szA2BmZB0ohsFdVCbsyghpACqMAbbeyy0xYUFBIWuLO6x9tSITKxYllDgyRgs4RSVq29vcalWwfuJGe+E1JXQq0nDzT0aOs6bqe8pjdHUpIYxsByFAAk5IN01j5BsA+cs+jdVGVIZjoX42N+5W5JFmjtRBJ5AHgZhdR6kZW92wW4wI9A8isRVuFAjUC194NCvIN5W9P6mRRFK0aM4C7KGI0obHUjYs5J1pTRv+bnGxHZ2VkvLL4ORp+t9NHs7UfeyOrkRuoIVtdWr7jVh+aIHm8zeh6unZ2vsAgsQgZQCNk0bb743Rg1qbsfg5M31NE/cijEiEKO4ZUIJZnMezcj3BhqBQJ9pArMeOJpZElUc6FBE2xCNJas5NkEqgAAHNs9kXmmrqwNubrozLpGzWusmtMh52IOwX3cA8gnwRWYfqHqBaZYpYi28m0DM6N/dqPK1YII3PvHKggGyM2kmCxqxRTWxskj+ahrqp1DNqvHxzXxlfpulSXdWjExitO2XVKeQctI6sK4fUqQeeRV5G7LiCgIxJvIZjHGG2D0FACAfxmWVTUiONVPyKP4yfr5jIY2ogyd1QClyhu4qqEW6r+YMp5VSeayDrejeHdB1C95IgE7gJ9x2CASyA7GwCVO1aijznnrL2RG3bViWQ2Pmb7thsHUsbHeHFfyj50C30nqARFRb7ckogBkAEyUHItWFMQQEDeWtQPnNDq+hWOOz2nYsbADBqMnwQxCkjmvLci+LznOldY5oJCtRq7auvdGiUGQmrDmMpq/DAb2CPGSdL1EuhmR+XSHZSyuhUgSN7B4Zk4B8nngc4BqQhYlhj1b+ZUKoynZ/c5YttqG8UT5oC7rMuLro37cDtHDIrxyqxCH3OXgk6dXH5kQ2QFogj9c8LuVUNM26vu/cGpZS7/wHdG9ibKou/dS8fiyfW01sSv3Aqr7FVPkElTVpRAJFnbm7JOZcorVnWNCrLwxb9mdJ1kazShydxGrNGsfu0ZwX2uuLRmPHBBAoVeSqzmN3QKtrH22VyVYKoce0ahGHNi+Kv8gct0nqWojUAsFDD+GlKoUOyOUPJ9oClbAtuOBnvqHrUzoYl2fcnV2BoIzX2mVhcnFgSAgigOa5OcUr3KsPUb2dnMlf1sRqGi6qAgy8HYWwJJkiQKQHcXQcAc1ZvL/QfUcI6eN9mgGh5UDhGVAs9BGCEAka2QBz+KxerE8jBigAV0dAaVR2714DWf5rr21xXm5em6Kd2JjYr4OsdkChpaihpankWRYNZxliqUd5Y0E83NL3v8F3pOu7cyvqySBFbmMG1JYKu6Ehq2IAXnWvGeS+tus6sdaMSrWhMhk9zWzAe21XlTySfixiH6blcsS0rEk2xBT3EAE83dih5yaH6UJGvafa7di4Ctya455A4uyeTznLvsCunSX97+if3t+8zO60xyO/UInbVgpIAU76+HZSC6vTEOKJASr8VQlkj3cP/ERozH/DtQCCq9xGNsGKhfk/bnX9L9Lst1HALrhrcigwHkH4bwK+MudN9KhZEQF+I3PHjhowPu+cnfHLKEWYXZrVN9PXM4whzIVVTwFcMQyEO12HU8FdCSCOSeaNnNWL0lpZNmkknPFKFaMCuBb7Hxx4q/P6Z2sX0vH/AID+pLH3f96vI/Txm1F0HFE/sB4GYbr1crWN9u4/xrZ6vnbL2sch0H02wr7UArhFJP7WfA8/1zZ6X6eAIamJHguxPgeazoY4wooeM+s6RwUdZO5wbu7vP1KUPpyr/wATVDnLKwKPCj+mSYz0xpQjoiXGMYzoBjGMAYxjAGQdT0+39K58HJ8ZmcFJWYOI9a+mSxuOhTBhGw4DDnZT8c1x4/4ZynV+gdkl6eBiAgYgFQCdiO4COC/uAPzXjgZ+wsoPkXkR6ZT8Z4+6zg/olkbjNx0Z+Ox9AOSstA/dbHU/w9BrrWp/1INfuTB/0Q2io+kij26NHadsEBUAu9wv83wQODVZ+zSdEpFUP+P+2V19KReVCg/ooF/0yShiYv6Xfl/wbcrWv0PxnofRe3fuiVqapBGVBDUK8WAQo4uuLAF1lrp/Rydhv7WskRBmr45FLZFgE/75+tdH6QsewHgmz8/6c/Ay1H0Sr44/ah/wybGJlvNxrSisrcl+++p+T+ndBIY1feVnkVGsqwG2otuG5agBZ4q88l9KlZg0gKtH3AriNiU7v3HYuA90qjfbjP030TpFPTQcf9lH8n/AMtN6ev5P+2V0cQndSL3ifHovQ/H39EkumeZ1KlFDr7tXOxUgkgoCPJ5o+cnX6bcGQr/aAzqqva2KT7RX4HHgjgVefrI6BfyclHSp+MKjiHrId4mtH0X4PzeP0KU+VlogUGmqgPj2gatYHIH6XnifS1kHsKB5p5Gs/NGmN/1/fP0odOo/lGfeg/Ax3Sb8UyKvUWkn7OxwPTfSgJv2o3OqxrYUHz+POXR9MNQBkkKjitRVfgf4RnZAZ7mlg1vkznKTk7yd/U5WH6TjArU1+C1V+oAqsmT6XjvlL/drGdJjL3GkZyMXp/p6NDaKoP7H5/H4y8PT1/J/2y5jOqw1Jbi3IB0ifj/jnv8AZU/wjJsr+o9ckETyytrHGpZ2omgOSaHOdOzhwRLk4UDwMqSf9Yj/AMqT/wA0eSQ9ajsVVgSApP7OCVIPg2ATxnnVdTHGDI5ACj7vJAYj8c0TX9M2CzjPgyjnkceefH7/AIyDqfUI41kZ21WP7iQfhd+P8XH4vALWM8Bz3AGMYwBjGMAYxjAGMYwBjGMAYxjAGMYwBjGMAo+h/wDVun/yo/8AyDL2U/R4ysEKsKIjQEH4IUAjLmAMYxgDGMYAxjGAMYxgDGMYB4RmR1npLvBNHuLcUCbofqc2MYBysf0zLFKZIpIyqyq8SODSIIpIzHY+FMhK/oAv65T9P+i5IoljuBiIY4+7o3c9kccZQG+Irj2rnyOOLztsYBxMX0Sym7iYrIHpg2s/95/fDwSDJsDTHZQf0yHqPoRzGybwvaFAJEOq7Qwx9xRZp1MRC88K5F/nvMYB4ooDPcYwBjGMAYxjAGMYwBjGMAYxjAGZ/rHqydOqlgTsaAH+/nNDIup6ZJBq6hh5oi8jvbI3BxUltLI5f1T6klE2kI2HaikVOxM5cys41MiHSLhRy3HJPgZ7H9aKpRZI3LNvzHo329wgab72RHXjkkV+nTx9MisXCgMVVSR+EvUfsNj/AFzPb6c6UsGMKkj965sWRdE0zCyPBI8cZTL1yMofWyFA4glb2yO4VoSUWIx7Fv4nmpB7fPB48XJP9YpGUDwyKxk7bLtDaHdUuhJbD3A2t8X88ZpQ/T3TKGAiWmDK1kksHCggkmzwiDnwFA8DPep+n+nkbZ4gWvYmyLNg2aPNEAi/B5GCGZ639Rv0/UmPRTH/AGcuDzsZSZNI/wAUwjYfm6/OQenfWX8OLvRsZO0jytEBorshbUAtvXHmqGy2fNdB1fpUMrBpI1ZgYyCfzExdD/4WYkfvkP8A/n+mtT2hwug5NagEAEXRoE0TZFmsAxOt+tCsUjf2eVGVG1MnaK7jpz1CqdJCeUB8eDxlo/VoD9s9PKHVZHkUtCNFiEbWWMmvuEqVR/N1Wak/okDgq0SkE2Qb5/hmH/lkr+xz4T6f6YKV7K0VdDdm1l13BJNkHRP9FA+MAx1+uIyLEErUJWejFSLCY9mvemFSqRrd85pek/USdRK8aJIK3pyBq3bfttyCdTt4DUSOR4NSxfT3TKGAiHuV1ayxJEmu9kmztolnzxk/SelQxO8kaBWeyxF/zHZqF0Lbk0BZ5OAZnSfUm2v8J2DDuEprUcTOyxs2zAksFJIUGuf0vN6r62JjV4YmW7I7gFMvYklVgUYi7QWpNj8cg5uR/T0Ht2QPoxZNv5bfuBfwyq3Kg+OK8XnqfTnTBdREutk1bULUpQ54XVmAUcCzQwCD1n6jHTydvsyycRElO3Q78vZQe9wbL0PwBycqx/WcZZV7M13q9BT227rxUdWJI3RrZbAFEmrrb6n02KRtnQMT2+T/APafuJ/+L+4frkH/AED0+wftLsCTYsXs7ObF03vdmF3RYkVgGMPrLZLHTTJaBgXMRUbxNKlhJCaOpBrx/reS9P8AVt6K3TyiQqzupMICqqI5cnuVRDgAXdg3Q5zXPo0Fa9sVSiufCKUUefhSR/rkUH090yKVEK0VdSDZtZAqspsmwVRRX4UDxgGMv10hDFenmcqJWYKYeFhSJ2bYyBWFSqBRPN/vk831cpE/bjc9pZH2IGriAjuKPdat5C7AWQfgZpQfTvTJtrEPcHViSxLCQKrWSSTYRB/4Rnz1P09AwkATXugq9XyrEbrV0NwKJAs4Bqq1gEfOe4xgDGMYAxjGAMYxgDGMYAxjGAMYxgDGMYAxjGAMYxgDGMYAxjGAMYxgDGMYAxjGAMYxgDGMYAxjGAMYxgDGMYAxjGAMYxgDGMYAxjG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agillenlifescience.pbworks.com/f/Prokaryotic+and+Eukaryotic+Cells-imag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76804" cy="5174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rmitchellsbiology.weebly.com/uploads/1/0/4/2/10422385/1054480_orig.gif"/>
          <p:cNvPicPr>
            <a:picLocks noChangeAspect="1" noChangeArrowheads="1"/>
          </p:cNvPicPr>
          <p:nvPr/>
        </p:nvPicPr>
        <p:blipFill>
          <a:blip r:embed="rId2" cstate="print"/>
          <a:srcRect l="41778"/>
          <a:stretch>
            <a:fillRect/>
          </a:stretch>
        </p:blipFill>
        <p:spPr bwMode="auto">
          <a:xfrm>
            <a:off x="3657600" y="2971800"/>
            <a:ext cx="5039735" cy="3616301"/>
          </a:xfrm>
          <a:prstGeom prst="rect">
            <a:avLst/>
          </a:prstGeom>
          <a:noFill/>
        </p:spPr>
      </p:pic>
      <p:pic>
        <p:nvPicPr>
          <p:cNvPr id="3" name="Picture 4" descr="http://agillenlifescience.pbworks.com/f/Prokaryotic+and+Eukaryotic+Cells-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3932744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2706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Label your sketch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is more than a pathogen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your section and summarize it in your notebook</a:t>
            </a:r>
          </a:p>
          <a:p>
            <a:r>
              <a:rPr lang="en-US" dirty="0" smtClean="0"/>
              <a:t>Be prepared to share your summary with the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your response from the PTT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with your table peeps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with the class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pick 5 and describe them with detail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These will become our agreed upon norms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all sign and will hold each other accountable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people take antibiotics?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bacteria survive 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article and answer the following:</a:t>
            </a:r>
          </a:p>
          <a:p>
            <a:pPr lvl="1"/>
            <a:r>
              <a:rPr lang="en-US" dirty="0" smtClean="0"/>
              <a:t>What can some bacteria do in response to antibiotics?</a:t>
            </a:r>
          </a:p>
          <a:p>
            <a:pPr lvl="1"/>
            <a:r>
              <a:rPr lang="en-US" dirty="0" smtClean="0"/>
              <a:t>How are scientists trying to make the antibiotics better at killing bacteria?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a list of the words you did not understand.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is a choice</a:t>
            </a:r>
          </a:p>
          <a:p>
            <a:endParaRPr lang="en-US" dirty="0" smtClean="0"/>
          </a:p>
          <a:p>
            <a:r>
              <a:rPr lang="en-US" dirty="0" smtClean="0"/>
              <a:t>Behavior (good or bad) has consequences</a:t>
            </a:r>
          </a:p>
          <a:p>
            <a:endParaRPr lang="en-US" dirty="0" smtClean="0"/>
          </a:p>
          <a:p>
            <a:r>
              <a:rPr lang="en-US" dirty="0" smtClean="0"/>
              <a:t>What are consequences for good or bad behavior?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01DEC2015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list of 5 things you know about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 the items in front of you in order from smallest to largest</a:t>
            </a:r>
            <a:endParaRPr lang="en-US" sz="2400" dirty="0"/>
          </a:p>
        </p:txBody>
      </p:sp>
      <p:sp>
        <p:nvSpPr>
          <p:cNvPr id="4100" name="AutoShape 4" descr="data:image/jpeg;base64,/9j/4AAQSkZJRgABAQAAAQABAAD/2wCEAAkGBxQTEhUUExQUFhUVFBkYFxgYGBYcGBwaGhgXHhYZGBQYHiggHBsnGxoaITIhJikrLi4uGCA0ODMsNygtLi0BCgoKDg0OGxAQGywmICQ3NDQsLzYsLCwwNDQsNCwsNCw0LCwsLCwsNCwsLCwsLCwsLCwsLCwsLCwsLCwsLCwsLP/AABEIAMgA/AMBEQACEQEDEQH/xAAcAAEAAgMBAQEAAAAAAAAAAAAABQYBBAcDAgj/xABCEAACAQIEAwYEAwQHCAMAAAABAgADEQQFEiEGMUETIlFhkaEHMnGBI0KxFFJywTOCkrLR4fAVJENiosLS8RY0Y//EABsBAQACAwEBAAAAAAAAAAAAAAAEBQIDBgEH/8QANhEAAgICAAUCBAQEBwEBAQAAAAECAwQRBRIhMUETUQYiYXEUgZGxIzKh8BUkM0LB0eFS8Rb/2gAMAwEAAhEDEQA/AO4wBAEAQDEA+XqAC5IA8TB6ot9EaL57hgbGvTvytqE8bSJCw8hrfI/0NylXVvlYH6H9YT2R3Fruel56YmYPRAEAQBAEAQBAEAQBAEAQBAEAQBAEAQBAEAQBAEAQBAMXgFN4x41XDE0qVmq9T0X/ABPlPVFy7F9wvgsslepZ0j+5zTOs7qVO9Urmox30+H8h6TO2FcI7cup1GPRTT8sK9fUgGzVl3Atbfmf1la8jb0kSrJ6i+ZdDZTiiqzK7O4YAANqJIHhfnabINyfQgxWI46lBJMvnCfxIZWFPFnUhIAqfmW/LUAO8PPn9Zu24vTKLiHBkt2UfodVpVAyhgQQRcEciDyImw5trT0fcHggCAIAgCAIAgCAIAgCAIAgCAIAgCAIAgCAIAgCAYMAguM84/ZcMzj5jZU+p6/YXM8LDheG8rIUPC6nHc+zGnVqBaCFRpAUndifzM58ST9phbd6ceVdzuMWi2iv+JLr3fsl9DWzLhLFUaPb1KdqfXfcX5XHnIEq565meV8TxZ2elGXUrVU6voOZ6fSa0tdRbYrG4+EMtSkzha1Q003u6prI8O4CLzdF6e9kCyclB8q2zFOqFZlDalBOlrWvvsbdL87SSrOnU9xbv9kztHwfzp6lJqD3IS5Q+W2pftcH7zOuXgoOM48YWc0fJ0YTaUpmAIAgCAIAgCAIAgCAIAgCAIAgCAIAgCAIAgCAIAgHO/jC5FKgOhqMfRZ4+h1HwvFO6b+hznhvAGvjaVMVBTLHUrEX3XcC19ztK2xN2bfQ6DieR6FLbWzuGLpg0uzq/i7DnTJW45EqoI5728pnZf8umfPk9T5l0KlV4Dw9SlTRX/BFQ1arD+kqOLggnkgAuLDl5SBK1xLNcRnttrq1peyRRc04bp1q9eqT2NNjaiqi/KwBJ+UA2O1779J5LL5IpJbZOjbqMevUqWbZUaFrsGubCwIMl42SreyG22tl6+C9ZhjdF+7oY2+3OTKe5jxavWOpPudzkk5kzAEAQBAEAQBAEAQBAEAQBAEAQBAEAQBAEAQBAEAQDmvxhf/667/nY+Xyjf1muckmts6v4Y0pWN/RfuU7getozLD7KdQZe8bWuPmUn83T7yLkLTWiz4/Hmob2y5cb5pj6BD0WsO1UdmKettG+ptjy+tunK8wxqVdPllLX3OEus9OKaWyay2pWq4IvVoU1rVE1FLkKxsLFwRdb2AIN+UhZNcY28ifTfczqntKRyZs2xteowq2QgkBGQovMiy+OwHObMnGopjve/6k3EtssemjR4nB0U9Vr6t/Hl0kbB05PlLaEfmWyd+EDAZgB402/SXVS6mXGtKnSO73kk5RIXgGbweGYPRAEAQBAEAQBAEAQBAEAQBAEAQBAEAQBAEAwYBzL4l54Eq1KOkNrw4Qk/l1Ne4+1vaR7lF6cjrOBcPdkI3OWtS399HPaIs6Nz0Or/AF0kEC/1E8sr5ktP8zp8qpW1uHudnwvEaYhA9Cxe3fQ/OviLcyL9RsZW5MpxfRHz+zBlRY4W9PZ+Dwx1XGmvSNOlR7IjvFidQG+re2xIOwAPIyK3zLbM64Yqrlzt8y7ELxTXIa2m/n4eO8r7E29Is+H1RlHqzmXEOJWowC2Olrlh/dB6y3waZQjtkynHc5c3hG3wr2lCoK6EISDYkXsDtqPlLemD7+CZbjVXQfqL8iTzbiOrfeu9XzBNvU7ekyvshW9J7FOLRCO1Xo16fGdYhQazqB8psB6sov6zTGyM3rsa1j4WnJw7ly4W+IZDiliiCrbLVHT+K3Mec3ptFLxHg8Yr1KP0Omq1xebDnH0PqAIAgCAIAgCAIAgCAIAgCAIAgCAIAgCAIB81GsCTsBuYCW+h+ec9zsYjE1apvZnNv4RsPYSJ+IjtprofSuGwVGNGs3uFsvTEVhTYnSRvp/n4CZ7hNKKZ5xHLdNXPDWzY4y4abL2p1KdUsrE6SNmB8Ljy6iRLa3CXTqQeH50M+LhZHqjZ4TzvFYjtQ+PaiKaXXUKbaj4anW/vfeatRn4IubhUVNONW9vrpvoVPGZtiMQWFas7qTYi6gfWwAHtPY1xXVRLGnh9a3yLR7Nw9orJTWoHUp2hPTSoJb2Wbq5c7PK5xjHb2tdNf0JzIsoOOxHY69CKupiLXsLbAfcTbbucvTT0vJjnZccSrn1t+CE4twCYfEVKFOp2iqbFvD95Tb8w5SJOtQnpdjzHzZZFKclpvuQNDEhHViocKwbS3ysL3sbdOk2JdUyPZNcjguh7UMcprFhTVaZbUKYJKgdVBO9pv55a0acSbadW9+x3X4X5x+0YSxvei5QX56eaX87bfaSKn8uig4nj+jd9y4zYVwgCAIAgCAIAgCAIAgCAIAgCAIAgCAIAgEDxri+zwjjvXqWpjSLtZvmt/VvI+Vb6dTku5MwKXbfGKOP/APxuiQdNaorWuEqJueXI7TnPxti/mS/U6PiXFpcPx3dKKaXsyR4cepgWeoAjLYbknfysPzWva/O3OdBwmtZUXKHdeDmZfFGPxCvrFrXc0OInrVHdtL9mGOkFrFVvt3d7fQSHblwVjrb6plzwz4n4av4XMlJlTXEG7aN/G2/3kv8AC2wSlLpv3JuR8R42PLlUj5o4gWOwuGtY85nbiWQW5Lp7rsbcXjdFkdpokMlqualjstjy6X29D1mmma3oyxeL1Zd8qoPei68BZBTxFSu9Vn/BawRXKA6r7sw3ttbY+s1T36j2Q+MZMoqMI+SyZvwhSxGIol07OjTQhUp2KOdRLB2ttsPDffeabbGl0KqjNnXXJLu/JTs54WorUrOU7tR20AnQEuxP4a8/W3pz0fiJ6SX/AGTYWucUmylY/LhQqqoYkG5359edpMx73bFtknGio3R15Or/AAPqfh4keFRD6g/4SfSQeO/6kfsdQm4ohAEAQBAEAQBAEAQBAEAQBAEAQBAEAQDBgHOfigxq1KVFKgQoNZuSLljZdxy5H1lTxK9QUY62dH8P8sHOyUdrsVKjSxqWvesngGV9vFSdxKeX4ea6dGWvFcXA4hizo/kb89upPZTQFRH7bStJSx0VBszoN9bD5FBNudzvJWFmvh7fK/na6L7nzfh3w9bRbKM5KUd+DWznDpSvpP4dgQb3A1C4Go8+W3lKmFtmRa5tfM2UfF+D34t7sjH5GyByjhNCGxFSoFDKCqkFVUvZgdV+8LEjba/0l/xH4gsnVHEjDqu77vp0/I7PhnCYuEJW/MmuxFZ7kq4eq7BgaZYAbm6sQSASRysDvfwkvF4pLJw1jpPmXf7GriWBPHqcq+if9D24fwLVKgAsNZVQTyGtgAfHzkSuXLL6osvhvDniKWTYumi/cGZejpiqIYGoKg1WPzINlAPQag++5Fxa20lzSb5iXxlz54y1pSXT8yR4PyCvgu2NeqDSJLIodja5udWsALblsfG5M159lUor04tPyUOPC3m1J79iqcScM1mxb1+0FSm5uqs7XUW5C2wG99vAeEjvOohTycvze5Y4uPY7NuXQqfElFVqUwPmUN6Hl739J5gycottdC7ojqza8F0+CbmnVxCNt2lNag38CRf3lnRNNtFdxOpqCl3ezplbiHDLqvWTui5swPpbmfISQ5Jdytjg5Etag+pjAcQ4asbU6qknodj6GFNPsz27AyKes4tIkxMiGfUHogCAIAgCAIAgCAIAgCAIAgCAIBiAUDN9NXF4gMAQrKguL7CkhPuxnH8dtmsjSetJF5gNwp2mQmfUQhC0FAZram8FPMKPDrbxkLHs5lux9DlviHjd6tWNGTS79PL8H1TzKjglC4h2Xtb1ChXWG03BFujMSCSeemSaeGZfE23RHfL03vXck8LlLEoUsiT5pde/YjOIczp4tKWmq3ZoGLWUqrHkllO+oC48N5vox7eHWTrnD5n+bRXcb4nGxqurqaWX8R4ZaQoViQE7op1FLC5YkPr32ANrbWsZNyuB5k5K+lb5uu10/I6DhPE6q6IJtqXlmhn+ZLXFg4YKu+g90NfmD5iY4uPdhybcWt+5C43nfxVGqW4nxgX/AQMT5HrZeW/39pu5oO2Tl02dv8P7ljKbJfJGxS1lbCKzOL/wkdQ3QrsNr+HW0mzk+T5V09yZxKONOpq569iy43jPD4mm+HxmHrKw2dU0mxBsSCWB2PlIbTt/l7nP08PyaLFZQ0/Yg8x4uQquHwGHqEoLAOByA3OlGN/qSJGlirfNYyTVRZGTnd0bKJUd2ZjU1BydyRb7AdAPCWVajGPKuxY01JRcfL8lnwWVVKIpgio9Sog001BJKEkhdI6Hcm8kVRUNyPK50whJt9n3fuRmc4twxBXs2G2jlY+B1bzRbkucv5dG92cte+be+xq5ZXrPrCshNNSzB2VSQv7hNrtbe02Vz66IE8ucY/O9+NHTfhhxm1Y/s9ZtW34bMe9/A3j5GSI2IpuI4kOX1q190dOE2lMZgCAIAgCAIAgCAIAgCAIAgCAIBiAcypYnVjMavVcSfTQlv09pyPxFS43xm/KRc4ElKnXsbmY1aYX8RgmoWD8rHp3uhlNjxlJ9OptrxI2W8/IpNfQpuc4I4mmwxBCVqI7lb/h1FJ2BPn5f5TpuGcQnw+1Sp6xl3ib+J8Iqyor0e77LyvoVj/aIRdKq3dFhcXH12lq8SGZe7rJpJ9db6/Y+fZXBMqq5q6OiLpsGJY87HV9bg39P0l1luUFGqHbpoxknD5TywVUlyq86rBRfYbtuT9JszKqvw+rH1ivzLDFxHfONaRcsxwVSiFemAERQLNe+pfm0gjvL1/wDU57hEMPJmoW752/yL/iXGreFzjjQ6xa6HQeG6FWllJcMtOoymoCRYAEXGrVe116+fKTsvDrqcqq+qMas95d0Z3ro+5yrE409o1Qm7MSSTa5JNydvOVdNVqf8ADi/0OyeTTTHW0l9z5y/MjRbtqR7xuG2BG/MW8DM8jEmvlsiyLDJxr11lv8zRxOO7R/Nn73nc3k6jCbr5n0REyuLRVsKq/odB4VrYk4pmoGnqWl3mrXKqpNuhvfujYeEi3WuEkom/i0aI1as39Ne5u8Q8JJiMSja7ElnxBdWRn3XalTYfLtuel9yTK+/KlFuTRT42Uow5f0Oe5lkFqtYK1gKhFMWJGm5PeIG2xAHlMllLli9bJDnJ+T54fpvSxdFW2YVqR2/jHXzEm1zU0nElUrdFkX7H6ck85IQBAEAQBAEAQBAEAQBAEAQBAEAwYBwLOs9/ZM4xZYE03q2cDmNhZgOtr+hm/ivBP8QwIyr/AJ4oyw8xUXSUuzLbmOJFTD6qVNcQrgWAI0nzvPm1VUqbdWNx0dThODmpc+l7kLQwbJSRNBR2q6lR2ui6Qevha+3jJ3qqdje9pIs52xna5b2kurS02a2TU1FGutRVc9oe4RqvsLd3wvNl6m7YuG0auJThKS89EQGZZUgJK2ph9rDcX8AtzY/eX+NxK1JRn83L2OOyuHVSkpdj24ayLUzaQzlVJKt3R4XFusicS4nKT5pdC04XVXivnb7FkGEpl1w4asy3LEGxI0i5FPwJCkDbn9ZpwbJ1xlk6Xy9Tns/Oq4zmxilpR2t+/UtnE3ECDBU6YQ0zWXSFcWZQB1W/0Esq86WRGUqk211bXZGjjcJYtXJB7662mcdbJKtV2FKkTYXNuQ3tYMdtzaw57zqsfjOJVjRd8km/1ImLXfkLa2zxykCnUAdTctpKsCNutwf9bSJxe926VT3HvtG2ELVYoLaZJYnItFZWDKe8LjwBFxa3Pa8pqeLKdXpJP6M6rF4POMoWN/c6JwdhHo4vEUiVWoaItv1uGuDbewb3kazbfMyfxi1X0QsjvW2jdwWXYylVqjE1FrUFJekzAFwSPyfmB3Yb326yFnOv01yvq+6KDHlP1NNdCiZzhMQ2JfvBaV9S6QOo3DDne8jwsxoU+8vYtFC6U3tfKQ+YKVxAddymh28tBufb9ZNwp6htllXH+HL69D9J03BAI5EXH0MuzkmtPR9QeCAIAgCAIAgCAIAgCAIAgCAIBgwDlnxAyPD18QwqApUtcVFG9rLe/iN7bysnxfM4bkc1b3F+GTI49GRFVy/ne9fkVbL+FMTRe+GxVPSTuNTj1QXBMkZnHOG5tb9ehqT8pL9zCvByaZahPoXGtlqOLVS72PIsdNx5C04v15RfydPyLyEpR6o+KuDp6QvZ09K8hpFh9PCa1fYnvmZvS5ntlYzrKVZtgBbl7m+/naWWLmSiurKrMwXdLmT1rsSnBdNafbMe7ZVLeA3N5F4jKVqSRIVT0o66scXUNWGXEYYnUlXWrIbHTpINvHcX9ZZ/DuRCrJdGV/JJaaZVZXC3VtUQ1JFYx2J7cJVxDh2VAuxt3Rcgbcudyee86Kmqyq2VOEmoN/qcfl5WRbc4yXbp2JjJ8/RsJoaqKTKxQaXGqykFDobq1yC3Lu7yp4zwa+vL54w5k1t9Pfv2Oz4LlVV0R59JroVzinGpWxACWOjkwPMt3m73iCf1lhwynIxcRyf+7uvbXQh8TyVLITg1pG5leYu71BUC6VAAIB3bkDuegF//AHNDox6pJp9X/Q6jg2RbkrbXREthhWS9emzFqRXvX3Oq4Fr/ADDpbwM2zg41a7/UuchUWRVE1rm3+Wv2JzE8b0cRSahi6FRWIsdAXY+KhyGU/YyrdcpdYdyihwm6uznqaeuxUs0z+kgWlhabkgAAuB76Tck/aaY4M3NztZNlTYn8y02QeHp1Kj6SDrbVfe19jqv5WHtLWEI8qS7EmuKUFGRd24yxa0UpK4GhAtwpF9I3JqG/tJcrVGPV9SN/huIpuWtv7/8ABG4P4gYvXoR3a5231EnyDfpMK7Ob+Z6NM6MVt81aX2L9wJx+uLYUaoVapHdI2V7cxY8mA3tJCminzcBVx9Wp7j+xfJmVYgCAIAgCAIAgCAIAgCAIBgwCgfEaharScfnDJ99J/wApUcUhuCfseVz5MqmfhP8Ac5pmmOKZjrJurFLg7jSyrcW8iSZe42HRk8FcYxXMt6fnaN9986OI6b6exMZriSmHZkLKwqle6zDbV4A25TiMavnu5ZdVosPiO6eNCHpdN/8ARtrWY9n3371we8TuBtzkdpLm2l07dCVwG78Zgq2b+bt+hWM8ziotVkVjZdt7H+U7LhXA8a7Gjbb3ft0K/N4jZXc64eCw/DnFs7OWBKsuljtYMD3dvMX+8pOK4ddMnXF9VrX2JFV0rIKZLYB3LaKYDhKpVKbIFFrd+++1r87X8t5WypUWpPz5Lm1QUeaT1tdWnshMHwiuJfE6gyvTY2CEBCdTXBOknYjp0tL6njGThxhGt7WvuVXFcDGtsjP3S/tlWxOSVKWoHSwB+ZWUjwsd7+s6V8Voya01PUtdUcnk4Fte5JdDQXLnFTovXc2P2AmnK4lUqeWL2yXi4Mpa5y0HLlo4Rampi5OplO5OomxU26DnOWqm8rM9Hot+TrcW+PDqHJx6d2SOWZ64wxp0qWorVWrr7psARYMt7nfkPrLbMxLcKvVutPyRlxXByL1bKek1rT6dytZ1mhqVjWcguxudrDlbYXPSR6sWyXWqLaLr8diYkYqMlpdupEjFHUXU2NwdvbnNk6LI9JrRpXEqbZOSkjcyfEs1R3O7KjH/AB/15zdHH5YKRjh5Ubr5pdVFHRMLklWtl6HEVmNNaRNCmoIAJBCmtWtyB3t4cyeUrbMmWuvgr8jIhDIfprTfcpObcMdnVFMvcCnckA31Hyt8sj1ZvNFvXXZunZzJa6GOFC2Hx9AXBIrUt7bWZgp+9j7Szps9VKRlCKlj2wfts/ScnnLGYAgCAIAgCAIAgCAIAgCAIBVPiNhi2F1jnScN9ri/+vORMyr1KWjRk79NteNP9DivFqWqq371MW/qkj9LSw+Gp8+LKv2f7m3jT5rq7l/uSZM4k9rhHPjpf1UE+95yNsPQzXH22iz+IZO7h9Vq+hsYep3aZ8HHuv8AnIdkPmkjP4Ol/k5w9myo8Qt/vD/UfoJ33CG/wUCs4m1+Jky6/C/DPoq3A0vScrfqQRY26jnKLjFPPlb+xIx7HFVrwWvNqNDDmmahqMba9Xauum+2128psweDSyIylF9jZbxJ1S5fDJJSgA7In8TcG9w11vckkG9t7iVU5uNjra6okpztXNLsikcZ5bo7xZF1XLWTw353J+/nNmPkRjZytbKvilsYxjBy1sjkyVSWIUtYoAgNj3rblxvaSr7YdemtEjBsU49HvRZf2PTr0LWVSpBpHdNf5QjHkCftvKSnlvsXK0vr5LDi1TysN17W12a6N/cg6GDXsP2uk93L6DQYquysRZDfntqHS0vs2WZfy4lyTUeqn79DhZ8NU8Vc8/mRXMNwxUxdWo6js6V2N2tq25gJfxv5bGW8OMV4eNGnW7F3/v7Fpw7h9t1a5n9NhMkbD06q1EDOKihCo1XFri3h9POacvMjlV/w39yW6bafkkbeU8OuP2nWy6yq6Qp2ux7wYnwXf7TRXdz1qK8HScIoeOtrrzdH/f3OjUcor6sI9CsRQWlZwWXQyaBYaQDcgg3/AJb3hfw4pxmnvwU2RKz1dr36lO4zwFR6oaiy9mrFXVWXpy+W5H0kDEVdEZerHfsWNsLbOVR6EPjcuqU3pVQLtT0uwv3rKwYd3n0MnYW+sn0XgnQ04Sjvxo/QuGrB1V13DKGB8iLiXBy7Wm0el4PDMAQBAEAQBAEAQBAEAQBANbMsKKtJ6Z/OpHttPJLa0eNbWj89cT0D2S3+ak5Q+O+2/wB1HrNXw9Z6WXOp+ev6Gq1epw+DfeD1+Ru8MkPhmU/uMP7DXHswlX8RVKvP2vo/1LWT9fgbT/2mMBV/CA/ddPY2MrLY/O/zNfwdPpbArGeN/vFT6/yE7fhq5cOv7EDiL3kyOj8FYgpSw3/6Ds/7SNb3AlFxeWrWyVX/AKcH9SP+ItYs9Bt96A9mb/GdH8KT5qJ79yFxiPJd08lkybW+Gwri/d0jw2CMs47i2POGbdrtt/1Og4dZB46T8x/6IXjd7rb/AJHldw+T9Vb9zmviV6yKV9D4wyv22tD8ppX3HKyk7eFpazg55DS+pu4S0oW/kdAzWuKbKSpIKm5HIG3dv9eUonjtWPXR6L7Hi7V0ZznN1NkfD07ipchrjub3YEcxY35eE6TDg8zlhZZpRWtHNcZ4LfDK5t/L9Dzw+fLUp16QVqh7TVpUr3wQoNrkWAYE7c7+sjiXDHKSnXJIsOHcQjiR5Xvp2Netm60lbXcAMF7trrqUaSPMTHB4fJVvffZ7m5kciSa8G9kmWMQ9K7ODoYsneYqWYsR526eUVwsqk1JHU4l1dGNCSkm1sl8rxlbCkpQYPRVnZg9rBTfSdN7qS3QedxML1GcjHKoryNWSXLJ+3uVp+Ir06zrSo09RVm0g7ktudzNEcWL6yk2bsjCnCMPm2a60nXEnEM4NM9/XcfKVtp/laS4pNa8IRca6OVl14W45FHA0Q6MbM6g37qoGtTv6hZKU0obKqfDXdY5J6T8eTap/Ed11tWoAIu40tct5jc7WiFqkY28NpXSM3v6l1yHOKWLorWpG6t42uCOYYDqJsRVXVSqlyskZ6ahAEAQBAEAQBAEAQBAMGGDkHxMygpWqkL3K66lPTWOY+twPWQv9DLhf43pmFKe7KvEltfdFI4TxlmKX5m/qtj76ZK+KMZyjG5ImcGmp492PLyto96dSwqD6n3BH6zmnHmaZC+EreTMcH5X7FczCpqqufFz+s7zGhy41cfZI05jbyJNe5ccpzULhsP0anWT7gE7ictxRKd8olzTjyni7Xtv9CW42pjXhy3yioynw06gR9rS6+EpbjbD8yBxmO3XZ4aLHgcaq4YG4Ol7bfUEfrKjj8vTym35RZcHh6kEkVnjGp7o05vh/WW/qUPxPHWRV9n+5pcK0VeoqPuraQd7cwRzk6yycLFKHfZnwFKcbYsvtbECpQCUanaIvdDbM1h+WojWvt1E1ZVM67ea2Om+pfYdkE963orOZYL8akSh0837r2Pj3WHUfWY1WNVSXnwXqthZjyT/IguIaVHtGNNCLfKyn20creknYU7eXknLezmOJU0ShtorL4Ya773J63t9rc/vOiwJ818KvCZXqmEKHKPsbFDHlKbqpIL6dwSCNJJ6TtM6WMtStS/QqKrrK+kWzwXMjY3O/Xrechdwx22ueM04v+h3GB8SVxoULv5kRdTFG/l4TdLhcIQ1v5iIuOWWXba+U+6lc30jlfpykKqiEHqw3Z3EpT5Y19Do+W5YBhNb4qnQpVR2Tq5C3CEEaG33JJFrHmZAyZyi2oIm5mUq7YrXWKWvzIrjClRC0qVPSgX5DqvfV8w1c2vYE/QSsw7LeeTl1Rqss1pt9WXT4JE0xiaJN90qC3LvAj+Q9JdYtinHaInEIvkhJ/Y6lJJViAIAgCAIAgCAIAgCAIB5YjDI40uqsD0YAj0M8aT7jzsq2I+HGAZ+0WkaT3502YD+wbr7TK+Ur6/Tm+hlRJ0zc4dyNxPwtoMxK16wv0IQ/yEgLBgtaNWNBY96vh3IlvgtSvf8Aa6v9hJcrLkoqOjyytTm5+5u0/hJSCqv7VWspvsqA395V248bLHN92WFGbOmvkiuhDfEnAFKbL+46sD5EFT/2mbOAy/D8RcPEkaM2PqYKfmLIHhOtehXTqO8PT/ITX8Y1/wAeq3x2Jvw1Z3izZ4oq6lU+KH9JymFHUmvqVfxZXq+t/c0+G61mU/wH3ku/pNP6mn4eW5WosHD9cocSgNrPSbnttUs3sROj+IIKeLTb9P8A0suFJPIlB/U3swzAjGMu2g6drePh4dJxrinVzI5/8ffTxLl5npvWjVzECo9QEWCWtz6qDvvFEmuTXnv+p3eXjKVCb+pzzDYtnrBCdiDYdJ9K4fg1VzU0uvuchfbL03DfQ8sVhyDtL3JqhZU4z/Up4vT6m1lX4lWktZAy6jZiLdDYMfzC9jbynG5fp41c/QsfMTuHxrd6T678Elm1FV1B6KrSXdSLb+YAlFjX3ua5ZtyZ2dmPjxqUun2Kzg0WpiUS5CF11W/dFtXLynQ3VxUeZv5vYrMSl5F6jDv3/Q6pk+b4MpWw1awpdqXoM/QAjSC3NTcAg+frU5TtiuavuXnEeGXycbZLfRb17lYz8r2peo1LSrE0yrdOnL9N5X0uyK5Yb2+/Q0zpg9N+Ca+FGbL+3tdrCtTKKDzJWzKfRW285bYi9NcjPOI0P8Mp+x2mTznReD0zAEAQBAEAQBAEAQBAEAQDEAWgC0ArnGPDpxVJghAcoV35G/LfyNppderoWx7pm2E0q5wfaRybKshxeErMtXD1QjKVLBdS+IOpbjpJPxDOOVirk7p7MeDydGT83Y188e1MA7EAg326WH6Tkcetxn1Rt+K9TlCUevU0ssrKKZYsoGgDmLk25Dzm+6tynpEX4ci1bPZPUcT+NqX5a1LWLdTYOfrupnSZy9XhSf8A8/8A4T8Plr4k14ezYzypbE6vFQR9iJxdcf4Wvqcnxet18Rb9pJnti6tmxP8ACp/6DMMeO5Vff/k+m5D3hxl9GUHIaIfGYdWJVXfQT4XBA9yJ9Muulj0uyPg4bSk+pds74BxKkmmUqjyNm+6ttf7zVH4mw7oenb8pps4ZNvcepVcZlOITapTqi3K4NvsRtPIWcPabhOL2KsKyt7UXs1a4xDIUIqMp5g3v9mblIKlhQs5m0texPjHJknHqaeCoNRJLAm+y8vv9D5Swp4VHiS9SqXREnC4l/hs27Ibb7EqmPomk4dCahXuEEjSfE2O/vKHNxLa8j049df1Ovx+L15lSsU1HXdEHXxIYrsNufn9ZlPHtgvmTNV3EMe9qMGjZy3MjTr06tPumnVVwB5MDb6EbTdXi2aTK/MzarH6Me/b8zqfEnxJxaMhoUFWm6l0LjUzqt9TWU7DY+k12ZHKxTwzHUG7Jba7/AELD8P8Ajr9uZ6VRUFVFDXQ3Rl2va/Ii4uJujNPoVmXhqpKcHtMvEzIIgCAIAgCAIAgCAIAgCAIAgCAYtPALT0HyUHgPSY8qHfufBw6/ur6Ce6XsF07FF+JWT27PFov9EQKgA/LfY2+5H3kmvVlUqX5MVLktjb7Mpee19S0T4KVv4+ft7ziYQcJTrl4I3xVSldG1eUa2KxBtUP71BT6AiZY0E7IL6nYRs9ThcJ/QqOEvrS2zBgR5G+xnf5ulRJ/Q5BRc3pHSeOs2rKMNUpVGVW7Q7eJ0OL+Pde1v+Uyp+H8PGyY2RtimzbnXW1ckoPX/AIb3+0FrKrG4DYcVNmb5tww5+M5XNxVj3yr9mdDVNvC9df30KTgsc1SppdiRcj2vNltUYQTRznD+J32ZEYTfR7NDMx32sNuVj1A2/UHefR/hnSwE0+pH4vZ/mdNERoXWrG5QMNY6gX3vbmPOaM2dknKbhqST0zVQ4prfbyfOerTFROyAAIvtyseUo8HJyZ1yhZ1LXIlXGS9M8MqoM9ZVAub3PK1lGpvYGWG4xx29vZngpSy4PztHS+IzoL1KVAIlWkGSqrKe11C9gp+U9dufUTlLFGTS5uu+3Xp9S0UrE5RfjZr/AApCpmFLbQzU6lx9QP8ACWOL/O1vZ5Zt4rb+h3USeVBmAIAgCAIAgCAIAgCAIAgCAIAgCAIAgHxUQMCCAQeYPI/UQunU87lczHgfC1RbS1Pe40NYX+huPSQ54NU5ubXVnmUvxNahZ2XYh8T8M0IsuIcd0ruqnY+k1Q4dCElJN99kyrLlXjfh/BCJ8GiG1DGnbl+CP/OWmRbK6vkZEoSqlzDjvImw+CpoW7TsdBD2tcC6NcXPRl9Jr4S/w2brxJaMM5epQ5Lun+5XcixV6aAc1FamfoRrX+cqviWnkynL30/+C24VarOF2w8xIXJ/6X+uf7sh5X+mvscpw1f5qsv2Q9hWwSpXpLU7N61jyYAEOAGG++ubY51+JCMqZa3/AH2Ok4lRV/EnNdIr8yBxuT4JkNSmtWnpJB71/Lre4mX/APQZzfLNp7+iInDcTFzoc9Ka13RVMblFE1CgLB+i7cvI29pPx83IjX6qh09zb+BqjZ6bbNbA4enTqoCxVWYBn56VJ3Nhz2vtJ1FV+djztT0o+Ndydg3U4WSko80n2NrPcwUHTRqM9NWJQOBtu3L7b+HeMqfQltycWjor1VOHM2uZ99M0MvzurQr066n8RGV+m4G+kgdCLgjzknFo5ppQKvKyK6sd1vyfqfA4kVaaVF+WoiuPowBHsZMa09HPL6HvPAIAgCAIAgCAIAgCAIAgCAIAgCAIAgCALQDFoBmAaGcZWmIpNTfkwI9RaYuO5KXlDw0/JzrB/DWvQZilWnUU8rhkbkRuNx18Zr4tB5qjro0e4DeLGcH2kiIo/DnMEa4Widyf6Ty81lfPBnJabIGHiypyI2S7Iksu4exWEpOK4ADGy6WBG6Fbetj9j4TTn4/LQn7dy6tn+JhdD/6XT8ipviLJVXz/AO7/ADlfy7lGRX/CFnJdKD9v/CvYlicST4N+gnVrUeGxivYlzbefJIlMHkhxSEU3Xtlv3DtqVQNw3LVvNvCeLLCpfqR+RvuQsip33P031RWczyurTfQ9NlYdOvtLezimJkQ3CSaNS9Wuag3p/c8cPgXJFxbcDfbf7ytruoqbcOrLG1XWpRkdRf4hYzB0sPTWkvZJQRblGN9IsO9cc7Dccr+UrZ5alZ0Lj/D8aEeSbfN/Q69kWYjEYelXAsKtNXtztcbi8kJ7WykshyTcfY356YCAIAgCAIAgCAIAgCAIAgCAIAgCAIAgCAIAgGLQBaeA8MbhFqoUbkfUeBHnMLK1ZFxfkzhNwkmjl+dfDbE63ai9N1a5AJKn9CPeVj4fKOtM08OgsTMd/wDte+n3KtW+HWZdsWGGBUkm/a0v5tf2lrOTeKqddfc3OWsiVq8mzgeH8TgKlGtiE0q1cUzYqR+IpHMHymqOOpYd1cvbf6EbGi6r4y93+5HcXYgHF2PTTY9Ry9ROewY/wOpjxD5c/f2K3mLEVaa+Da/LdiR+k6jhlDjRZZrutIuL5Qlk11t9OmySzfiFaq09V9SKFPeNjp+Xu8h5257Sn9KTsci/ycaj1OaMujO0fCTM+3y6nfnTZ6Z+xuP+lhLSpNQWzm85RV75Oxc5sIggCAIAgCAIAgCAIAgCAIAgCAIAgCAIAgCAIAgCAIBi0AWgEfn2UU8VRajUvpaxBHzKwN1YHxBnqloHO86+FVWpU1piU/rIwO3mCZWQwOVNJ9DXkQ9a1Wvx/wAERivhjiKFPEVqlWlUVaLtpUMCNK37tx81lt950HD7OSddfjej3IbluXk5Xi0sbjdTyNvY+ctcvAx/Vb5dGMM+9R1s/QPwPwpTK1Y/8WtUf7XCD+5f7ymzNerpeDKvbW2X+RTMQBAEAQBAEAQBAEAQBAEAQBAEAQBAEAQBAEAQBAEAQBAEAQD5dARY7g8xCfk8a2Uiv8KMtZiwpVFDc1Wq+n+ySbD6Wt0tJUs26S1JmHpxLhluBp0KSUqShadNQqqL7ActzufqZGbbe2bEbM8AgCAIA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http://buddhism-for-vampires.com/images/b4v/Matryoshka_Russian_dolls_901676_500x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47625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897</Words>
  <Application>Microsoft Office PowerPoint</Application>
  <PresentationFormat>On-screen Show (4:3)</PresentationFormat>
  <Paragraphs>183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PTT    30NOV2015</vt:lpstr>
      <vt:lpstr>Classroom Norms!</vt:lpstr>
      <vt:lpstr>Non-Negotiables</vt:lpstr>
      <vt:lpstr>Slide 4</vt:lpstr>
      <vt:lpstr>Using your response from the PTT</vt:lpstr>
      <vt:lpstr>Choice</vt:lpstr>
      <vt:lpstr>Slide 7</vt:lpstr>
      <vt:lpstr>PTT    01DEC2015</vt:lpstr>
      <vt:lpstr>Levels of organization…</vt:lpstr>
      <vt:lpstr>Levels of organization…</vt:lpstr>
      <vt:lpstr>Slide 11</vt:lpstr>
      <vt:lpstr>Cells are 2 types</vt:lpstr>
      <vt:lpstr>Eukaryotes</vt:lpstr>
      <vt:lpstr>Prokaryotes</vt:lpstr>
      <vt:lpstr>Slide 15</vt:lpstr>
      <vt:lpstr>Slide 16</vt:lpstr>
      <vt:lpstr>PTT     02DEC2015</vt:lpstr>
      <vt:lpstr>Slide 18</vt:lpstr>
      <vt:lpstr>Slide 19</vt:lpstr>
      <vt:lpstr>Slide 20</vt:lpstr>
      <vt:lpstr>Prokaryote</vt:lpstr>
      <vt:lpstr>Prokaryotes</vt:lpstr>
      <vt:lpstr>Eukaryote</vt:lpstr>
      <vt:lpstr>Eukaryotes</vt:lpstr>
      <vt:lpstr>Slide 25</vt:lpstr>
      <vt:lpstr>TICKET OUT THE DOOR</vt:lpstr>
      <vt:lpstr>Slide 27</vt:lpstr>
      <vt:lpstr>PTT    03DEC2015</vt:lpstr>
      <vt:lpstr>Cell Theory</vt:lpstr>
      <vt:lpstr>Slide 30</vt:lpstr>
      <vt:lpstr>Group Presentations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PTT    04DEC2015</vt:lpstr>
      <vt:lpstr>Slide 41</vt:lpstr>
      <vt:lpstr>Microscopes</vt:lpstr>
      <vt:lpstr>In your lab notebook</vt:lpstr>
      <vt:lpstr>Slide 44</vt:lpstr>
      <vt:lpstr>PTT    07NOV2014</vt:lpstr>
      <vt:lpstr>Prokaryotes are both good and not good for humans on Earth</vt:lpstr>
      <vt:lpstr>Prokaryote Sketch this in your Science Notebook</vt:lpstr>
      <vt:lpstr>Slide 48</vt:lpstr>
      <vt:lpstr>Bacteria is more than a pathogen</vt:lpstr>
      <vt:lpstr>Slide 50</vt:lpstr>
      <vt:lpstr>How bacteria survive antibiotics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03NOV2014</dc:title>
  <dc:creator>Mandi Leigh</dc:creator>
  <cp:lastModifiedBy>mandi leigh</cp:lastModifiedBy>
  <cp:revision>61</cp:revision>
  <dcterms:created xsi:type="dcterms:W3CDTF">2006-08-16T00:00:00Z</dcterms:created>
  <dcterms:modified xsi:type="dcterms:W3CDTF">2015-12-04T21:55:45Z</dcterms:modified>
</cp:coreProperties>
</file>