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Warm-Up			15SEP2015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makes the Haber-Bosch process so important?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What are the other 2 ways to create “fixed “ nitrogen?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Logistics: 10 </a:t>
            </a:r>
            <a:r>
              <a:rPr lang="en-US" dirty="0" err="1" smtClean="0">
                <a:solidFill>
                  <a:schemeClr val="tx2"/>
                </a:solidFill>
              </a:rPr>
              <a:t>vocab</a:t>
            </a:r>
            <a:r>
              <a:rPr lang="en-US" dirty="0" smtClean="0">
                <a:solidFill>
                  <a:schemeClr val="tx2"/>
                </a:solidFill>
              </a:rPr>
              <a:t>, celebration, and owl pellet lab is ALL due on Friday (FRQ for chapter 2/3 Monday)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Ozone analysis is TODAY!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0" y="1714501"/>
            <a:ext cx="7358063" cy="410654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CaCO3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5540" name="Picture 2" descr="http://2010.polarhusky.com/media/cms/oceans/ocean-carbon-cyc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2" y="696516"/>
            <a:ext cx="6179344" cy="582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https://sciweb.hfcc.edu/Biology/AP/234/Lecture/resp/anat/2/carbonic_acid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911203"/>
            <a:ext cx="3134320" cy="96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564" name="Picture 2" descr="http://i2.cdn.turner.com/cnnnext/dam/assets/140619115135-great-barrier-reef-split-image-story-to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7953" y="1285875"/>
            <a:ext cx="7715250" cy="433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Human Altering of Carbon Cycle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Combustion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Deforestation</a:t>
            </a:r>
          </a:p>
        </p:txBody>
      </p:sp>
      <p:pic>
        <p:nvPicPr>
          <p:cNvPr id="67588" name="Picture 2" descr="https://simpleclimate.files.wordpress.com/2010/08/e640248-deforestation_in_brazil_from_space-sp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7047" y="3214687"/>
            <a:ext cx="3549551" cy="344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2" name="Picture 2" descr="http://www.barrettbellamyclimate.com/userimages/MLO20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5844" y="964406"/>
            <a:ext cx="7141518" cy="55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do 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Ozone Lab for September (write in the same data table from last time-KEEP IT ALL YEAR!)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Owl Pellet Lab 2.0 (there are multiple parts be sure to read ALL the directions)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10 Vocabulary</a:t>
            </a:r>
          </a:p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Tuesday is afterschool APES time 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 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Warm-Up			16SEP2015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What are 2 ways human alter the Carbon cycle?</a:t>
            </a:r>
          </a:p>
          <a:p>
            <a:r>
              <a:rPr lang="en-US" smtClean="0">
                <a:solidFill>
                  <a:schemeClr val="tx2"/>
                </a:solidFill>
              </a:rPr>
              <a:t>How are the phosphorous and nitrogen cycle similar? Different?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2708" name="Picture 2" descr="http://wildflowerswest.org/NewImages/PinkPg3/colorado-loc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93219"/>
            <a:ext cx="4929188" cy="36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" descr="http://www.easttennesseewildflowers.com/gallery/var/resizes/Summer-Roadsides-Yellow/Wild_senna3.jpg?m=13488882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446609"/>
            <a:ext cx="3737074" cy="49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>
            <p:ph type="title"/>
          </p:nvPr>
        </p:nvSpPr>
        <p:spPr>
          <a:xfrm>
            <a:off x="892969" y="168549"/>
            <a:ext cx="7429500" cy="159953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DISTURBANCE = CREATION</a:t>
            </a:r>
            <a:br>
              <a:rPr lang="en-US" sz="3400" b="1" dirty="0" smtClean="0">
                <a:latin typeface="Book Antiqua" pitchFamily="18" charset="0"/>
              </a:rPr>
            </a:br>
            <a:r>
              <a:rPr lang="en-US" sz="3400" b="1" dirty="0" smtClean="0">
                <a:latin typeface="Book Antiqua" pitchFamily="18" charset="0"/>
              </a:rPr>
              <a:t>(in ecology)</a:t>
            </a:r>
          </a:p>
        </p:txBody>
      </p:sp>
      <p:sp>
        <p:nvSpPr>
          <p:cNvPr id="73731" name="Rectangle 2"/>
          <p:cNvSpPr>
            <a:spLocks noChangeArrowheads="1"/>
          </p:cNvSpPr>
          <p:nvPr>
            <p:ph type="body" idx="1"/>
          </p:nvPr>
        </p:nvSpPr>
        <p:spPr>
          <a:xfrm>
            <a:off x="928687" y="1500188"/>
            <a:ext cx="7358063" cy="410654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Book Antiqua" pitchFamily="18" charset="0"/>
              </a:rPr>
              <a:t>Disturbance-  An event caused by physical, chemical or biological agents that results in changes in population size or community composition.</a:t>
            </a:r>
          </a:p>
          <a:p>
            <a:pPr eaLnBrk="1" hangingPunct="1"/>
            <a:endParaRPr lang="en-US" sz="28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Disturbances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58063" cy="4106540"/>
          </a:xfrm>
        </p:spPr>
        <p:txBody>
          <a:bodyPr/>
          <a:lstStyle/>
          <a:p>
            <a:pPr>
              <a:buFont typeface="Lucida Grande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Earthquakes, Fires, Tsunamis, Logging, Etc.</a:t>
            </a:r>
          </a:p>
        </p:txBody>
      </p:sp>
      <p:pic>
        <p:nvPicPr>
          <p:cNvPr id="75780" name="Picture 2" descr="http://www.cfr.washington.edu/classes.esrm.459/yellowstone/wildfire/Overview_files/image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9328" y="3214687"/>
            <a:ext cx="8437439" cy="326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>
            <p:ph type="title"/>
          </p:nvPr>
        </p:nvSpPr>
        <p:spPr>
          <a:xfrm>
            <a:off x="892969" y="168549"/>
            <a:ext cx="7375922" cy="1224483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Resistance versus Resilience</a:t>
            </a:r>
          </a:p>
        </p:txBody>
      </p:sp>
      <p:sp>
        <p:nvSpPr>
          <p:cNvPr id="76803" name="Rectangle 2"/>
          <p:cNvSpPr>
            <a:spLocks noChangeArrowheads="1"/>
          </p:cNvSpPr>
          <p:nvPr>
            <p:ph type="body" idx="1"/>
          </p:nvPr>
        </p:nvSpPr>
        <p:spPr>
          <a:xfrm>
            <a:off x="178594" y="910828"/>
            <a:ext cx="8572500" cy="410765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Book Antiqua" pitchFamily="18" charset="0"/>
              </a:rPr>
              <a:t>Resistance- A measure of how much a disturbance can affect its flows of energy and matter.</a:t>
            </a: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Book Antiqua" pitchFamily="18" charset="0"/>
              </a:rPr>
              <a:t>Resilience- The rate at which an ecosystem returns to its original state after a disturbance.</a:t>
            </a: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76804" name="Picture 2" descr="http://scrmblog.com/sites/default/files/images/fikselresilienc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3733800"/>
            <a:ext cx="5089922" cy="29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ENERGY FLOWS! (through ecosystems)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Open system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MATTER CYCLES! (in the biosphere)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Closed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>
            <p:ph type="title"/>
          </p:nvPr>
        </p:nvSpPr>
        <p:spPr>
          <a:xfrm>
            <a:off x="685800" y="1295400"/>
            <a:ext cx="7375922" cy="1224483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Restoration Ecology</a:t>
            </a:r>
          </a:p>
        </p:txBody>
      </p:sp>
      <p:sp>
        <p:nvSpPr>
          <p:cNvPr id="77827" name="Rectangle 2"/>
          <p:cNvSpPr>
            <a:spLocks noChangeArrowheads="1"/>
          </p:cNvSpPr>
          <p:nvPr>
            <p:ph type="body" idx="1"/>
          </p:nvPr>
        </p:nvSpPr>
        <p:spPr>
          <a:xfrm>
            <a:off x="304800" y="304800"/>
            <a:ext cx="8572500" cy="410765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Book Antiqua" pitchFamily="18" charset="0"/>
              </a:rPr>
              <a:t>Restoration ecology-  A new scientific discipline that is interested in restoring damaged ecosystems</a:t>
            </a:r>
            <a:r>
              <a:rPr lang="en-US" sz="2800" dirty="0" smtClean="0">
                <a:latin typeface="Book Antiqua" pitchFamily="18" charset="0"/>
              </a:rPr>
              <a:t>.</a:t>
            </a:r>
          </a:p>
        </p:txBody>
      </p:sp>
      <p:pic>
        <p:nvPicPr>
          <p:cNvPr id="77828" name="Picture 5" descr="http://depts.washington.edu/uwren/pictures/saltwater%20workin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4016" y="2839641"/>
            <a:ext cx="5304234" cy="360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>
            <p:ph type="title"/>
          </p:nvPr>
        </p:nvSpPr>
        <p:spPr>
          <a:xfrm>
            <a:off x="321469" y="196453"/>
            <a:ext cx="8536781" cy="1357313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Intermediate Disturbance Hypothesis</a:t>
            </a:r>
          </a:p>
        </p:txBody>
      </p:sp>
      <p:sp>
        <p:nvSpPr>
          <p:cNvPr id="78851" name="Rectangle 2"/>
          <p:cNvSpPr>
            <a:spLocks noChangeArrowheads="1"/>
          </p:cNvSpPr>
          <p:nvPr>
            <p:ph type="body" idx="1"/>
          </p:nvPr>
        </p:nvSpPr>
        <p:spPr>
          <a:xfrm>
            <a:off x="762000" y="1219200"/>
            <a:ext cx="7375922" cy="3704704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Book Antiqua" pitchFamily="18" charset="0"/>
              </a:rPr>
              <a:t>The intermediate disturbance hypothesis- states that ecosystems experiencing intermediate levels of disturbance are more diverse than those with high or low disturbance levels.  </a:t>
            </a:r>
          </a:p>
        </p:txBody>
      </p:sp>
      <p:pic>
        <p:nvPicPr>
          <p:cNvPr id="78852" name="Picture 2" descr="http://www.cfr.washington.edu/classes.esrm.459/yellowstone/wildfire/Overview_files/image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9422" y="3696891"/>
            <a:ext cx="6776517" cy="262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4469" y="535781"/>
            <a:ext cx="6482953" cy="572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extension.usu.edu/rangeplants/images/uploads/ShrubsTrees%20Photos/FIRMRAlodgepolepinesma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484" y="535781"/>
            <a:ext cx="4300761" cy="26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4" descr="http://www.nhdfl.org/uploads/NHB%20photos/lowland%20_s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5109" y="3696891"/>
            <a:ext cx="6858000" cy="279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Box 3"/>
          <p:cNvSpPr txBox="1">
            <a:spLocks noChangeArrowheads="1"/>
          </p:cNvSpPr>
          <p:nvPr/>
        </p:nvSpPr>
        <p:spPr bwMode="auto">
          <a:xfrm>
            <a:off x="5000625" y="1285876"/>
            <a:ext cx="3383549" cy="14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200" dirty="0" err="1">
                <a:solidFill>
                  <a:schemeClr val="tx2"/>
                </a:solidFill>
              </a:rPr>
              <a:t>Lodgepole</a:t>
            </a:r>
            <a:r>
              <a:rPr lang="en-US" sz="2200" dirty="0">
                <a:solidFill>
                  <a:schemeClr val="tx2"/>
                </a:solidFill>
              </a:rPr>
              <a:t> Pine </a:t>
            </a:r>
            <a:r>
              <a:rPr lang="en-US" sz="2200" dirty="0" err="1">
                <a:solidFill>
                  <a:schemeClr val="tx2"/>
                </a:solidFill>
              </a:rPr>
              <a:t>vs</a:t>
            </a:r>
            <a:r>
              <a:rPr lang="en-US" sz="2200" dirty="0">
                <a:solidFill>
                  <a:schemeClr val="tx2"/>
                </a:solidFill>
              </a:rPr>
              <a:t> Spruce Fir</a:t>
            </a:r>
          </a:p>
          <a:p>
            <a:endParaRPr lang="en-US" sz="2200" dirty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LP burns 20-80 years</a:t>
            </a:r>
          </a:p>
          <a:p>
            <a:r>
              <a:rPr lang="en-US" sz="2200" dirty="0">
                <a:solidFill>
                  <a:schemeClr val="tx2"/>
                </a:solidFill>
              </a:rPr>
              <a:t>SF burns 200-300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oregonforests.org/sites/default/files/images/newsletter/bpf_charred_tre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9328" y="428625"/>
            <a:ext cx="7179469" cy="358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4" descr="http://upload.wikimedia.org/wikipedia/commons/thumb/6/6e/Lodgepole_pine_Yellowstone_1998_near_firehole.jpg/200px-Lodgepole_pine_Yellowstone_1998_near_fireho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93281" y="3053953"/>
            <a:ext cx="5317629" cy="3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isabelarcher.typepad.com/isabel_archer/images/2008/03/22/dsc007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5844" y="1500187"/>
            <a:ext cx="4429125" cy="332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4" descr="http://upload.wikimedia.org/wikipedia/commons/e/e3/Dendroctonus_ponderosa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50719" y="2786062"/>
            <a:ext cx="2009180" cy="200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67891"/>
            <a:ext cx="4339828" cy="3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82578"/>
            <a:ext cx="4304109" cy="31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767953" y="4393406"/>
            <a:ext cx="2443228" cy="40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Pre and post Katrina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>
            <p:ph type="title"/>
          </p:nvPr>
        </p:nvSpPr>
        <p:spPr>
          <a:xfrm>
            <a:off x="892969" y="168549"/>
            <a:ext cx="7322344" cy="1385217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Watershed Studies</a:t>
            </a:r>
          </a:p>
        </p:txBody>
      </p:sp>
      <p:sp>
        <p:nvSpPr>
          <p:cNvPr id="84995" name="Rectangle 2"/>
          <p:cNvSpPr>
            <a:spLocks noChangeArrowheads="1"/>
          </p:cNvSpPr>
          <p:nvPr>
            <p:ph type="body" idx="1"/>
          </p:nvPr>
        </p:nvSpPr>
        <p:spPr>
          <a:xfrm>
            <a:off x="1303734" y="2357437"/>
            <a:ext cx="6750844" cy="337542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Book Antiqua" pitchFamily="18" charset="0"/>
              </a:rPr>
              <a:t>Watershed- All of the land in a given landscape that drains into a particular stream, river, lake or wetland.</a:t>
            </a: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Book Antiqua" pitchFamily="18" charset="0"/>
              </a:rPr>
              <a:t>ALL the biotic and </a:t>
            </a:r>
            <a:r>
              <a:rPr lang="en-US" sz="2800" dirty="0" err="1" smtClean="0">
                <a:solidFill>
                  <a:schemeClr val="tx2"/>
                </a:solidFill>
                <a:latin typeface="Book Antiqua" pitchFamily="18" charset="0"/>
              </a:rPr>
              <a:t>abiotic</a:t>
            </a:r>
            <a:r>
              <a:rPr lang="en-US" sz="2800" dirty="0" smtClean="0">
                <a:solidFill>
                  <a:schemeClr val="tx2"/>
                </a:solidFill>
                <a:latin typeface="Book Antiqua" pitchFamily="18" charset="0"/>
              </a:rPr>
              <a:t> things that effect the watershed/landscape</a:t>
            </a:r>
          </a:p>
          <a:p>
            <a:pPr eaLnBrk="1" hangingPunct="1"/>
            <a:endParaRPr lang="en-US" sz="28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eaLnBrk="1" hangingPunct="1"/>
            <a:endParaRPr lang="en-US" sz="2800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482204"/>
            <a:ext cx="5304234" cy="592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5911453" y="1768078"/>
            <a:ext cx="2570891" cy="237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Logging</a:t>
            </a:r>
          </a:p>
          <a:p>
            <a:r>
              <a:rPr lang="en-US" sz="2200" dirty="0">
                <a:solidFill>
                  <a:schemeClr val="tx2"/>
                </a:solidFill>
              </a:rPr>
              <a:t>Mining</a:t>
            </a:r>
          </a:p>
          <a:p>
            <a:r>
              <a:rPr lang="en-US" sz="2200" dirty="0">
                <a:solidFill>
                  <a:schemeClr val="tx2"/>
                </a:solidFill>
              </a:rPr>
              <a:t>Human Development</a:t>
            </a:r>
          </a:p>
          <a:p>
            <a:r>
              <a:rPr lang="en-US" sz="2200" dirty="0">
                <a:solidFill>
                  <a:schemeClr val="tx2"/>
                </a:solidFill>
              </a:rPr>
              <a:t>Drought</a:t>
            </a:r>
          </a:p>
          <a:p>
            <a:r>
              <a:rPr lang="en-US" sz="2200" dirty="0">
                <a:solidFill>
                  <a:schemeClr val="tx2"/>
                </a:solidFill>
              </a:rPr>
              <a:t>Recreation</a:t>
            </a:r>
          </a:p>
          <a:p>
            <a:r>
              <a:rPr lang="en-US" sz="2200" dirty="0">
                <a:solidFill>
                  <a:schemeClr val="tx2"/>
                </a:solidFill>
              </a:rPr>
              <a:t>Etc.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lternet.edu/sites/default/files/photo1%5B5%5D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" y="1285875"/>
            <a:ext cx="8112621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875109" y="482203"/>
            <a:ext cx="7322344" cy="1385218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 sz="3400" b="1" kern="0" dirty="0">
                <a:solidFill>
                  <a:schemeClr val="tx2"/>
                </a:solidFill>
                <a:latin typeface="Book Antiqua" pitchFamily="18" charset="0"/>
                <a:ea typeface="+mj-ea"/>
                <a:cs typeface="+mj-cs"/>
              </a:rPr>
              <a:t>Hubbard Brook Experimental Forest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major part of DNA and ATP (in all living things)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Is a limiting element in ecosystems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Often used in fertilizer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 GASEOUS PHASE!!</a:t>
            </a:r>
          </a:p>
        </p:txBody>
      </p:sp>
      <p:sp>
        <p:nvSpPr>
          <p:cNvPr id="58371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821531" y="642938"/>
            <a:ext cx="7340203" cy="5893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Phosphorus Cycle</a:t>
            </a:r>
          </a:p>
        </p:txBody>
      </p:sp>
      <p:pic>
        <p:nvPicPr>
          <p:cNvPr id="58372" name="Picture 2" descr="https://upload.wikimedia.org/wikipedia/commons/thumb/1/1a/YoshifujiR2P2.png/220px-YoshifujiR2P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32922" y="4286250"/>
            <a:ext cx="2589609" cy="218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coloradogeologicalsurvey.org/apps/wateratlas/images/5_1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9328" y="696516"/>
            <a:ext cx="7822406" cy="575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upload.wikimedia.org/wikipedia/commons/thumb/9/96/Platterivermap.png/256px-Platteriverm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0156" y="696516"/>
            <a:ext cx="7233047" cy="505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Ecosystems Provide Valuable Services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3641" y="1339453"/>
            <a:ext cx="8286750" cy="50899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 anchor="ctr"/>
          <a:lstStyle/>
          <a:p>
            <a:pPr marL="267881" indent="-267881">
              <a:spcBef>
                <a:spcPts val="2953"/>
              </a:spcBef>
              <a:buClr>
                <a:srgbClr val="FEFFFE"/>
              </a:buClr>
              <a:buSzPct val="100000"/>
              <a:buFont typeface="Lucida Grande" charset="0"/>
              <a:buChar char="•"/>
              <a:defRPr/>
            </a:pPr>
            <a:r>
              <a:rPr lang="en-US" sz="2700" b="1" kern="0" dirty="0">
                <a:solidFill>
                  <a:schemeClr val="tx2"/>
                </a:solidFill>
                <a:latin typeface="Book Antiqua" pitchFamily="18" charset="0"/>
              </a:rPr>
              <a:t>Services are connected to our economic system, through goods and services</a:t>
            </a:r>
          </a:p>
          <a:p>
            <a:pPr marL="267881" indent="-267881">
              <a:spcBef>
                <a:spcPts val="2953"/>
              </a:spcBef>
              <a:buClr>
                <a:srgbClr val="FEFFFE"/>
              </a:buClr>
              <a:buSzPct val="100000"/>
              <a:buFont typeface="Lucida Grande" charset="0"/>
              <a:buChar char="•"/>
              <a:defRPr/>
            </a:pPr>
            <a:r>
              <a:rPr lang="en-US" sz="2700" b="1" kern="0" dirty="0">
                <a:solidFill>
                  <a:schemeClr val="tx2"/>
                </a:solidFill>
                <a:latin typeface="Book Antiqua" pitchFamily="18" charset="0"/>
              </a:rPr>
              <a:t>Services are our food</a:t>
            </a:r>
          </a:p>
          <a:p>
            <a:pPr marL="267881" indent="-267881">
              <a:spcBef>
                <a:spcPts val="2953"/>
              </a:spcBef>
              <a:buClr>
                <a:srgbClr val="FEFFFE"/>
              </a:buClr>
              <a:buSzPct val="100000"/>
              <a:buFont typeface="Lucida Grande" charset="0"/>
              <a:buChar char="•"/>
              <a:defRPr/>
            </a:pPr>
            <a:r>
              <a:rPr lang="en-US" sz="2700" b="1" kern="0" dirty="0">
                <a:solidFill>
                  <a:schemeClr val="tx2"/>
                </a:solidFill>
                <a:latin typeface="Book Antiqua" pitchFamily="18" charset="0"/>
              </a:rPr>
              <a:t>Changes to the Ecosystem has ecological </a:t>
            </a:r>
            <a:r>
              <a:rPr lang="en-US" sz="2700" b="1" kern="0" dirty="0">
                <a:solidFill>
                  <a:schemeClr val="bg1"/>
                </a:solidFill>
                <a:latin typeface="Book Antiqua" pitchFamily="18" charset="0"/>
              </a:rPr>
              <a:t>consequences, social consequences, and economical consequences</a:t>
            </a:r>
            <a:endParaRPr lang="en-US" sz="2700" kern="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/>
          </p:cNvSpPr>
          <p:nvPr>
            <p:ph type="title"/>
          </p:nvPr>
        </p:nvSpPr>
        <p:spPr>
          <a:xfrm>
            <a:off x="892969" y="168548"/>
            <a:ext cx="7268766" cy="1117327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Instrumental Values of Ecosystems</a:t>
            </a:r>
          </a:p>
        </p:txBody>
      </p:sp>
      <p:sp>
        <p:nvSpPr>
          <p:cNvPr id="91139" name="Rectangle 2"/>
          <p:cNvSpPr>
            <a:spLocks noChangeArrowheads="1"/>
          </p:cNvSpPr>
          <p:nvPr>
            <p:ph type="body" idx="1"/>
          </p:nvPr>
        </p:nvSpPr>
        <p:spPr>
          <a:xfrm>
            <a:off x="553641" y="1339453"/>
            <a:ext cx="8286750" cy="508992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Provisions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- Goods that humans can use directly.</a:t>
            </a: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Regulating services-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  The service provided by natural systems that helps regulate environmental conditions.</a:t>
            </a: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Support systems-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  The support services that natural ecosystems provide such as pollination, natural filters and pest control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Resilience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-   Resilience of an ecosystem ensures that it will continue to provide benefits to humans.   This greatly depends on species diversity.</a:t>
            </a: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Cultural services-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  Ecosystems provide cultural or aesthetic benefits to many people.  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92163" name="Rectangle 1"/>
          <p:cNvSpPr>
            <a:spLocks noChangeArrowheads="1"/>
          </p:cNvSpPr>
          <p:nvPr>
            <p:ph type="title"/>
          </p:nvPr>
        </p:nvSpPr>
        <p:spPr>
          <a:xfrm>
            <a:off x="892969" y="168548"/>
            <a:ext cx="7268766" cy="1117327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Instrumental Values of Ecosystems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Owl Pellet Lab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714375" y="1500188"/>
            <a:ext cx="7358063" cy="207057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Complete sentences!!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Separate sheet of paper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Pre-Lab (“extra credit”)</a:t>
            </a:r>
          </a:p>
        </p:txBody>
      </p:sp>
      <p:pic>
        <p:nvPicPr>
          <p:cNvPr id="93188" name="Picture 2" descr="http://scienceaid.co.uk/biology/ecology/images/pyramid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0797" y="3702472"/>
            <a:ext cx="6215063" cy="315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do today…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Ozone Lab for September (write in the same data table from last time-KEEP IT ALL YEAR!)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Owl Pellet Lab 2.0 (there are multiple parts be sure to read ALL the directions)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10 Vocabulary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Warm-Up		17SEP2015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is the intermediate disturbance hypothesis?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>
            <p:ph type="title"/>
          </p:nvPr>
        </p:nvSpPr>
        <p:spPr>
          <a:xfrm>
            <a:off x="321469" y="196453"/>
            <a:ext cx="8536781" cy="1357313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Intermediate Disturbance Hypothesis</a:t>
            </a:r>
          </a:p>
        </p:txBody>
      </p:sp>
      <p:sp>
        <p:nvSpPr>
          <p:cNvPr id="78851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1143000"/>
            <a:ext cx="7375922" cy="3704704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Book Antiqua" pitchFamily="18" charset="0"/>
              </a:rPr>
              <a:t>The intermediate disturbance hypothesis- states that ecosystems experiencing intermediate levels of disturbance are more diverse than those with high or low disturbance levels.  </a:t>
            </a:r>
          </a:p>
        </p:txBody>
      </p:sp>
      <p:pic>
        <p:nvPicPr>
          <p:cNvPr id="78852" name="Picture 2" descr="http://www.cfr.washington.edu/classes.esrm.459/yellowstone/wildfire/Overview_files/image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9422" y="3696891"/>
            <a:ext cx="6776517" cy="262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928688" y="214313"/>
            <a:ext cx="7340203" cy="5893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Phosphorus Cycle</a:t>
            </a:r>
          </a:p>
        </p:txBody>
      </p:sp>
      <p:pic>
        <p:nvPicPr>
          <p:cNvPr id="5939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4469" y="741164"/>
            <a:ext cx="6215063" cy="611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do today…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Ozone Lab for September (write in the same data table from last time-KEEP IT ALL YEAR!)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Owl Pellet Lab 2.0 (there are multiple parts be sure to read ALL the directions)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10 </a:t>
            </a:r>
            <a:r>
              <a:rPr lang="en-US" dirty="0" smtClean="0">
                <a:solidFill>
                  <a:schemeClr val="tx2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MISSING ASSIGNMENTS!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Study for the “celebration of learning”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agriculture.vic.gov.au/__data/assets/image/0005/196673/Chapter6_S_-Cyc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607344"/>
            <a:ext cx="6588994" cy="49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821531" y="642938"/>
            <a:ext cx="7340203" cy="589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 anchor="ctr"/>
          <a:lstStyle/>
          <a:p>
            <a:pPr algn="ctr">
              <a:defRPr/>
            </a:pPr>
            <a:r>
              <a:rPr lang="en-US" sz="3400" b="1" kern="0" dirty="0">
                <a:solidFill>
                  <a:srgbClr val="FFFFFF"/>
                </a:solidFill>
                <a:latin typeface="Book Antiqua" pitchFamily="18" charset="0"/>
                <a:ea typeface="+mj-ea"/>
                <a:cs typeface="+mj-cs"/>
              </a:rPr>
              <a:t>Calcium, Magnesium, Potassium, and Sulfur 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821531" y="642938"/>
            <a:ext cx="7340203" cy="589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 anchor="ctr"/>
          <a:lstStyle/>
          <a:p>
            <a:pPr algn="ctr">
              <a:defRPr/>
            </a:pPr>
            <a:r>
              <a:rPr lang="en-US" sz="3400" b="1" kern="0" dirty="0">
                <a:solidFill>
                  <a:schemeClr val="tx2"/>
                </a:solidFill>
                <a:latin typeface="Book Antiqua" pitchFamily="18" charset="0"/>
                <a:ea typeface="+mj-ea"/>
                <a:cs typeface="+mj-cs"/>
              </a:rPr>
              <a:t>Calcium, Magnesium, Potassium, </a:t>
            </a:r>
            <a:r>
              <a:rPr lang="en-US" sz="3400" b="1" kern="0" dirty="0">
                <a:solidFill>
                  <a:srgbClr val="FFFFFF"/>
                </a:solidFill>
                <a:latin typeface="Book Antiqua" pitchFamily="18" charset="0"/>
                <a:ea typeface="+mj-ea"/>
                <a:cs typeface="+mj-cs"/>
              </a:rPr>
              <a:t>and Sulfur Cycle</a:t>
            </a:r>
          </a:p>
        </p:txBody>
      </p:sp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1250156" y="2196703"/>
            <a:ext cx="7018734" cy="160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500" dirty="0">
                <a:solidFill>
                  <a:schemeClr val="tx2"/>
                </a:solidFill>
              </a:rPr>
              <a:t>All are essential for life processes</a:t>
            </a:r>
          </a:p>
          <a:p>
            <a:endParaRPr lang="en-US" sz="2500" dirty="0">
              <a:solidFill>
                <a:schemeClr val="tx2"/>
              </a:solidFill>
            </a:endParaRPr>
          </a:p>
          <a:p>
            <a:r>
              <a:rPr lang="en-US" sz="2500" dirty="0">
                <a:solidFill>
                  <a:schemeClr val="tx2"/>
                </a:solidFill>
              </a:rPr>
              <a:t>All have no GASEOUS phase, but can be deposited by </a:t>
            </a:r>
            <a:r>
              <a:rPr lang="en-US" sz="2500" dirty="0" err="1">
                <a:solidFill>
                  <a:schemeClr val="tx2"/>
                </a:solidFill>
              </a:rPr>
              <a:t>dust</a:t>
            </a:r>
            <a:r>
              <a:rPr lang="en-US" sz="1100" dirty="0" err="1">
                <a:solidFill>
                  <a:schemeClr val="tx2"/>
                </a:solidFill>
              </a:rPr>
              <a:t>l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>
            <p:ph type="title"/>
          </p:nvPr>
        </p:nvSpPr>
        <p:spPr>
          <a:xfrm>
            <a:off x="1785937" y="267891"/>
            <a:ext cx="5464969" cy="5357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Carbon Cycle</a:t>
            </a:r>
          </a:p>
        </p:txBody>
      </p:sp>
      <p:pic>
        <p:nvPicPr>
          <p:cNvPr id="6246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805905"/>
            <a:ext cx="6110139" cy="605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Photosysnthesis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Respiration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Exchange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Sedimentation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Burial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Extraction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Combustion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Pre-industrial times, the carbon cycle was balanced.  </a:t>
            </a:r>
          </a:p>
        </p:txBody>
      </p:sp>
      <p:sp>
        <p:nvSpPr>
          <p:cNvPr id="63491" name="Rectangle 1"/>
          <p:cNvSpPr>
            <a:spLocks noChangeArrowheads="1"/>
          </p:cNvSpPr>
          <p:nvPr>
            <p:ph type="title"/>
          </p:nvPr>
        </p:nvSpPr>
        <p:spPr>
          <a:xfrm>
            <a:off x="1785937" y="267891"/>
            <a:ext cx="5464969" cy="5357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Carbon 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4516" name="Picture 2" descr="http://nefsc.noaa.gov/ecosys/climate-change/figures/fi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0344" y="2473523"/>
            <a:ext cx="6393656" cy="438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 descr="http://www.greenpackonline.org/english/english/illustrations/11-05-09-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42938"/>
            <a:ext cx="3080742" cy="30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On-screen Show (4:3)</PresentationFormat>
  <Paragraphs>99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Warm-Up   15SEP2015</vt:lpstr>
      <vt:lpstr>Slide 2</vt:lpstr>
      <vt:lpstr>The Phosphorus Cycle</vt:lpstr>
      <vt:lpstr>The Phosphorus Cycle</vt:lpstr>
      <vt:lpstr>Slide 5</vt:lpstr>
      <vt:lpstr>Slide 6</vt:lpstr>
      <vt:lpstr>The Carbon Cycle</vt:lpstr>
      <vt:lpstr>The Carbon Cycle</vt:lpstr>
      <vt:lpstr>Slide 9</vt:lpstr>
      <vt:lpstr>Slide 10</vt:lpstr>
      <vt:lpstr>Slide 11</vt:lpstr>
      <vt:lpstr>Human Altering of Carbon Cycle</vt:lpstr>
      <vt:lpstr>Slide 13</vt:lpstr>
      <vt:lpstr>Things to do today…</vt:lpstr>
      <vt:lpstr>Warm-Up   16SEP2015</vt:lpstr>
      <vt:lpstr>Slide 16</vt:lpstr>
      <vt:lpstr>DISTURBANCE = CREATION (in ecology)</vt:lpstr>
      <vt:lpstr>Disturbances</vt:lpstr>
      <vt:lpstr>Resistance versus Resilience</vt:lpstr>
      <vt:lpstr>Restoration Ecology</vt:lpstr>
      <vt:lpstr>The Intermediate Disturbance Hypothesis</vt:lpstr>
      <vt:lpstr>Slide 22</vt:lpstr>
      <vt:lpstr>Slide 23</vt:lpstr>
      <vt:lpstr>Slide 24</vt:lpstr>
      <vt:lpstr>Slide 25</vt:lpstr>
      <vt:lpstr>Slide 26</vt:lpstr>
      <vt:lpstr>Watershed Studies</vt:lpstr>
      <vt:lpstr>Slide 28</vt:lpstr>
      <vt:lpstr>Slide 29</vt:lpstr>
      <vt:lpstr>Slide 30</vt:lpstr>
      <vt:lpstr>Slide 31</vt:lpstr>
      <vt:lpstr>Ecosystems Provide Valuable Services</vt:lpstr>
      <vt:lpstr>Instrumental Values of Ecosystems</vt:lpstr>
      <vt:lpstr>Instrumental Values of Ecosystems</vt:lpstr>
      <vt:lpstr>Owl Pellet Lab</vt:lpstr>
      <vt:lpstr>Things to do today…</vt:lpstr>
      <vt:lpstr>Slide 37</vt:lpstr>
      <vt:lpstr>Warm-Up  17SEP2015</vt:lpstr>
      <vt:lpstr>The Intermediate Disturbance Hypothesis</vt:lpstr>
      <vt:lpstr>Things to do today…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  15SEP2015</dc:title>
  <dc:creator>Mandi Leigh</dc:creator>
  <cp:lastModifiedBy>mandi leigh</cp:lastModifiedBy>
  <cp:revision>2</cp:revision>
  <dcterms:created xsi:type="dcterms:W3CDTF">2006-08-16T00:00:00Z</dcterms:created>
  <dcterms:modified xsi:type="dcterms:W3CDTF">2015-09-17T17:37:43Z</dcterms:modified>
</cp:coreProperties>
</file>