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28687" y="0"/>
            <a:ext cx="7358063" cy="1714500"/>
          </a:xfrm>
        </p:spPr>
        <p:txBody>
          <a:bodyPr/>
          <a:lstStyle/>
          <a:p>
            <a:pPr eaLnBrk="1" hangingPunct="1"/>
            <a:r>
              <a:rPr lang="en-US" sz="4600" dirty="0" smtClean="0"/>
              <a:t>Warm-Up		31AUG2015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46485" y="2411016"/>
            <a:ext cx="8304609" cy="401835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What are the properties of water that make it able to support the conditions of life?</a:t>
            </a:r>
          </a:p>
          <a:p>
            <a:pPr eaLnBrk="1" hangingPunct="1"/>
            <a:r>
              <a:rPr lang="en-US" smtClean="0"/>
              <a:t>Logistics:</a:t>
            </a:r>
          </a:p>
          <a:p>
            <a:pPr lvl="1" eaLnBrk="1" hangingPunct="1"/>
            <a:r>
              <a:rPr lang="en-US" smtClean="0"/>
              <a:t>Return tests (re-takes ONLY)</a:t>
            </a:r>
          </a:p>
          <a:p>
            <a:pPr lvl="1" eaLnBrk="1" hangingPunct="1"/>
            <a:r>
              <a:rPr lang="en-US" smtClean="0"/>
              <a:t>Please read Chapter 1</a:t>
            </a:r>
          </a:p>
          <a:p>
            <a:pPr lvl="1" eaLnBrk="1" hangingPunct="1"/>
            <a:r>
              <a:rPr lang="en-US" smtClean="0"/>
              <a:t>10 Vocabulary is due Friday (all are posted on the CoolSiS</a:t>
            </a:r>
          </a:p>
          <a:p>
            <a:pPr lvl="1" eaLnBrk="1" hangingPunct="1"/>
            <a:r>
              <a:rPr lang="en-US" smtClean="0"/>
              <a:t>FRQ Today in the last 25 minutes of class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800" dirty="0" err="1" smtClean="0"/>
              <a:t>Abiotic</a:t>
            </a:r>
            <a:r>
              <a:rPr lang="en-US" sz="3800" dirty="0" smtClean="0"/>
              <a:t> + biotic = Ecosystem!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1531" y="1285875"/>
            <a:ext cx="7358063" cy="4420195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500" dirty="0" smtClean="0">
                <a:latin typeface="Book Antiqua" pitchFamily="18" charset="0"/>
                <a:sym typeface="Palatino" charset="0"/>
              </a:rPr>
              <a:t>Atom- the smallest particle that can contain the chemical properties of an element.</a:t>
            </a:r>
          </a:p>
          <a:p>
            <a:pPr marL="625056" indent="-401822">
              <a:spcBef>
                <a:spcPts val="1019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500" dirty="0" smtClean="0">
                <a:latin typeface="Book Antiqua" pitchFamily="18" charset="0"/>
                <a:sym typeface="Palatino" charset="0"/>
              </a:rPr>
              <a:t>Element- a substance composed of atoms that cannot be broken down into smaller, simpler components.  Elements can be solid, liquid or gas.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75922" cy="946547"/>
          </a:xfrm>
        </p:spPr>
        <p:txBody>
          <a:bodyPr anchor="b"/>
          <a:lstStyle/>
          <a:p>
            <a:pPr eaLnBrk="1" hangingPunct="1"/>
            <a:r>
              <a:rPr lang="en-US" sz="3400" b="1" dirty="0" smtClean="0">
                <a:solidFill>
                  <a:schemeClr val="bg1"/>
                </a:solidFill>
                <a:latin typeface="Book Antiqua" pitchFamily="18" charset="0"/>
                <a:sym typeface="Copperplate" charset="0"/>
              </a:rPr>
              <a:t>Atoms and Molecules</a:t>
            </a:r>
          </a:p>
        </p:txBody>
      </p:sp>
      <p:pic>
        <p:nvPicPr>
          <p:cNvPr id="18436" name="Picture 5" descr="http://image.slidesharecdn.com/8eatomselementsboardworks-140204003427-phpapp02/95/8-e-atoms-elements-boardworks-6-638.jpg?cb=139147414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2547" y="3449092"/>
            <a:ext cx="4540746" cy="340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63"/>
            <a:ext cx="7358063" cy="4018359"/>
          </a:xfrm>
        </p:spPr>
        <p:txBody>
          <a:bodyPr/>
          <a:lstStyle/>
          <a:p>
            <a:pPr marL="625056" indent="-401822">
              <a:spcBef>
                <a:spcPts val="1019"/>
              </a:spcBef>
              <a:buClr>
                <a:srgbClr val="404040"/>
              </a:buClr>
              <a:buFont typeface="Palatino" charset="0"/>
              <a:buChar char="•"/>
              <a:defRPr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Periodic Table- lists all the elements currently known.</a:t>
            </a:r>
          </a:p>
          <a:p>
            <a:pPr marL="625056" indent="-401822">
              <a:spcBef>
                <a:spcPts val="1019"/>
              </a:spcBef>
              <a:buClr>
                <a:srgbClr val="404040"/>
              </a:buClr>
              <a:buFont typeface="Palatino" charset="0"/>
              <a:buChar char="•"/>
              <a:defRPr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Molecules- particles containing more than one atom.</a:t>
            </a:r>
          </a:p>
          <a:p>
            <a:pPr marL="625056" indent="-401822">
              <a:spcBef>
                <a:spcPts val="1019"/>
              </a:spcBef>
              <a:buClr>
                <a:srgbClr val="404040"/>
              </a:buClr>
              <a:buFont typeface="Palatino" charset="0"/>
              <a:buChar char="•"/>
              <a:defRPr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Compounds- molecules that contain more than one element.</a:t>
            </a:r>
          </a:p>
          <a:p>
            <a:pPr marL="625056" indent="-401822">
              <a:spcBef>
                <a:spcPts val="1019"/>
              </a:spcBef>
              <a:buClr>
                <a:srgbClr val="404040"/>
              </a:buClr>
              <a:buFont typeface="Palatino" charset="0"/>
              <a:buChar char="•"/>
              <a:defRPr/>
            </a:pPr>
            <a:endParaRPr lang="en-US" sz="2800" dirty="0" smtClean="0">
              <a:latin typeface="Book Antiqua" pitchFamily="18" charset="0"/>
              <a:sym typeface="Palatino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9459" name="Picture 2" descr="http://genesismission.jpl.nasa.gov/science/mod2_aei/fig15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21906" y="3536157"/>
            <a:ext cx="5089922" cy="307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0797" y="1500188"/>
            <a:ext cx="7608094" cy="4286250"/>
          </a:xfrm>
        </p:spPr>
        <p:txBody>
          <a:bodyPr anchor="t"/>
          <a:lstStyle/>
          <a:p>
            <a:pPr marL="625056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Atomic Number- the number of protons in the nucleus of a particular element.</a:t>
            </a:r>
          </a:p>
          <a:p>
            <a:pPr marL="625056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Mass Number- the total number of protons and neutrons in an element.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268766" cy="839391"/>
          </a:xfrm>
        </p:spPr>
        <p:txBody>
          <a:bodyPr anchor="b"/>
          <a:lstStyle/>
          <a:p>
            <a:pPr eaLnBrk="1" hangingPunct="1"/>
            <a:r>
              <a:rPr lang="en-US" sz="3400" b="1" dirty="0" smtClean="0">
                <a:solidFill>
                  <a:schemeClr val="bg1"/>
                </a:solidFill>
                <a:latin typeface="Book Antiqua" pitchFamily="18" charset="0"/>
                <a:sym typeface="Copperplate" charset="0"/>
              </a:rPr>
              <a:t>Atoms and Molecules</a:t>
            </a:r>
          </a:p>
        </p:txBody>
      </p:sp>
      <p:pic>
        <p:nvPicPr>
          <p:cNvPr id="20484" name="Picture 5" descr="https://classconnection.s3.amazonaws.com/363/flashcards/1583363/jpg/atomic_number13388993049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8609" y="4125516"/>
            <a:ext cx="2544961" cy="254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8" name="Picture 2" descr="https://agssciencetransition.wikispaces.com/file/view/Atom_1.gif/293542040/Atom_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7954" y="2035969"/>
            <a:ext cx="7355830" cy="353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>
                <a:latin typeface="Book Antiqua" pitchFamily="18" charset="0"/>
                <a:sym typeface="Palatino" charset="0"/>
              </a:rPr>
              <a:t>Isotopes- atoms of the same element that have different numbers of neutrons, and therefore different atomic masses.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6" name="Picture 2" descr="https://astronomy.swin.edu.au/cms/cpg15x/albums/userpics/isotop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78969" y="3536156"/>
            <a:ext cx="4928072" cy="294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http://chemwiki.ucdavis.edu/@api/deki/files/8279/Isotope_Notation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88" y="589360"/>
            <a:ext cx="4768453" cy="286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22344" cy="839391"/>
          </a:xfrm>
        </p:spPr>
        <p:txBody>
          <a:bodyPr anchor="b"/>
          <a:lstStyle/>
          <a:p>
            <a:pPr eaLnBrk="1" hangingPunct="1"/>
            <a:r>
              <a:rPr lang="en-US" sz="3400" b="1" dirty="0" smtClean="0">
                <a:solidFill>
                  <a:schemeClr val="bg1"/>
                </a:solidFill>
                <a:latin typeface="Book Antiqua" pitchFamily="18" charset="0"/>
                <a:sym typeface="Copperplate" charset="0"/>
              </a:rPr>
              <a:t>Radioactivity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5109" y="1500188"/>
            <a:ext cx="7358063" cy="4420195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Radioactive decay- the spontaneous release of material from the nucleus of an unstable isotope.  </a:t>
            </a:r>
          </a:p>
          <a:p>
            <a:pPr marL="1250112" lvl="2" indent="-401822">
              <a:spcBef>
                <a:spcPts val="1152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Radioactive decay changes the radioactive element into a different element.  i.e. Uranium-235 decays to form Thorium-231.</a:t>
            </a:r>
          </a:p>
          <a:p>
            <a:pPr marL="1250112" lvl="2" indent="-401822">
              <a:spcBef>
                <a:spcPts val="1152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Uranium is called the parent and thorium the daughter.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3" name="Picture 2" descr="http://www.atnf.csiro.au/outreach/education/senior/cosmicengine/images/sun/alphadecay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5109" y="2250281"/>
            <a:ext cx="7368109" cy="353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22344" cy="732234"/>
          </a:xfrm>
        </p:spPr>
        <p:txBody>
          <a:bodyPr anchor="b"/>
          <a:lstStyle/>
          <a:p>
            <a:pPr eaLnBrk="1" hangingPunct="1"/>
            <a:r>
              <a:rPr lang="en-US" sz="3400" b="1" dirty="0" smtClean="0">
                <a:solidFill>
                  <a:schemeClr val="bg1"/>
                </a:solidFill>
                <a:latin typeface="Book Antiqua" pitchFamily="18" charset="0"/>
                <a:sym typeface="Copperplate" charset="0"/>
              </a:rPr>
              <a:t>Radioactivity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953" y="1339453"/>
            <a:ext cx="7608094" cy="4286250"/>
          </a:xfrm>
        </p:spPr>
        <p:txBody>
          <a:bodyPr anchor="t">
            <a:normAutofit lnSpcReduction="10000"/>
          </a:bodyPr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Half-life- the time it takes for one-half of the original radioactive parent atoms to decay.</a:t>
            </a:r>
          </a:p>
          <a:p>
            <a:pPr marL="1250112" lvl="2" indent="-401822">
              <a:spcBef>
                <a:spcPts val="1187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Some elements that undergo radioactive decay emit harmful radiation.</a:t>
            </a:r>
          </a:p>
          <a:p>
            <a:pPr marL="1250112" lvl="2" indent="-401822">
              <a:spcBef>
                <a:spcPts val="1187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Knowledge of the half-life allows scientists to determine the length of time that a radioactive element may be dangerous.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767953" y="2196703"/>
            <a:ext cx="7572375" cy="98226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100" b="1" dirty="0" smtClean="0">
                <a:latin typeface="Book Antiqua" pitchFamily="18" charset="0"/>
                <a:sym typeface="Copperplate" charset="0"/>
              </a:rPr>
              <a:t>Earth is a single interconnected system</a:t>
            </a:r>
            <a:br>
              <a:rPr lang="en-US" sz="3100" b="1" dirty="0" smtClean="0">
                <a:latin typeface="Book Antiqua" pitchFamily="18" charset="0"/>
                <a:sym typeface="Copperplate" charset="0"/>
              </a:rPr>
            </a:br>
            <a:r>
              <a:rPr lang="en-US" sz="3100" b="1" dirty="0" smtClean="0">
                <a:latin typeface="Book Antiqua" pitchFamily="18" charset="0"/>
                <a:sym typeface="Copperplate" charset="0"/>
              </a:rPr>
              <a:t/>
            </a:r>
            <a:br>
              <a:rPr lang="en-US" sz="3100" b="1" dirty="0" smtClean="0">
                <a:latin typeface="Book Antiqua" pitchFamily="18" charset="0"/>
                <a:sym typeface="Copperplate" charset="0"/>
              </a:rPr>
            </a:br>
            <a:r>
              <a:rPr lang="en-US" sz="3100" b="1" dirty="0" smtClean="0">
                <a:latin typeface="Book Antiqua" pitchFamily="18" charset="0"/>
                <a:sym typeface="Copperplate" charset="0"/>
              </a:rPr>
              <a:t>AKA: EVERYTHING IS CONNECTED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7652" name="AutoShape 2" descr="data:image/png;base64,iVBORw0KGgoAAAANSUhEUgAAAR8AAACwCAMAAAABtJrwAAAAflBMVEX///+MjIy9vb3T09OmpqYAAADa2tqQkJDCwsLg4ODv7+9ISEhOTk7n5+dERESFhYXJycn19fWurq57e3tzc3NhYWG5ubl3d3dVVVUxMTFpaWk/Pz+goKDl5eXs7OzX19eYmJgnJyckJCQdHR1aWlo1NTUSEhIsLCwXFxcNDQ1GoL/hAAAOEklEQVR4nO2diZaiOhCGw1Kyy77IIqig9vu/4FRA3AYRultE6P/c48xcRMNnpVJVCYGYKfenR0pNkoYW/6dmWWFKOJ786ZEs7o9Pm/g/Pq264xMGaFIrRSfiRnXe16rx6JaPCzkhYBCQwCLAvrFdY9EtH8lF+wHRrPiIMmO+sWmj0F3/cq75GGs0pZnrjo9f8jn1L3EN4ftaNg7d8DGVqFDWYqRmhCtUnWg7WLyzcSNQ6/iuKa4ycw/UzmeZbb0hWzM+PeEjOKo8ZHNGp2d89E08ZHNGp2d8hPCQDNmesekZH0aI7Dm76Kd8GHs35yDxOR8hmHOQ+JwPo885Ue3AR8jV9ZBNGpUqPnKKkhyQbl1xxYcRiuw9jRuBKj4snHTrik98GHs72zSs4iMC7DbbPQB3c7Dmw6j2m5r3dp38DwtIINvcHaz5CDaIb2nd+1X7Zwtykm3vDp7tRwjzmaZhl/HLBljdHTzzYYS5pmFX47sDx7uDV3z8gzR428ag6/hncY/gwodhonm66A7xYSX9aA3ZrrGo4rNghFLMrQVd8xHcWbroTvFhZUDb7D1NfKtO9iMA6Gg/+mP7wSBoji669j8euP8fvOHDCMoMCx1n/8wu/z94y4cRdvObzOg8fpUuejW7QkcfPgyjzG7NSz8+2XFupcR+fIRwObMe1o8P5qnCkK17v858JIvq1joa+DhfXOPnTFU1n/XqWfx8ktoQJ01YNZ8E8jAM89s6cxMf5jirHnbh0zDN3sRHcIo5pRln/8NQv3I3095oP0LQEGlPVhf76eh/aCI/owXl3+Aj6Mf0PY19g3rGPxWgMJjNkpcLH9Gy7tPzB3wY4TCb2YwzH5F2r7sSs6Y082Hs41yixCv/4/vd/E85yCszycMufHhqQx35MNlcpnsufFaE5J35YA+bx4x8zcdUqf8pboPoFj6Cs5vFIH/2z2aBfO6cSgsfTFTDOQzy34l/TlrOIVG98GF5/n4GuZ2PM4dFQZf5Hep/7iypnc8sMvnL+BXaduf45wRoBi7owgd9s9GPD8Mc9Pe0ejhVfMy1nIFpKv7twad8hMnfHtZ9/cYDFzTxROxnfBjB3UzbBV3iw4aDz/kwWa5OGlDNR1o1XGYHPoygZEO3eUid7Ue4X/xMuvFh9M2UFyZ+o/58b0D2lHdZ+DkfBLSZbir/g/z0AmjCqzpu1yfw2s3BjnwYxnWnOoid1ydsvt2/qAWtpppoXPyPC2p4aFnf267NRNe2XuWnaDzFN/sX6jjNKbELn1SExXf7F/Yw5muS5cSr+vzi+/6HSt9N0YIu+deGhFAOQ3SdlCS7rtWPj6DvJri4tSH+KbcDqPbX6sMHu9h2eoCa+DgZR6r92RShl/RicplGzYdOF/PV0kvgOdBKPvI+6qfjamrlslN9NQCBmG7lfwyz3v+wr/0IAhNNrIvV9cNtQtbssRy/7KUTkCyyl3Iv/1wqsyZmQTWfMjA8xT+yfHrpz0cQ2dWkZg0rPlK0ZT2P3f8k/qn5WKspdbGTf/ar8k/YuH9LPz6itZ2QBZ3j58Cle9PeSou+wQe1m84C4Pb62Df5WIfJlKRfwkf0DtmA1/BKvYQPa3iFPo2K4mv4sKy39CcB6MynXHmY3I1f3+fDsqqiNXzfp+lcfwZaWr2Pf37Cx3OnsHyq4mMEOQRh6P4mH5Z1JpBrnOzHruLD7V19/md8RAY+fnnQiQ8XQ+Z53t02fj/kw7Lxx8/7nP2zRl3z/f2DP+UjWssPX/5yzi+cpvnBn/JBhZ9dU2xfn/ALfFjnftXwR+nCp2Ew/hU+Ir/yP3dnrnP/cl/Fhzoh5WP3bz3Hhwclz3P1diHP7/DBUFHYfmpC/3r/U/WxjfOZS4TO/csrf+i7/Ul+iw/2MTf6yHHskr+b5n9rfH+PD4rZMMNf3o91iQ8PwEZ3PvpX+YhWEHyeCdV85AJAPOx+Nf/6z037n7cL8MU/a5hMvso/1ybERssPS+mv14+J1ov5oAkx2+yjErKajwZLiP7bf/7X+aAX8otPChbP/pmj4c/dxN4L+NBY6OB/DqHL+J6K4v3w8hI+aELO6mNS1gsfufzvRq/hQ91Q+Cml18v8xRchqzL9kvk4JTzPx8nL+GAny52PmKW/Wj9PyHZPHQMIBg5mzIIzX8cHh3ph9Qkp2c39y3X8U/LhtPL5cf2UiZ1lcFbBjH4G6MLHJiSu+BggEQj5bbIGVeknNXS7K3QA7JE/ve8S/8ByWcU/BmgmWZh0/WGh2/2kWz3FRM6obx47++d0X5d/gLEgzUPvKH1j/WFX/1OLk7JIH3HaehnfF4ZRjbkG+gaTiKL0uvH9is9C4vggH+1Ydr5/2W84OAifxUJapLbKjzOmPtcP84aZzoH4UESc7vrGCDPXq/2N3ZfV55/zQUKGWKjW6CaChqnPd+CDSli38NlxBY0D1ec78VlIkherS2ExIisarj7fgQ8lxIlO5PKjcUXD1ec78SkZLWJn6QrcKJbnDVmf78iHWpHoxSs3G0HcOGh9viufEpEk5aqqe+v39rSB6/Od+VRBURy7isO+s5Q2dH2+D5/SXRuZgs5IfJcVDV+f78OnYpTGvhKFXvoOh30Z37mG+vwQ+ftTQNQXGWzmqi5jDV4tar+/4Bv1H76fvO4FR9FythtVN9ZDho/1+l7Latp/7Evtq7CnnH74dT6Arcp4g/mjig+3B1Ab+Lyy/lwplXqKYzlD8IMgZAYpiNTPNw+d/f8PHhqFf753RibVmvOE4HDQjVR6rSXVfAhx/9/BZ5R85EqmLC3ETA/dUMjY13mkmo9JgpCmqB/Dp2IkawlaUqgGLsOa983/TT7N+4uOnM+JEpVo6U6uOBZrLH6VUvv+qx/B5wwpMTwvW36pjp6xyS9Rera/36vHL67v+KWZT8WrAQojB97gjB/673Y++zzop9x3+glDmn5iOvxIMRWvlz3iEPi+nXlcomnfKQW081nZfj/ZcU9ZXk+xRmdxVCl2SQa+dquiyO2Mtzzs0j1K3M/3zyxdUP1S+SPh/h/nf70k/7pR8rx/Xetq5DfjMmJ3l6tCUdQ8zPiFhLldspZb7Oo39he9Un8+vf2z2eygH+n/a5cNaoeWYIewR8M6RGqoC1nGs5z2/5uf5ad91Xd9Qo/ucuo0PQ0uWf+nCtxa06i/P3M3AL6O2+3u9hHT7Xyg5/IWRe2xvOW0xqWvelYUug8AJ+d+u0vLIz7rPLdGmZ92GN9v9Oi3f6hufKr9xz4nPuzhf36Nj7Hubz/GjOzHWMOqpw7LfhsCFlFfD7fsW7HrGeEGPfpXb/akocjWqkXvxXU991Fe9L5j6PYSHvHJCkf5RlXl9TOePR8fbmR9v6Cc4pLqEPvh+E577jrpNqViakmSEA1THGImNHNOWtPnMgyrkiH6V1nqcoZZfjyRseHPv0NL6O6ECb5Xk7TTdbRdDH5i/bEmfheNjMzqC9riH+4r6/boBgN0Rl8ABqRyEDqh6bh2yxN2U4jpVot0vRoLLAZZDEeenZHR73CBJF8O3WDYcU2/5QzrmO0kEbL9Ai/hi+Mg+zKkY7Z5tFuKHNmub7pOGBJ5qxsEXEFfCypTaK187Ii4nczZAHwx8ZMAXySQgJPhYfXcoI9hSwGE8pm0ormz8NzWMzhAovjJdNk62HSrogS/wzDhkfNKNQKZlJCN7gQkcNYL4qg8EL148P6y6RJoEiQHCqP0vNQDs6189KipKN14yUG5pR+1NqbITDC0pu0YalH7IQcBIeFvvAa10E06VrbMR5RnlDwCn5hb3oKk/QyFWic2Pi6kyMcrOZAY6PU8UortFZZRbIIa2QQiJTyNUM/spxOftYc9Bftq+VBdaj9PrpZ+4UYgsmWBXVvDcz5ZgE5FxavVrOzJGQFdjVu23fJWIV45aeeD1oP9XKNNT2WQPJnA4jkfpkDjfNzoi9LV2kI+Bdr+hjPwt2UXrfZDb7E80g3uTPBkMDh6hvT0jC96f/iy3OITrRU86SGf3CWFZaskyBDQjmR707axgc6j6ANhG/sEyqaLC0giFu0f0Jja+RDG7/gUYdb30XQy9CSc76dE8v3Hfp1zdN1P8AV/3kx3SNrpDPydBPTl5WmGw5PWMzLdtg0eXzzi+ybx8G88if2mJd6lNJrH0qYv6MdyRPN9kci+7z3J3//0x+eJ/vi0649Pu4bjg1FeRuPCZzsBxdVMJSERdNpo24FXbloxoP3YoJoO7J+9jYec9TwcOtRuBQT7pfubDdm/IkjhC6Oc1WZXxg0blEe8nR0HGOFuTpVxHk5BRcnH2W0ODNF2K+5Io5d4s9mWf+42R1peyL6y6fCRsdt4ZL3cxDEy0Lb7LMN+ZAEoGH4fYkEvSws8BGg/64qPC1m8pekKbFQITAkzMUFnSQZMrOwxJaBJ62T4EAYvEVFs6JOwzTW35hzk42G3w/+5q/dD5uuFEpQPtzD9XclnLR+AQz52uY8uOHaB7gw/BhFOho8FDq1p7Nw8zOmFHfKSD82T4vwAVb3ipn+hgbnHkg+mL8ARNo9gYyKXPHddr+Qznf6FfBCFB7SsEuOfEaaBNR9ahKmGtms+a8CcXSn5GOi+yoQiB4HQggeHTcc/5eXE+OCAvFOB8tkHQel/XBz8IyXYV7v98nBUFaUgyEVEj0XfQ/kcVeSWRIq6wX4lAqhQ0G4JBUxlfCdVYokjsu1TS7Fsx/QdzD7p9Vk+ptjlm0SfZovYETMnxZzRSTNHQj6mw5SfYNtC9aZytBMd1nvpRh6fET8n1P+8RZ/BZx0pb/pmiyMp0/emgOFlvamJlpsSM0m5Pz1Qav4DSYWpylY5OfIAAAAASUVORK5CYII="/>
          <p:cNvSpPr>
            <a:spLocks noChangeAspect="1" noChangeArrowheads="1"/>
          </p:cNvSpPr>
          <p:nvPr/>
        </p:nvSpPr>
        <p:spPr bwMode="auto">
          <a:xfrm>
            <a:off x="4550792" y="-256729"/>
            <a:ext cx="2143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7653" name="AutoShape 4" descr="data:image/png;base64,iVBORw0KGgoAAAANSUhEUgAAAR8AAACwCAMAAAABtJrwAAAAflBMVEX///+MjIy9vb3T09OmpqYAAADa2tqQkJDCwsLg4ODv7+9ISEhOTk7n5+dERESFhYXJycn19fWurq57e3tzc3NhYWG5ubl3d3dVVVUxMTFpaWk/Pz+goKDl5eXs7OzX19eYmJgnJyckJCQdHR1aWlo1NTUSEhIsLCwXFxcNDQ1GoL/hAAAOEklEQVR4nO2diZaiOhCGw1Kyy77IIqig9vu/4FRA3AYRultE6P/c48xcRMNnpVJVCYGYKfenR0pNkoYW/6dmWWFKOJ786ZEs7o9Pm/g/Pq264xMGaFIrRSfiRnXe16rx6JaPCzkhYBCQwCLAvrFdY9EtH8lF+wHRrPiIMmO+sWmj0F3/cq75GGs0pZnrjo9f8jn1L3EN4ftaNg7d8DGVqFDWYqRmhCtUnWg7WLyzcSNQ6/iuKa4ycw/UzmeZbb0hWzM+PeEjOKo8ZHNGp2d89E08ZHNGp2d8hPCQDNmesekZH0aI7Dm76Kd8GHs35yDxOR8hmHOQ+JwPo885Ue3AR8jV9ZBNGpUqPnKKkhyQbl1xxYcRiuw9jRuBKj4snHTrik98GHs72zSs4iMC7DbbPQB3c7Dmw6j2m5r3dp38DwtIINvcHaz5CDaIb2nd+1X7Zwtykm3vDp7tRwjzmaZhl/HLBljdHTzzYYS5pmFX47sDx7uDV3z8gzR428ag6/hncY/gwodhonm66A7xYSX9aA3ZrrGo4rNghFLMrQVd8xHcWbroTvFhZUDb7D1NfKtO9iMA6Gg/+mP7wSBoji669j8euP8fvOHDCMoMCx1n/8wu/z94y4cRdvObzOg8fpUuejW7QkcfPgyjzG7NSz8+2XFupcR+fIRwObMe1o8P5qnCkK17v858JIvq1joa+DhfXOPnTFU1n/XqWfx8ktoQJ01YNZ8E8jAM89s6cxMf5jirHnbh0zDN3sRHcIo5pRln/8NQv3I3095oP0LQEGlPVhf76eh/aCI/owXl3+Aj6Mf0PY19g3rGPxWgMJjNkpcLH9Gy7tPzB3wY4TCb2YwzH5F2r7sSs6Y082Hs41yixCv/4/vd/E85yCszycMufHhqQx35MNlcpnsufFaE5J35YA+bx4x8zcdUqf8pboPoFj6Cs5vFIH/2z2aBfO6cSgsfTFTDOQzy34l/TlrOIVG98GF5/n4GuZ2PM4dFQZf5Hep/7iypnc8sMvnL+BXaduf45wRoBi7owgd9s9GPD8Mc9Pe0ejhVfMy1nIFpKv7twad8hMnfHtZ9/cYDFzTxROxnfBjB3UzbBV3iw4aDz/kwWa5OGlDNR1o1XGYHPoygZEO3eUid7Ue4X/xMuvFh9M2UFyZ+o/58b0D2lHdZ+DkfBLSZbir/g/z0AmjCqzpu1yfw2s3BjnwYxnWnOoid1ydsvt2/qAWtpppoXPyPC2p4aFnf267NRNe2XuWnaDzFN/sX6jjNKbELn1SExXf7F/Yw5muS5cSr+vzi+/6HSt9N0YIu+deGhFAOQ3SdlCS7rtWPj6DvJri4tSH+KbcDqPbX6sMHu9h2eoCa+DgZR6r92RShl/RicplGzYdOF/PV0kvgOdBKPvI+6qfjamrlslN9NQCBmG7lfwyz3v+wr/0IAhNNrIvV9cNtQtbssRy/7KUTkCyyl3Iv/1wqsyZmQTWfMjA8xT+yfHrpz0cQ2dWkZg0rPlK0ZT2P3f8k/qn5WKspdbGTf/ar8k/YuH9LPz6itZ2QBZ3j58Cle9PeSou+wQe1m84C4Pb62Df5WIfJlKRfwkf0DtmA1/BKvYQPa3iFPo2K4mv4sKy39CcB6MynXHmY3I1f3+fDsqqiNXzfp+lcfwZaWr2Pf37Cx3OnsHyq4mMEOQRh6P4mH5Z1JpBrnOzHruLD7V19/md8RAY+fnnQiQ8XQ+Z53t02fj/kw7Lxx8/7nP2zRl3z/f2DP+UjWssPX/5yzi+cpvnBn/JBhZ9dU2xfn/ALfFjnftXwR+nCp2Ew/hU+Ir/yP3dnrnP/cl/Fhzoh5WP3bz3Hhwclz3P1diHP7/DBUFHYfmpC/3r/U/WxjfOZS4TO/csrf+i7/Ul+iw/2MTf6yHHskr+b5n9rfH+PD4rZMMNf3o91iQ8PwEZ3PvpX+YhWEHyeCdV85AJAPOx+Nf/6z037n7cL8MU/a5hMvso/1ybERssPS+mv14+J1ov5oAkx2+yjErKajwZLiP7bf/7X+aAX8otPChbP/pmj4c/dxN4L+NBY6OB/DqHL+J6K4v3w8hI+aELO6mNS1gsfufzvRq/hQ91Q+Cml18v8xRchqzL9kvk4JTzPx8nL+GAny52PmKW/Wj9PyHZPHQMIBg5mzIIzX8cHh3ph9Qkp2c39y3X8U/LhtPL5cf2UiZ1lcFbBjH4G6MLHJiSu+BggEQj5bbIGVeknNXS7K3QA7JE/ve8S/8ByWcU/BmgmWZh0/WGh2/2kWz3FRM6obx47++d0X5d/gLEgzUPvKH1j/WFX/1OLk7JIH3HaehnfF4ZRjbkG+gaTiKL0uvH9is9C4vggH+1Ydr5/2W84OAifxUJapLbKjzOmPtcP84aZzoH4UESc7vrGCDPXq/2N3ZfV55/zQUKGWKjW6CaChqnPd+CDSli38NlxBY0D1ec78VlIkherS2ExIisarj7fgQ8lxIlO5PKjcUXD1ec78SkZLWJn6QrcKJbnDVmf78iHWpHoxSs3G0HcOGh9viufEpEk5aqqe+v39rSB6/Od+VRBURy7isO+s5Q2dH2+D5/SXRuZgs5IfJcVDV+f78OnYpTGvhKFXvoOh30Z37mG+vwQ+ftTQNQXGWzmqi5jDV4tar+/4Bv1H76fvO4FR9FythtVN9ZDho/1+l7Latp/7Evtq7CnnH74dT6Arcp4g/mjig+3B1Ab+Lyy/lwplXqKYzlD8IMgZAYpiNTPNw+d/f8PHhqFf753RibVmvOE4HDQjVR6rSXVfAhx/9/BZ5R85EqmLC3ETA/dUMjY13mkmo9JgpCmqB/Dp2IkawlaUqgGLsOa983/TT7N+4uOnM+JEpVo6U6uOBZrLH6VUvv+qx/B5wwpMTwvW36pjp6xyS9Rera/36vHL67v+KWZT8WrAQojB97gjB/673Y++zzop9x3+glDmn5iOvxIMRWvlz3iEPi+nXlcomnfKQW081nZfj/ZcU9ZXk+xRmdxVCl2SQa+dquiyO2Mtzzs0j1K3M/3zyxdUP1S+SPh/h/nf70k/7pR8rx/Xetq5DfjMmJ3l6tCUdQ8zPiFhLldspZb7Oo39he9Un8+vf2z2eygH+n/a5cNaoeWYIewR8M6RGqoC1nGs5z2/5uf5ad91Xd9Qo/ucuo0PQ0uWf+nCtxa06i/P3M3AL6O2+3u9hHT7Xyg5/IWRe2xvOW0xqWvelYUug8AJ+d+u0vLIz7rPLdGmZ92GN9v9Oi3f6hufKr9xz4nPuzhf36Nj7Hubz/GjOzHWMOqpw7LfhsCFlFfD7fsW7HrGeEGPfpXb/akocjWqkXvxXU991Fe9L5j6PYSHvHJCkf5RlXl9TOePR8fbmR9v6Cc4pLqEPvh+E577jrpNqViakmSEA1THGImNHNOWtPnMgyrkiH6V1nqcoZZfjyRseHPv0NL6O6ECb5Xk7TTdbRdDH5i/bEmfheNjMzqC9riH+4r6/boBgN0Rl8ABqRyEDqh6bh2yxN2U4jpVot0vRoLLAZZDEeenZHR73CBJF8O3WDYcU2/5QzrmO0kEbL9Ai/hi+Mg+zKkY7Z5tFuKHNmub7pOGBJ5qxsEXEFfCypTaK187Ii4nczZAHwx8ZMAXySQgJPhYfXcoI9hSwGE8pm0ormz8NzWMzhAovjJdNk62HSrogS/wzDhkfNKNQKZlJCN7gQkcNYL4qg8EL148P6y6RJoEiQHCqP0vNQDs6189KipKN14yUG5pR+1NqbITDC0pu0YalH7IQcBIeFvvAa10E06VrbMR5RnlDwCn5hb3oKk/QyFWic2Pi6kyMcrOZAY6PU8UortFZZRbIIa2QQiJTyNUM/spxOftYc9Bftq+VBdaj9PrpZ+4UYgsmWBXVvDcz5ZgE5FxavVrOzJGQFdjVu23fJWIV45aeeD1oP9XKNNT2WQPJnA4jkfpkDjfNzoi9LV2kI+Bdr+hjPwt2UXrfZDb7E80g3uTPBkMDh6hvT0jC96f/iy3OITrRU86SGf3CWFZaskyBDQjmR707axgc6j6ANhG/sEyqaLC0giFu0f0Jja+RDG7/gUYdb30XQy9CSc76dE8v3Hfp1zdN1P8AV/3kx3SNrpDPydBPTl5WmGw5PWMzLdtg0eXzzi+ybx8G88if2mJd6lNJrH0qYv6MdyRPN9kci+7z3J3//0x+eJ/vi0649Pu4bjg1FeRuPCZzsBxdVMJSERdNpo24FXbloxoP3YoJoO7J+9jYec9TwcOtRuBQT7pfubDdm/IkjhC6Oc1WZXxg0blEe8nR0HGOFuTpVxHk5BRcnH2W0ODNF2K+5Io5d4s9mWf+42R1peyL6y6fCRsdt4ZL3cxDEy0Lb7LMN+ZAEoGH4fYkEvSws8BGg/64qPC1m8pekKbFQITAkzMUFnSQZMrOwxJaBJ62T4EAYvEVFs6JOwzTW35hzk42G3w/+5q/dD5uuFEpQPtzD9XclnLR+AQz52uY8uOHaB7gw/BhFOho8FDq1p7Nw8zOmFHfKSD82T4vwAVb3ipn+hgbnHkg+mL8ARNo9gYyKXPHddr+Qznf6FfBCFB7SsEuOfEaaBNR9ahKmGtms+a8CcXSn5GOi+yoQiB4HQggeHTcc/5eXE+OCAvFOB8tkHQel/XBz8IyXYV7v98nBUFaUgyEVEj0XfQ/kcVeSWRIq6wX4lAqhQ0G4JBUxlfCdVYokjsu1TS7Fsx/QdzD7p9Vk+ptjlm0SfZovYETMnxZzRSTNHQj6mw5SfYNtC9aZytBMd1nvpRh6fET8n1P+8RZ/BZx0pb/pmiyMp0/emgOFlvamJlpsSM0m5Pz1Qav4DSYWpylY5OfIAAAAASUVORK5CYII="/>
          <p:cNvSpPr>
            <a:spLocks noChangeAspect="1" noChangeArrowheads="1"/>
          </p:cNvSpPr>
          <p:nvPr/>
        </p:nvSpPr>
        <p:spPr bwMode="auto">
          <a:xfrm>
            <a:off x="4550792" y="-256729"/>
            <a:ext cx="2143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pic>
        <p:nvPicPr>
          <p:cNvPr id="27654" name="Picture 8" descr="http://www.ikonet.com/en/visualdictionary/images/desintegration-carbon-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2172" y="2732485"/>
            <a:ext cx="4822031" cy="366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0" descr="http://i.imgur.com/KacxR4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04109" y="803672"/>
            <a:ext cx="4607719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7953" y="178594"/>
            <a:ext cx="7500938" cy="732234"/>
          </a:xfrm>
        </p:spPr>
        <p:txBody>
          <a:bodyPr anchor="b"/>
          <a:lstStyle/>
          <a:p>
            <a:pPr eaLnBrk="1" hangingPunct="1"/>
            <a:r>
              <a:rPr lang="en-US" sz="3400" b="1" dirty="0" smtClean="0">
                <a:solidFill>
                  <a:schemeClr val="bg1"/>
                </a:solidFill>
                <a:latin typeface="Book Antiqua" pitchFamily="18" charset="0"/>
                <a:sym typeface="Copperplate" charset="0"/>
              </a:rPr>
              <a:t>Chemical bonds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393031"/>
            <a:ext cx="7340203" cy="1928813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3400" dirty="0" smtClean="0">
                <a:latin typeface="Book Antiqua" pitchFamily="18" charset="0"/>
                <a:sym typeface="Palatino" charset="0"/>
              </a:rPr>
              <a:t>Covalent </a:t>
            </a:r>
            <a:r>
              <a:rPr lang="en-US" sz="2800" dirty="0" smtClean="0">
                <a:latin typeface="Book Antiqua" pitchFamily="18" charset="0"/>
                <a:sym typeface="Palatino" charset="0"/>
              </a:rPr>
              <a:t>bonds- elements that form compounds by sharing electrons. (methane)</a:t>
            </a:r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25203" y="2732484"/>
            <a:ext cx="5866805" cy="375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7953" y="178594"/>
            <a:ext cx="7608094" cy="892969"/>
          </a:xfrm>
        </p:spPr>
        <p:txBody>
          <a:bodyPr anchor="b"/>
          <a:lstStyle/>
          <a:p>
            <a:pPr eaLnBrk="1" hangingPunct="1"/>
            <a:r>
              <a:rPr lang="en-US" sz="3400" b="1" dirty="0" smtClean="0">
                <a:solidFill>
                  <a:schemeClr val="bg1"/>
                </a:solidFill>
                <a:latin typeface="Book Antiqua" pitchFamily="18" charset="0"/>
                <a:sym typeface="Copperplate" charset="0"/>
              </a:rPr>
              <a:t>Chemical bonds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5109" y="1660922"/>
            <a:ext cx="7358063" cy="4420195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4200" dirty="0" smtClean="0">
                <a:latin typeface="Book Antiqua" pitchFamily="18" charset="0"/>
                <a:sym typeface="Palatino" charset="0"/>
              </a:rPr>
              <a:t>Ionic</a:t>
            </a:r>
            <a:r>
              <a:rPr lang="en-US" sz="2800" dirty="0" smtClean="0">
                <a:latin typeface="Book Antiqua" pitchFamily="18" charset="0"/>
                <a:sym typeface="Palatino" charset="0"/>
              </a:rPr>
              <a:t> bonds- elements that form compounds by transferring electrons from one element to another.  </a:t>
            </a:r>
          </a:p>
          <a:p>
            <a:pPr marL="1250112" lvl="2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When this transfer happens, one atom becomes electron deficient (positively charged) and one atom becomes electron rich (negatively charged)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7953" y="178594"/>
            <a:ext cx="7608094" cy="732234"/>
          </a:xfrm>
        </p:spPr>
        <p:txBody>
          <a:bodyPr anchor="b"/>
          <a:lstStyle/>
          <a:p>
            <a:pPr eaLnBrk="1" hangingPunct="1"/>
            <a:r>
              <a:rPr lang="en-US" sz="3400" b="1" dirty="0" smtClean="0">
                <a:solidFill>
                  <a:schemeClr val="bg1"/>
                </a:solidFill>
                <a:latin typeface="Book Antiqua" pitchFamily="18" charset="0"/>
                <a:sym typeface="Copperplate" charset="0"/>
              </a:rPr>
              <a:t>Chemical bonds</a:t>
            </a:r>
          </a:p>
        </p:txBody>
      </p:sp>
      <p:pic>
        <p:nvPicPr>
          <p:cNvPr id="3072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88" y="1017984"/>
            <a:ext cx="3999384" cy="544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7953" y="178594"/>
            <a:ext cx="7554516" cy="785813"/>
          </a:xfrm>
        </p:spPr>
        <p:txBody>
          <a:bodyPr anchor="b"/>
          <a:lstStyle/>
          <a:p>
            <a:pPr eaLnBrk="1" hangingPunct="1"/>
            <a:r>
              <a:rPr lang="en-US" sz="3400" b="1" dirty="0" smtClean="0">
                <a:solidFill>
                  <a:schemeClr val="bg1"/>
                </a:solidFill>
                <a:latin typeface="Book Antiqua" pitchFamily="18" charset="0"/>
                <a:sym typeface="Copperplate" charset="0"/>
              </a:rPr>
              <a:t>Chemical bonds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7" y="1607344"/>
            <a:ext cx="7358063" cy="4420195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4200" dirty="0" smtClean="0">
                <a:latin typeface="Book Antiqua" pitchFamily="18" charset="0"/>
                <a:sym typeface="Palatino" charset="0"/>
              </a:rPr>
              <a:t>Hydrogen</a:t>
            </a:r>
            <a:r>
              <a:rPr lang="en-US" sz="2800" dirty="0" smtClean="0">
                <a:latin typeface="Book Antiqua" pitchFamily="18" charset="0"/>
                <a:sym typeface="Palatino" charset="0"/>
              </a:rPr>
              <a:t> bonds- a weak chemical bond that forms when hydrogen atoms that are covalently bonded to one atom are attracted to another atom on another molecule.</a:t>
            </a:r>
          </a:p>
          <a:p>
            <a:pPr marL="1250112" lvl="2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Water is known as a polar molecule, one side is more positive and the other side is more negative.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7953" y="178594"/>
            <a:ext cx="7608094" cy="732234"/>
          </a:xfrm>
        </p:spPr>
        <p:txBody>
          <a:bodyPr anchor="b"/>
          <a:lstStyle/>
          <a:p>
            <a:pPr eaLnBrk="1" hangingPunct="1"/>
            <a:r>
              <a:rPr lang="en-US" sz="3400" b="1" dirty="0" smtClean="0">
                <a:solidFill>
                  <a:schemeClr val="bg1"/>
                </a:solidFill>
                <a:latin typeface="Book Antiqua" pitchFamily="18" charset="0"/>
                <a:sym typeface="Copperplate" charset="0"/>
              </a:rPr>
              <a:t>Chemical bonds</a:t>
            </a:r>
          </a:p>
        </p:txBody>
      </p:sp>
      <p:pic>
        <p:nvPicPr>
          <p:cNvPr id="32771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2172" y="1071563"/>
            <a:ext cx="4446984" cy="249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9156" y="3546203"/>
            <a:ext cx="4286250" cy="310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7953" y="178594"/>
            <a:ext cx="7608094" cy="785813"/>
          </a:xfrm>
        </p:spPr>
        <p:txBody>
          <a:bodyPr anchor="b"/>
          <a:lstStyle/>
          <a:p>
            <a:pPr eaLnBrk="1" hangingPunct="1"/>
            <a:r>
              <a:rPr lang="en-US" sz="3400" b="1" dirty="0" smtClean="0">
                <a:solidFill>
                  <a:schemeClr val="bg1"/>
                </a:solidFill>
                <a:latin typeface="Book Antiqua" pitchFamily="18" charset="0"/>
                <a:sym typeface="Copperplate" charset="0"/>
              </a:rPr>
              <a:t>acids, bases, and pH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9422" y="1821656"/>
            <a:ext cx="7358063" cy="4420195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Acid- a substance that contributes hydrogen ions to a solution.</a:t>
            </a:r>
          </a:p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endParaRPr lang="en-US" sz="2800" dirty="0" smtClean="0">
              <a:latin typeface="Book Antiqua" pitchFamily="18" charset="0"/>
              <a:sym typeface="Palatino" charset="0"/>
            </a:endParaRPr>
          </a:p>
          <a:p>
            <a:pPr marL="625056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Base-  a substance that contributes hydroxide ions to a solution.</a:t>
            </a:r>
          </a:p>
        </p:txBody>
      </p:sp>
      <p:pic>
        <p:nvPicPr>
          <p:cNvPr id="33796" name="Picture 5" descr="http://qph.is.quoracdn.net/main-qimg-c74a17a1be1404dd2dad82d81195de97?convert_to_webp=tru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93094" y="4339828"/>
            <a:ext cx="5304234" cy="242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78969" y="180826"/>
            <a:ext cx="2845222" cy="667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7953" y="178594"/>
            <a:ext cx="7554516" cy="892969"/>
          </a:xfrm>
        </p:spPr>
        <p:txBody>
          <a:bodyPr anchor="b"/>
          <a:lstStyle/>
          <a:p>
            <a:pPr eaLnBrk="1" hangingPunct="1"/>
            <a:r>
              <a:rPr lang="en-US" sz="3400" b="1" dirty="0" smtClean="0">
                <a:solidFill>
                  <a:schemeClr val="bg1"/>
                </a:solidFill>
                <a:latin typeface="Book Antiqua" pitchFamily="18" charset="0"/>
                <a:sym typeface="Copperplate" charset="0"/>
              </a:rPr>
              <a:t>acids, bases, and pH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265" y="1660922"/>
            <a:ext cx="7358063" cy="4420195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pH- a way to indicate the strength of acids and bases.  </a:t>
            </a:r>
          </a:p>
          <a:p>
            <a:pPr marL="1250112" lvl="2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The pH scales ranges from 0 - 14. </a:t>
            </a:r>
          </a:p>
          <a:p>
            <a:pPr marL="1250112" lvl="2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A pH value of 7 is neutral</a:t>
            </a:r>
          </a:p>
          <a:p>
            <a:pPr marL="1250112" lvl="2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A pH above 7 is basic</a:t>
            </a:r>
          </a:p>
          <a:p>
            <a:pPr marL="1250112" lvl="2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A pH below 7 is acidic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 Mini-Lab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875109" y="2839641"/>
            <a:ext cx="7358063" cy="4018359"/>
          </a:xfrm>
        </p:spPr>
        <p:txBody>
          <a:bodyPr/>
          <a:lstStyle/>
          <a:p>
            <a:r>
              <a:rPr lang="en-US" smtClean="0"/>
              <a:t>Measure the pH of all the items.  </a:t>
            </a:r>
          </a:p>
          <a:p>
            <a:r>
              <a:rPr lang="en-US" smtClean="0"/>
              <a:t>Record your data on a separate sheet of paper.</a:t>
            </a:r>
          </a:p>
          <a:p>
            <a:r>
              <a:rPr lang="en-US" smtClean="0"/>
              <a:t>Bring one of your acidic solutions to a neutral pH.</a:t>
            </a:r>
          </a:p>
          <a:p>
            <a:pPr lvl="1"/>
            <a:r>
              <a:rPr lang="en-US" smtClean="0"/>
              <a:t>Provide directions on how you did this</a:t>
            </a:r>
          </a:p>
          <a:p>
            <a:pPr lvl="1"/>
            <a:r>
              <a:rPr lang="en-US" smtClean="0"/>
              <a:t>Turn this in!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63" y="0"/>
            <a:ext cx="4941466" cy="667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7892" name="Picture 2" descr="https://www.microessentiallab.com/images%5Cproducts%5C2013_DRD_Straight%5C010120-DRD-straight_mediu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67891"/>
            <a:ext cx="7983141" cy="633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dirty="0" smtClean="0"/>
              <a:t>Warm-Up		02SEP2015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Name and describe the 3 types of chemical bonds.</a:t>
            </a:r>
          </a:p>
          <a:p>
            <a:pPr lvl="1"/>
            <a:r>
              <a:rPr lang="en-US" dirty="0" smtClean="0"/>
              <a:t>Logistics: Please be reading chapter 2</a:t>
            </a:r>
          </a:p>
          <a:p>
            <a:pPr lvl="2"/>
            <a:r>
              <a:rPr lang="en-US" dirty="0" smtClean="0"/>
              <a:t>Tomorrow we will complete a “popcorn relay” be ready to go outside</a:t>
            </a:r>
          </a:p>
          <a:p>
            <a:pPr lvl="2"/>
            <a:r>
              <a:rPr lang="en-US" dirty="0" smtClean="0"/>
              <a:t>10 Vocabulary words are due Friday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7953" y="178594"/>
            <a:ext cx="7393781" cy="732234"/>
          </a:xfrm>
        </p:spPr>
        <p:txBody>
          <a:bodyPr anchor="b"/>
          <a:lstStyle/>
          <a:p>
            <a:pPr eaLnBrk="1" hangingPunct="1"/>
            <a:r>
              <a:rPr lang="en-US" sz="3400" b="1" dirty="0" smtClean="0">
                <a:solidFill>
                  <a:schemeClr val="bg1"/>
                </a:solidFill>
                <a:latin typeface="Book Antiqua" pitchFamily="18" charset="0"/>
                <a:sym typeface="Copperplate" charset="0"/>
              </a:rPr>
              <a:t>Properties of water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7" y="1768078"/>
            <a:ext cx="7358063" cy="4420195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3000" dirty="0" smtClean="0">
                <a:latin typeface="Book Antiqua" pitchFamily="18" charset="0"/>
                <a:sym typeface="Palatino" charset="0"/>
              </a:rPr>
              <a:t>Surface tension- the result from the cohesion of water molecules at the surface of a body of water.  </a:t>
            </a:r>
          </a:p>
          <a:p>
            <a:pPr marL="625056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3000" dirty="0" smtClean="0">
                <a:latin typeface="Book Antiqua" pitchFamily="18" charset="0"/>
                <a:sym typeface="Palatino" charset="0"/>
              </a:rPr>
              <a:t>Capillary action-  when adhesion of water molecules to a surface is stronger than cohesion between the molecules.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375047"/>
            <a:ext cx="7795617" cy="575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7953" y="178594"/>
            <a:ext cx="7554516" cy="785813"/>
          </a:xfrm>
        </p:spPr>
        <p:txBody>
          <a:bodyPr anchor="b"/>
          <a:lstStyle/>
          <a:p>
            <a:pPr eaLnBrk="1" hangingPunct="1"/>
            <a:r>
              <a:rPr lang="en-US" sz="3400" b="1" dirty="0" smtClean="0">
                <a:solidFill>
                  <a:schemeClr val="bg1"/>
                </a:solidFill>
                <a:latin typeface="Book Antiqua" pitchFamily="18" charset="0"/>
                <a:sym typeface="Copperplate" charset="0"/>
              </a:rPr>
              <a:t>Properties of water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969" y="1839516"/>
            <a:ext cx="7358063" cy="4420195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Boiling and freezing- at Earth’s surface, water boils at 100 degrees </a:t>
            </a:r>
            <a:r>
              <a:rPr lang="en-US" sz="2800" dirty="0" err="1" smtClean="0">
                <a:latin typeface="Book Antiqua" pitchFamily="18" charset="0"/>
                <a:sym typeface="Palatino" charset="0"/>
              </a:rPr>
              <a:t>celsius</a:t>
            </a:r>
            <a:r>
              <a:rPr lang="en-US" sz="2800" dirty="0" smtClean="0">
                <a:latin typeface="Book Antiqua" pitchFamily="18" charset="0"/>
                <a:sym typeface="Palatino" charset="0"/>
              </a:rPr>
              <a:t> and freezes at 0 degrees </a:t>
            </a:r>
            <a:r>
              <a:rPr lang="en-US" sz="2800" dirty="0" err="1" smtClean="0">
                <a:latin typeface="Book Antiqua" pitchFamily="18" charset="0"/>
                <a:sym typeface="Palatino" charset="0"/>
              </a:rPr>
              <a:t>celsius</a:t>
            </a:r>
            <a:r>
              <a:rPr lang="en-US" sz="2800" dirty="0" smtClean="0">
                <a:latin typeface="Book Antiqua" pitchFamily="18" charset="0"/>
                <a:sym typeface="Palatino" charset="0"/>
              </a:rPr>
              <a:t>.</a:t>
            </a:r>
          </a:p>
          <a:p>
            <a:pPr marL="625056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Water as a solvent-  many substances dissolve well in water because their polar molecules bond easily with other polar molecules. (UNIVERSAL SOLVENT)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7953" y="178594"/>
            <a:ext cx="7447359" cy="732234"/>
          </a:xfrm>
        </p:spPr>
        <p:txBody>
          <a:bodyPr anchor="b"/>
          <a:lstStyle/>
          <a:p>
            <a:pPr eaLnBrk="1" hangingPunct="1"/>
            <a:r>
              <a:rPr lang="en-US" sz="3400" b="1" dirty="0" smtClean="0">
                <a:solidFill>
                  <a:schemeClr val="bg1"/>
                </a:solidFill>
                <a:latin typeface="Book Antiqua" pitchFamily="18" charset="0"/>
                <a:sym typeface="Copperplate" charset="0"/>
              </a:rPr>
              <a:t>Properties of water</a:t>
            </a:r>
          </a:p>
        </p:txBody>
      </p:sp>
      <p:pic>
        <p:nvPicPr>
          <p:cNvPr id="44035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87" y="1178719"/>
            <a:ext cx="7259836" cy="486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7953" y="178594"/>
            <a:ext cx="7608094" cy="839391"/>
          </a:xfrm>
        </p:spPr>
        <p:txBody>
          <a:bodyPr anchor="b"/>
          <a:lstStyle/>
          <a:p>
            <a:pPr eaLnBrk="1" hangingPunct="1"/>
            <a:r>
              <a:rPr lang="en-US" sz="3400" b="1" dirty="0" smtClean="0">
                <a:solidFill>
                  <a:schemeClr val="bg1"/>
                </a:solidFill>
                <a:latin typeface="Book Antiqua" pitchFamily="18" charset="0"/>
                <a:sym typeface="Copperplate" charset="0"/>
              </a:rPr>
              <a:t>acids, bases, and pH</a:t>
            </a:r>
          </a:p>
        </p:txBody>
      </p:sp>
      <p:pic>
        <p:nvPicPr>
          <p:cNvPr id="45059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8" y="1252389"/>
            <a:ext cx="2388691" cy="560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46084" name="Picture 2" descr="http://artof4elements.com/images/2012-06/acid-vs-alkaline-food-char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35844" y="696516"/>
            <a:ext cx="6695033" cy="599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7953" y="0"/>
            <a:ext cx="7233047" cy="1339453"/>
          </a:xfrm>
        </p:spPr>
        <p:txBody>
          <a:bodyPr anchor="b"/>
          <a:lstStyle/>
          <a:p>
            <a:pPr eaLnBrk="1" hangingPunct="1"/>
            <a:r>
              <a:rPr lang="en-US" sz="3400" b="1" dirty="0" smtClean="0">
                <a:solidFill>
                  <a:schemeClr val="bg1"/>
                </a:solidFill>
                <a:latin typeface="Book Antiqua" pitchFamily="18" charset="0"/>
                <a:sym typeface="Copperplate" charset="0"/>
              </a:rPr>
              <a:t>Chemical reactions and the conservation of matter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953" y="1982391"/>
            <a:ext cx="7724180" cy="3178969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Chemical reaction- occurs when atoms separate from the molecules they are a part of or recombine with other molecules.</a:t>
            </a:r>
          </a:p>
          <a:p>
            <a:pPr marL="625056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Law of conservation of matter-  matter cannot be created or destroyed; it can only change form.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7219" y="1660922"/>
            <a:ext cx="7983141" cy="1553766"/>
          </a:xfrm>
          <a:noFill/>
          <a:ln w="12700">
            <a:miter lim="800000"/>
            <a:headEnd/>
            <a:tailEnd/>
          </a:ln>
        </p:spPr>
        <p:txBody>
          <a:bodyPr vert="horz" wrap="square" lIns="64291" tIns="32146" rIns="0" bIns="32146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100" b="1" dirty="0" smtClean="0">
                <a:latin typeface="Book Antiqua" pitchFamily="18" charset="0"/>
                <a:sym typeface="Copperplate" charset="0"/>
              </a:rPr>
              <a:t>All environmental systems consist of matter</a:t>
            </a:r>
            <a:r>
              <a:rPr lang="en-US" sz="3400" b="1" dirty="0" smtClean="0">
                <a:solidFill>
                  <a:schemeClr val="bg1"/>
                </a:solidFill>
                <a:latin typeface="Book Antiqua" pitchFamily="18" charset="0"/>
                <a:sym typeface="Copperplate" charset="0"/>
              </a:rPr>
              <a:t/>
            </a:r>
            <a:br>
              <a:rPr lang="en-US" sz="3400" b="1" dirty="0" smtClean="0">
                <a:solidFill>
                  <a:schemeClr val="bg1"/>
                </a:solidFill>
                <a:latin typeface="Book Antiqua" pitchFamily="18" charset="0"/>
                <a:sym typeface="Copperplate" charset="0"/>
              </a:rPr>
            </a:br>
            <a:endParaRPr lang="en-US" sz="3400" b="1" dirty="0" smtClean="0">
              <a:solidFill>
                <a:schemeClr val="bg1"/>
              </a:solidFill>
              <a:latin typeface="Book Antiqua" pitchFamily="18" charset="0"/>
              <a:sym typeface="Copperplat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3641" y="696516"/>
            <a:ext cx="8063508" cy="581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7953" y="178594"/>
            <a:ext cx="7608094" cy="1000125"/>
          </a:xfrm>
        </p:spPr>
        <p:txBody>
          <a:bodyPr anchor="b"/>
          <a:lstStyle/>
          <a:p>
            <a:pPr eaLnBrk="1" hangingPunct="1"/>
            <a:r>
              <a:rPr lang="en-US" sz="3400" b="1" dirty="0" smtClean="0">
                <a:solidFill>
                  <a:schemeClr val="bg1"/>
                </a:solidFill>
                <a:latin typeface="Book Antiqua" pitchFamily="18" charset="0"/>
                <a:sym typeface="Copperplate" charset="0"/>
              </a:rPr>
              <a:t>Biological molecules and cells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969" y="1839516"/>
            <a:ext cx="7358063" cy="4420195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Inorganic compounds- compounds that do not contain carbon or do contain carbon, but only carbon bound to elements other than hydrogen.</a:t>
            </a:r>
          </a:p>
          <a:p>
            <a:pPr marL="1250112" lvl="2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ex.  NH3, </a:t>
            </a:r>
            <a:r>
              <a:rPr lang="en-US" sz="2800" dirty="0" err="1" smtClean="0">
                <a:latin typeface="Book Antiqua" pitchFamily="18" charset="0"/>
                <a:sym typeface="Palatino" charset="0"/>
              </a:rPr>
              <a:t>NaCL</a:t>
            </a:r>
            <a:r>
              <a:rPr lang="en-US" sz="2800" dirty="0" smtClean="0">
                <a:latin typeface="Book Antiqua" pitchFamily="18" charset="0"/>
                <a:sym typeface="Palatino" charset="0"/>
              </a:rPr>
              <a:t>, H2O, and CO2</a:t>
            </a:r>
          </a:p>
          <a:p>
            <a:pPr marL="625056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Organic compounds- compounds that have carbon-carbon and carbon-hydrogen bonds.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7953" y="178594"/>
            <a:ext cx="7608094" cy="785813"/>
          </a:xfrm>
        </p:spPr>
        <p:txBody>
          <a:bodyPr anchor="b"/>
          <a:lstStyle/>
          <a:p>
            <a:pPr eaLnBrk="1" hangingPunct="1"/>
            <a:r>
              <a:rPr lang="en-US" sz="3400" b="1" dirty="0" smtClean="0">
                <a:solidFill>
                  <a:schemeClr val="bg1"/>
                </a:solidFill>
                <a:latin typeface="Book Antiqua" pitchFamily="18" charset="0"/>
                <a:sym typeface="Copperplate" charset="0"/>
              </a:rPr>
              <a:t>Biological molecules and cells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953" y="1553766"/>
            <a:ext cx="7608094" cy="4741664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200" dirty="0" smtClean="0">
                <a:latin typeface="Book Antiqua" pitchFamily="18" charset="0"/>
                <a:sym typeface="Palatino" charset="0"/>
              </a:rPr>
              <a:t>Carbohydrates- compounds composed of carbon, </a:t>
            </a:r>
            <a:r>
              <a:rPr lang="en-US" sz="2200" dirty="0" err="1" smtClean="0">
                <a:latin typeface="Book Antiqua" pitchFamily="18" charset="0"/>
                <a:sym typeface="Palatino" charset="0"/>
              </a:rPr>
              <a:t>hydrogen,and</a:t>
            </a:r>
            <a:r>
              <a:rPr lang="en-US" sz="2200" dirty="0" smtClean="0">
                <a:latin typeface="Book Antiqua" pitchFamily="18" charset="0"/>
                <a:sym typeface="Palatino" charset="0"/>
              </a:rPr>
              <a:t> oxygen atoms.  Ex.  C6H12O6</a:t>
            </a:r>
          </a:p>
          <a:p>
            <a:pPr marL="625056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200" dirty="0" smtClean="0">
                <a:latin typeface="Book Antiqua" pitchFamily="18" charset="0"/>
                <a:sym typeface="Palatino" charset="0"/>
              </a:rPr>
              <a:t>Proteins- made up of long chains of nitrogen-containing organic molecules called amino acids.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5056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  <a:defRPr/>
            </a:pPr>
            <a:r>
              <a:rPr lang="en-US" sz="2200" dirty="0" smtClean="0">
                <a:latin typeface="Book Antiqua" pitchFamily="18" charset="0"/>
                <a:sym typeface="Palatino" charset="0"/>
              </a:rPr>
              <a:t>Nucleic Acids- organic compounds found in all living cells.  </a:t>
            </a:r>
          </a:p>
          <a:p>
            <a:pPr marL="1250112" lvl="2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  <a:defRPr/>
            </a:pPr>
            <a:r>
              <a:rPr lang="en-US" sz="2200" dirty="0" smtClean="0">
                <a:latin typeface="Book Antiqua" pitchFamily="18" charset="0"/>
                <a:sym typeface="Palatino" charset="0"/>
              </a:rPr>
              <a:t>DNA</a:t>
            </a:r>
          </a:p>
          <a:p>
            <a:pPr marL="1250112" lvl="2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  <a:defRPr/>
            </a:pPr>
            <a:r>
              <a:rPr lang="en-US" sz="2200" dirty="0" smtClean="0">
                <a:latin typeface="Book Antiqua" pitchFamily="18" charset="0"/>
                <a:sym typeface="Palatino" charset="0"/>
              </a:rPr>
              <a:t>RNA</a:t>
            </a:r>
          </a:p>
          <a:p>
            <a:pPr marL="625056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  <a:defRPr/>
            </a:pPr>
            <a:r>
              <a:rPr lang="en-US" sz="2200" dirty="0" smtClean="0">
                <a:latin typeface="Book Antiqua" pitchFamily="18" charset="0"/>
                <a:sym typeface="Palatino" charset="0"/>
              </a:rPr>
              <a:t>Lipids-  smaller biological molecules that do not mix with water.  Ex. fats, waxes and steroids.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228" name="Picture 2" descr="http://image.slidesharecdn.com/lecture4moleculesoflife-110527101724-phpapp02/95/lecture-4-molecules-of-life-40-728.jpg?cb=13064922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5109" y="910828"/>
            <a:ext cx="7500938" cy="562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7953" y="178594"/>
            <a:ext cx="7500938" cy="785813"/>
          </a:xfrm>
        </p:spPr>
        <p:txBody>
          <a:bodyPr anchor="b"/>
          <a:lstStyle/>
          <a:p>
            <a:pPr eaLnBrk="1" hangingPunct="1"/>
            <a:r>
              <a:rPr lang="en-US" sz="3400" b="1" dirty="0" smtClean="0">
                <a:solidFill>
                  <a:schemeClr val="bg1"/>
                </a:solidFill>
                <a:latin typeface="Book Antiqua" pitchFamily="18" charset="0"/>
                <a:sym typeface="Copperplate" charset="0"/>
              </a:rPr>
              <a:t>Biological molecules and cells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953" y="1875234"/>
            <a:ext cx="7608094" cy="4286250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Cells- the smallest structural and functional component of organisms.    </a:t>
            </a:r>
          </a:p>
          <a:p>
            <a:pPr marL="1562640" lvl="3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single cells- Ex.  bacteria and some algae</a:t>
            </a:r>
          </a:p>
          <a:p>
            <a:pPr marL="1562640" lvl="3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err="1" smtClean="0">
                <a:latin typeface="Book Antiqua" pitchFamily="18" charset="0"/>
                <a:sym typeface="Palatino" charset="0"/>
              </a:rPr>
              <a:t>multicellular</a:t>
            </a:r>
            <a:r>
              <a:rPr lang="en-US" sz="2800" dirty="0" smtClean="0">
                <a:latin typeface="Book Antiqua" pitchFamily="18" charset="0"/>
                <a:sym typeface="Palatino" charset="0"/>
              </a:rPr>
              <a:t>- Ex.  bring shrimp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75047"/>
            <a:ext cx="3908971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62" y="2839641"/>
            <a:ext cx="5214938" cy="36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are the 3 types of chemical bonds?</a:t>
            </a:r>
          </a:p>
          <a:p>
            <a:r>
              <a:rPr lang="en-US" smtClean="0"/>
              <a:t>What are the unique properties of water? In what ways do those properties make life possible on Earth?</a:t>
            </a:r>
          </a:p>
          <a:p>
            <a:r>
              <a:rPr lang="en-US" smtClean="0"/>
              <a:t>What are the 4 types of biological molecules?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6324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4" y="1553765"/>
            <a:ext cx="8733234" cy="455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75109" y="375047"/>
            <a:ext cx="7608094" cy="4911328"/>
          </a:xfrm>
        </p:spPr>
        <p:txBody>
          <a:bodyPr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Matter- anything that occupies space and has mass.</a:t>
            </a:r>
          </a:p>
          <a:p>
            <a:pPr marL="625056" indent="-401822">
              <a:spcBef>
                <a:spcPts val="3375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Mass- a measure of the amount of matter an object contains.</a:t>
            </a:r>
          </a:p>
          <a:p>
            <a:pPr marL="625056" indent="-401822">
              <a:spcBef>
                <a:spcPts val="3375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Weight- the force that results from the action of gravity on mass.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46484" y="964406"/>
            <a:ext cx="8228707" cy="1143000"/>
          </a:xfrm>
          <a:noFill/>
          <a:ln>
            <a:miter lim="800000"/>
            <a:headEnd/>
            <a:tailEnd/>
          </a:ln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200" dirty="0" smtClean="0"/>
              <a:t>Warm-Up		01SEP2015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Compare and contrast mass and weight.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75109" y="375047"/>
            <a:ext cx="7608094" cy="4911328"/>
          </a:xfrm>
        </p:spPr>
        <p:txBody>
          <a:bodyPr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Matter- anything that occupies space and has mass.</a:t>
            </a:r>
          </a:p>
          <a:p>
            <a:pPr marL="625056" indent="-401822">
              <a:spcBef>
                <a:spcPts val="3375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Mass- a measure of the amount of matter an object contains.</a:t>
            </a:r>
          </a:p>
          <a:p>
            <a:pPr marL="625056" indent="-401822">
              <a:spcBef>
                <a:spcPts val="3375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Weight- the force that results from the action of gravity on mass.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63" y="0"/>
            <a:ext cx="4941466" cy="667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935</Words>
  <Application>Microsoft Office PowerPoint</Application>
  <PresentationFormat>On-screen Show (4:3)</PresentationFormat>
  <Paragraphs>96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Warm-Up  31AUG2015</vt:lpstr>
      <vt:lpstr>Earth is a single interconnected system  AKA: EVERYTHING IS CONNECTED</vt:lpstr>
      <vt:lpstr>Slide 3</vt:lpstr>
      <vt:lpstr>All environmental systems consist of matter </vt:lpstr>
      <vt:lpstr>Slide 5</vt:lpstr>
      <vt:lpstr>Slide 6</vt:lpstr>
      <vt:lpstr>Warm-Up  01SEP2015</vt:lpstr>
      <vt:lpstr>Slide 8</vt:lpstr>
      <vt:lpstr>Slide 9</vt:lpstr>
      <vt:lpstr>Slide 10</vt:lpstr>
      <vt:lpstr>Atoms and Molecules</vt:lpstr>
      <vt:lpstr>Slide 12</vt:lpstr>
      <vt:lpstr>Atoms and Molecules</vt:lpstr>
      <vt:lpstr>Slide 14</vt:lpstr>
      <vt:lpstr>Slide 15</vt:lpstr>
      <vt:lpstr>Slide 16</vt:lpstr>
      <vt:lpstr>Radioactivity</vt:lpstr>
      <vt:lpstr>Slide 18</vt:lpstr>
      <vt:lpstr>Radioactivity</vt:lpstr>
      <vt:lpstr>Slide 20</vt:lpstr>
      <vt:lpstr>Chemical bonds</vt:lpstr>
      <vt:lpstr>Chemical bonds</vt:lpstr>
      <vt:lpstr>Chemical bonds</vt:lpstr>
      <vt:lpstr>Chemical bonds</vt:lpstr>
      <vt:lpstr>Chemical bonds</vt:lpstr>
      <vt:lpstr>acids, bases, and pH</vt:lpstr>
      <vt:lpstr>Slide 27</vt:lpstr>
      <vt:lpstr>acids, bases, and pH</vt:lpstr>
      <vt:lpstr>pH Mini-Lab</vt:lpstr>
      <vt:lpstr>Slide 30</vt:lpstr>
      <vt:lpstr>Slide 31</vt:lpstr>
      <vt:lpstr>Warm-Up  02SEP2015</vt:lpstr>
      <vt:lpstr>Properties of water</vt:lpstr>
      <vt:lpstr>Slide 34</vt:lpstr>
      <vt:lpstr>Properties of water</vt:lpstr>
      <vt:lpstr>Properties of water</vt:lpstr>
      <vt:lpstr>acids, bases, and pH</vt:lpstr>
      <vt:lpstr>Slide 38</vt:lpstr>
      <vt:lpstr>Chemical reactions and the conservation of matter</vt:lpstr>
      <vt:lpstr>Slide 40</vt:lpstr>
      <vt:lpstr>Biological molecules and cells</vt:lpstr>
      <vt:lpstr>Biological molecules and cells</vt:lpstr>
      <vt:lpstr>Slide 43</vt:lpstr>
      <vt:lpstr>Slide 44</vt:lpstr>
      <vt:lpstr>Biological molecules and cells</vt:lpstr>
      <vt:lpstr>Slide 46</vt:lpstr>
      <vt:lpstr>Slide 47</vt:lpstr>
      <vt:lpstr>Slide 48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  31AUG2015</dc:title>
  <dc:creator>Mandi Leigh</dc:creator>
  <cp:lastModifiedBy>mandi leigh</cp:lastModifiedBy>
  <cp:revision>2</cp:revision>
  <dcterms:created xsi:type="dcterms:W3CDTF">2006-08-16T00:00:00Z</dcterms:created>
  <dcterms:modified xsi:type="dcterms:W3CDTF">2015-09-03T16:08:06Z</dcterms:modified>
</cp:coreProperties>
</file>