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Warm-Up		19AUG2015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Be ready to present your environmental indicator (3 minutes max)</a:t>
            </a:r>
          </a:p>
          <a:p>
            <a:r>
              <a:rPr lang="en-US" smtClean="0">
                <a:solidFill>
                  <a:schemeClr val="bg1"/>
                </a:solidFill>
              </a:rPr>
              <a:t>Logistics: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Turn in AP Summer Assignment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Due tomorrow: 10 vocabulary words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Presentations are next week.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l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What is meant by basic human needs?</a:t>
            </a:r>
          </a:p>
          <a:p>
            <a:pPr algn="l"/>
            <a:endParaRPr lang="en-US" sz="3400" dirty="0" smtClean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What does it mean to live sustainably?</a:t>
            </a:r>
          </a:p>
          <a:p>
            <a:pPr algn="l"/>
            <a:endParaRPr lang="en-US" sz="3400" dirty="0" smtClean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What can an ecological footprint tell us? </a:t>
            </a:r>
          </a:p>
          <a:p>
            <a:pPr algn="l"/>
            <a:endParaRPr lang="en-US" sz="3400" dirty="0" smtClean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en-US" sz="3400" dirty="0" smtClean="0">
                <a:solidFill>
                  <a:schemeClr val="bg1"/>
                </a:solidFill>
              </a:rPr>
              <a:t>Why is it important to calculate?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1035844" y="2143125"/>
            <a:ext cx="7161609" cy="11072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  <a:t>Science is a Process</a:t>
            </a:r>
            <a:b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  <a:t>AND</a:t>
            </a:r>
            <a:b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Book Antiqua" pitchFamily="18" charset="0"/>
              </a:rPr>
              <a:t>Science is a verb!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215188" cy="1000125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Scientific Method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idx="1"/>
          </p:nvPr>
        </p:nvSpPr>
        <p:spPr>
          <a:xfrm>
            <a:off x="392906" y="1607344"/>
            <a:ext cx="7358063" cy="4018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Observations and questions</a:t>
            </a:r>
          </a:p>
          <a:p>
            <a:pPr>
              <a:spcBef>
                <a:spcPts val="2742"/>
              </a:spcBef>
            </a:pPr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Hypothesis</a:t>
            </a:r>
          </a:p>
          <a:p>
            <a:pPr>
              <a:spcBef>
                <a:spcPts val="2742"/>
              </a:spcBef>
            </a:pPr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Collecting data</a:t>
            </a:r>
          </a:p>
          <a:p>
            <a:pPr>
              <a:spcBef>
                <a:spcPts val="2742"/>
              </a:spcBef>
            </a:pPr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Interpreting results</a:t>
            </a:r>
          </a:p>
          <a:p>
            <a:pPr>
              <a:spcBef>
                <a:spcPts val="2742"/>
              </a:spcBef>
            </a:pPr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Disseminating findings</a:t>
            </a:r>
          </a:p>
          <a:p>
            <a:pPr>
              <a:spcBef>
                <a:spcPts val="2742"/>
              </a:spcBef>
            </a:pPr>
            <a:endParaRPr lang="en-US" sz="28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672" y="1178719"/>
            <a:ext cx="3512716" cy="547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161609" cy="121443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Observations and Questions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idx="1"/>
          </p:nvPr>
        </p:nvSpPr>
        <p:spPr>
          <a:xfrm>
            <a:off x="982266" y="1393032"/>
            <a:ext cx="7408292" cy="2717974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Observing and questioning is the first step of the scientific process.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268766" cy="1053703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Hypothesis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idx="1"/>
          </p:nvPr>
        </p:nvSpPr>
        <p:spPr>
          <a:xfrm>
            <a:off x="982265" y="1446610"/>
            <a:ext cx="7358063" cy="4018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An educated guess that can be proved or disproved through controlled experimentation.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A null hypothesis is a statement that can be proved wrong.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214312"/>
            <a:ext cx="7286625" cy="946547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Collecting Data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idx="1"/>
          </p:nvPr>
        </p:nvSpPr>
        <p:spPr>
          <a:xfrm>
            <a:off x="1035844" y="2196703"/>
            <a:ext cx="7233047" cy="328612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Replication- repeating the measurement many times </a:t>
            </a:r>
          </a:p>
          <a:p>
            <a:pPr>
              <a:spcBef>
                <a:spcPts val="2267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Sample size- the number of times the measurement is repeated.</a:t>
            </a:r>
          </a:p>
          <a:p>
            <a:pPr>
              <a:spcBef>
                <a:spcPts val="2267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Accuracy- how close a measured value is to the actual or true value.</a:t>
            </a:r>
          </a:p>
          <a:p>
            <a:pPr>
              <a:spcBef>
                <a:spcPts val="2267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Precision- how close to one another the repeated measurements are.</a:t>
            </a:r>
          </a:p>
          <a:p>
            <a:pPr>
              <a:spcBef>
                <a:spcPts val="2267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Uncertainty- how much the measure differs from the true value.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215188" cy="946547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Interpreting Results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idx="1"/>
          </p:nvPr>
        </p:nvSpPr>
        <p:spPr>
          <a:xfrm>
            <a:off x="875109" y="1607344"/>
            <a:ext cx="7358063" cy="4018359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Once results have been obtained, analysis of the data begins.  This process involves two types of reasoning, inductive and deductive.</a:t>
            </a:r>
          </a:p>
          <a:p>
            <a:pPr>
              <a:spcBef>
                <a:spcPts val="2681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Inductive reasoning- the process of making general statements from specific facts or examples.</a:t>
            </a:r>
          </a:p>
          <a:p>
            <a:pPr>
              <a:spcBef>
                <a:spcPts val="2681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Deductive reasoning- the process of applying a general statement to specific facts or situations.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75922" cy="1160859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Disseminating Findings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1"/>
          </p:nvPr>
        </p:nvSpPr>
        <p:spPr>
          <a:xfrm>
            <a:off x="928687" y="1339453"/>
            <a:ext cx="7358063" cy="4018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Scientists present papers at conferences and publish the results of their investigations.  This allows other scientists to repeat the original experiment and verify or challenge the results.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42938"/>
            <a:ext cx="8599289" cy="487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idx="1"/>
          </p:nvPr>
        </p:nvSpPr>
        <p:spPr>
          <a:xfrm>
            <a:off x="1089422" y="910828"/>
            <a:ext cx="7358063" cy="5232797"/>
          </a:xfrm>
        </p:spPr>
        <p:txBody>
          <a:bodyPr lIns="44647" tIns="44647" rIns="44647" bIns="44647" anchor="t"/>
          <a:lstStyle/>
          <a:p>
            <a:pPr marL="223234" indent="-223234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Theory- a hypothesis that has been repeatedly tested and confirmed by multiple groups of researchers and is widely accepted.</a:t>
            </a:r>
          </a:p>
          <a:p>
            <a:pPr marL="223234" indent="-223234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Natural law- When a theory has been tested multiple times and there are no known exceptions.  Ex. Law of gravity and laws of thermodynamics.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/>
              <a:t>Five global Environmental Indicators</a:t>
            </a:r>
            <a:r>
              <a:rPr lang="en-US" dirty="0" smtClean="0"/>
              <a:t>	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46484" y="1982391"/>
            <a:ext cx="8228707" cy="4525119"/>
          </a:xfrm>
        </p:spPr>
        <p:txBody>
          <a:bodyPr lIns="91435" tIns="45718" rIns="91435" bIns="45718" anchor="t"/>
          <a:lstStyle/>
          <a:p>
            <a:pPr marL="513439" indent="-513439">
              <a:buFontTx/>
              <a:buAutoNum type="arabicPeriod"/>
            </a:pPr>
            <a:r>
              <a:rPr lang="en-US" sz="3100" dirty="0" smtClean="0">
                <a:solidFill>
                  <a:schemeClr val="bg1"/>
                </a:solidFill>
              </a:rPr>
              <a:t>Biological Diversity</a:t>
            </a:r>
          </a:p>
          <a:p>
            <a:pPr marL="513439" indent="-513439">
              <a:buFontTx/>
              <a:buAutoNum type="arabicPeriod"/>
            </a:pPr>
            <a:r>
              <a:rPr lang="en-US" sz="3100" dirty="0" smtClean="0">
                <a:solidFill>
                  <a:schemeClr val="bg1"/>
                </a:solidFill>
              </a:rPr>
              <a:t>Food Production</a:t>
            </a:r>
          </a:p>
          <a:p>
            <a:pPr marL="513439" indent="-513439">
              <a:buFontTx/>
              <a:buAutoNum type="arabicPeriod"/>
            </a:pPr>
            <a:r>
              <a:rPr lang="en-US" sz="3100" dirty="0" smtClean="0">
                <a:solidFill>
                  <a:schemeClr val="bg1"/>
                </a:solidFill>
              </a:rPr>
              <a:t>Average surface temperature and CO2 concentrations</a:t>
            </a:r>
          </a:p>
          <a:p>
            <a:pPr marL="513439" indent="-513439">
              <a:buFontTx/>
              <a:buAutoNum type="arabicPeriod"/>
            </a:pPr>
            <a:r>
              <a:rPr lang="en-US" sz="3100" dirty="0" smtClean="0">
                <a:solidFill>
                  <a:schemeClr val="bg1"/>
                </a:solidFill>
              </a:rPr>
              <a:t>Human Population</a:t>
            </a:r>
          </a:p>
          <a:p>
            <a:pPr marL="513439" indent="-513439">
              <a:buFontTx/>
              <a:buAutoNum type="arabicPeriod"/>
            </a:pPr>
            <a:r>
              <a:rPr lang="en-US" sz="3100" dirty="0" smtClean="0">
                <a:solidFill>
                  <a:schemeClr val="bg1"/>
                </a:solidFill>
              </a:rPr>
              <a:t>Resource Depletion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900" y="4798591"/>
            <a:ext cx="4448100" cy="205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321594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Controlled Experiments and Natural Experiments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idx="1"/>
          </p:nvPr>
        </p:nvSpPr>
        <p:spPr>
          <a:xfrm>
            <a:off x="1035844" y="1714500"/>
            <a:ext cx="7358063" cy="4018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Controlled experiment- an experiment conducted in the controlled conditions of a laboratory.  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9703" y="289099"/>
            <a:ext cx="3224734" cy="65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161609" cy="142875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Controlled Experiments and Natural Experiments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928813"/>
            <a:ext cx="7291090" cy="3243709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Natural experiments-  when a natural event, such as a volcano, acts as an experimental treatment in an ecosystem. 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28" y="267891"/>
            <a:ext cx="4125516" cy="306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734" y="267891"/>
            <a:ext cx="4125516" cy="306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6031" y="3536156"/>
            <a:ext cx="4232672" cy="30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161609" cy="1321594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Experimental Science Presents Unique Challenges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There is no "control" planet to compare the Earth with.  </a:t>
            </a:r>
          </a:p>
          <a:p>
            <a:pPr>
              <a:spcBef>
                <a:spcPts val="2417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It is difficult to decide what is better or worse for the environment than something else.</a:t>
            </a:r>
          </a:p>
          <a:p>
            <a:pPr>
              <a:spcBef>
                <a:spcPts val="2417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Environmental science has so many interacting parts, it is not easy to apply one system to another.</a:t>
            </a:r>
          </a:p>
          <a:p>
            <a:pPr>
              <a:spcBef>
                <a:spcPts val="2417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Human well-being is a concern because people that are unable to meet their basic needs are less likely to be interested in saving the environment.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891" y="127248"/>
            <a:ext cx="6189390" cy="67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321594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Human Well-Being Depends on Sustainable Practices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>
          <a:xfrm>
            <a:off x="982265" y="1660922"/>
            <a:ext cx="7358063" cy="4018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Sustainable Development-  development that balances current human well-being and economic advancement with resource management for the benefit of future generations.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267890"/>
            <a:ext cx="7268766" cy="121443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Human Well-Being Depends on Sustainable Practices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928687" y="1500187"/>
            <a:ext cx="7643813" cy="4929188"/>
          </a:xfrm>
        </p:spPr>
        <p:txBody>
          <a:bodyPr lIns="0" tIns="0" rIns="0" bIns="0"/>
          <a:lstStyle/>
          <a:p>
            <a:pPr eaLnBrk="1" hangingPunct="1"/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In order to live sustainably:</a:t>
            </a:r>
          </a:p>
          <a:p>
            <a:pPr marL="803643" lvl="2">
              <a:spcBef>
                <a:spcPts val="2505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	Environmental systems must not be 		damaged beyond their ability to recover.</a:t>
            </a:r>
          </a:p>
          <a:p>
            <a:pPr marL="803643" lvl="2">
              <a:spcBef>
                <a:spcPts val="2505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	Renewable resources must not be 	depleted faster than they can regenerate.</a:t>
            </a:r>
          </a:p>
          <a:p>
            <a:pPr marL="803643" lvl="2">
              <a:spcBef>
                <a:spcPts val="2505"/>
              </a:spcBef>
            </a:pPr>
            <a:r>
              <a:rPr lang="en-US" sz="2500" dirty="0" smtClean="0">
                <a:solidFill>
                  <a:schemeClr val="bg1"/>
                </a:solidFill>
                <a:latin typeface="Book Antiqua" pitchFamily="18" charset="0"/>
              </a:rPr>
              <a:t>	Nonrenewable resources must be used 		sparingly.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160859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Defining Human Needs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>
          <a:xfrm>
            <a:off x="982265" y="1553766"/>
            <a:ext cx="7358063" cy="4018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People in developed nations might say that they "need" electricity.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People in the developing world have never heard of this modern convenience.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ook Antiqua" pitchFamily="18" charset="0"/>
              </a:rPr>
              <a:t>Basic human needs- air, water, food and shelter.</a:t>
            </a:r>
          </a:p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Book Antiqua" pitchFamily="18" charset="0"/>
              </a:rPr>
              <a:t>Biophilia</a:t>
            </a:r>
            <a:endParaRPr lang="en-US" sz="2800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268016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The Ecological Footprint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1464469" y="1393031"/>
            <a:ext cx="7072313" cy="27860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A measure of how much a person consumes,  expressed in area of land.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203" y="321469"/>
            <a:ext cx="6000750" cy="573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235" y="321469"/>
            <a:ext cx="3535040" cy="653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548</Words>
  <Application>Microsoft Office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Warm-Up  19AUG2015</vt:lpstr>
      <vt:lpstr>Five global Environmental Indicators </vt:lpstr>
      <vt:lpstr>Slide 3</vt:lpstr>
      <vt:lpstr>Human Well-Being Depends on Sustainable Practices</vt:lpstr>
      <vt:lpstr>Human Well-Being Depends on Sustainable Practices</vt:lpstr>
      <vt:lpstr>Defining Human Needs</vt:lpstr>
      <vt:lpstr>The Ecological Footprint</vt:lpstr>
      <vt:lpstr>Slide 8</vt:lpstr>
      <vt:lpstr>Slide 9</vt:lpstr>
      <vt:lpstr>Slide 10</vt:lpstr>
      <vt:lpstr>Science is a Process  AND  Science is a verb!</vt:lpstr>
      <vt:lpstr>The Scientific Method</vt:lpstr>
      <vt:lpstr>Observations and Questions</vt:lpstr>
      <vt:lpstr>Hypothesis</vt:lpstr>
      <vt:lpstr>Collecting Data</vt:lpstr>
      <vt:lpstr>Interpreting Results</vt:lpstr>
      <vt:lpstr>Disseminating Findings</vt:lpstr>
      <vt:lpstr>Slide 18</vt:lpstr>
      <vt:lpstr>Slide 19</vt:lpstr>
      <vt:lpstr>Controlled Experiments and Natural Experiments</vt:lpstr>
      <vt:lpstr>Slide 21</vt:lpstr>
      <vt:lpstr>Controlled Experiments and Natural Experiments</vt:lpstr>
      <vt:lpstr>Slide 23</vt:lpstr>
      <vt:lpstr>Experimental Science Presents Unique Challenges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19AUG2015</dc:title>
  <dc:creator>Mandi Leigh</dc:creator>
  <cp:lastModifiedBy>mandi leigh</cp:lastModifiedBy>
  <cp:revision>2</cp:revision>
  <dcterms:created xsi:type="dcterms:W3CDTF">2006-08-16T00:00:00Z</dcterms:created>
  <dcterms:modified xsi:type="dcterms:W3CDTF">2015-08-19T20:04:10Z</dcterms:modified>
</cp:coreProperties>
</file>