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Dancing Script" charset="0"/>
      <p:regular r:id="rId13"/>
      <p:bold r:id="rId14"/>
    </p:embeddedFont>
    <p:embeddedFont>
      <p:font typeface="Comic Sans MS" pitchFamily="66" charset="0"/>
      <p:regular r:id="rId15"/>
      <p:bold r:id="rId16"/>
    </p:embeddedFont>
    <p:embeddedFont>
      <p:font typeface="Impact" pitchFamily="34" charset="0"/>
      <p:regular r:id="rId17"/>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02" y="-10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pPr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Shape 51"/>
          <p:cNvSpPr txBox="1">
            <a:spLocks noGrp="1"/>
          </p:cNvSpPr>
          <p:nvPr>
            <p:ph type="ctrTitle"/>
          </p:nvPr>
        </p:nvSpPr>
        <p:spPr>
          <a:xfrm>
            <a:off x="0" y="0"/>
            <a:ext cx="5410799" cy="859500"/>
          </a:xfrm>
          <a:prstGeom prst="rect">
            <a:avLst/>
          </a:prstGeom>
        </p:spPr>
        <p:txBody>
          <a:bodyPr lIns="91425" tIns="91425" rIns="91425" bIns="91425" anchor="b" anchorCtr="0">
            <a:noAutofit/>
          </a:bodyPr>
          <a:lstStyle/>
          <a:p>
            <a:pPr>
              <a:spcBef>
                <a:spcPts val="0"/>
              </a:spcBef>
              <a:buNone/>
            </a:pPr>
            <a:r>
              <a:rPr lang="en">
                <a:latin typeface="Dancing Script"/>
                <a:ea typeface="Dancing Script"/>
                <a:cs typeface="Dancing Script"/>
                <a:sym typeface="Dancing Script"/>
              </a:rPr>
              <a:t>ARCTIC TUNDRA</a:t>
            </a:r>
          </a:p>
        </p:txBody>
      </p:sp>
      <p:sp>
        <p:nvSpPr>
          <p:cNvPr id="52" name="Shape 52"/>
          <p:cNvSpPr txBox="1">
            <a:spLocks noGrp="1"/>
          </p:cNvSpPr>
          <p:nvPr>
            <p:ph type="subTitle" idx="1"/>
          </p:nvPr>
        </p:nvSpPr>
        <p:spPr>
          <a:xfrm>
            <a:off x="5196975" y="0"/>
            <a:ext cx="3774600" cy="1156800"/>
          </a:xfrm>
          <a:prstGeom prst="rect">
            <a:avLst/>
          </a:prstGeom>
        </p:spPr>
        <p:txBody>
          <a:bodyPr lIns="91425" tIns="91425" rIns="91425" bIns="91425" anchor="t" anchorCtr="0">
            <a:noAutofit/>
          </a:bodyPr>
          <a:lstStyle/>
          <a:p>
            <a:pPr>
              <a:spcBef>
                <a:spcPts val="0"/>
              </a:spcBef>
              <a:buNone/>
            </a:pPr>
            <a:r>
              <a:rPr lang="en">
                <a:solidFill>
                  <a:schemeClr val="dk1"/>
                </a:solidFill>
                <a:latin typeface="Dancing Script"/>
                <a:ea typeface="Dancing Script"/>
                <a:cs typeface="Dancing Script"/>
                <a:sym typeface="Dancing Script"/>
              </a:rPr>
              <a:t>By: Amanda Labadie &amp; </a:t>
            </a:r>
            <a:r>
              <a:rPr lang="en" sz="2600">
                <a:solidFill>
                  <a:schemeClr val="dk1"/>
                </a:solidFill>
                <a:latin typeface="Dancing Script"/>
                <a:ea typeface="Dancing Script"/>
                <a:cs typeface="Dancing Script"/>
                <a:sym typeface="Dancing Script"/>
              </a:rPr>
              <a:t>Ethan Hunley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a:blip r:embed="rId3" cstate="email">
            <a:alphaModFix/>
          </a:blip>
          <a:stretch>
            <a:fillRect/>
          </a:stretch>
        </p:blipFill>
        <p:spPr>
          <a:xfrm>
            <a:off x="0" y="0"/>
            <a:ext cx="9144000" cy="5143499"/>
          </a:xfrm>
          <a:prstGeom prst="rect">
            <a:avLst/>
          </a:prstGeom>
          <a:noFill/>
          <a:ln>
            <a:noFill/>
          </a:ln>
        </p:spPr>
      </p:pic>
      <p:sp>
        <p:nvSpPr>
          <p:cNvPr id="129" name="Shape 12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lgn="ctr">
              <a:spcBef>
                <a:spcPts val="0"/>
              </a:spcBef>
              <a:buNone/>
            </a:pPr>
            <a:r>
              <a:rPr lang="en">
                <a:latin typeface="Comic Sans MS"/>
                <a:ea typeface="Comic Sans MS"/>
                <a:cs typeface="Comic Sans MS"/>
                <a:sym typeface="Comic Sans MS"/>
              </a:rPr>
              <a:t>BIBLIOGRAPHY</a:t>
            </a:r>
          </a:p>
        </p:txBody>
      </p:sp>
      <p:sp>
        <p:nvSpPr>
          <p:cNvPr id="130" name="Shape 130"/>
          <p:cNvSpPr txBox="1">
            <a:spLocks noGrp="1"/>
          </p:cNvSpPr>
          <p:nvPr>
            <p:ph type="body" idx="1"/>
          </p:nvPr>
        </p:nvSpPr>
        <p:spPr>
          <a:xfrm>
            <a:off x="311700" y="1152475"/>
            <a:ext cx="8520599" cy="3777299"/>
          </a:xfrm>
          <a:prstGeom prst="rect">
            <a:avLst/>
          </a:prstGeom>
        </p:spPr>
        <p:txBody>
          <a:bodyPr lIns="91425" tIns="91425" rIns="91425" bIns="91425" anchor="t" anchorCtr="0">
            <a:noAutofit/>
          </a:bodyPr>
          <a:lstStyle/>
          <a:p>
            <a:pPr marL="0" indent="0" rtl="0">
              <a:spcBef>
                <a:spcPts val="0"/>
              </a:spcBef>
              <a:buNone/>
            </a:pPr>
            <a:r>
              <a:rPr lang="en" sz="1100">
                <a:solidFill>
                  <a:srgbClr val="000000"/>
                </a:solidFill>
                <a:latin typeface="Times New Roman"/>
                <a:ea typeface="Times New Roman"/>
                <a:cs typeface="Times New Roman"/>
                <a:sym typeface="Times New Roman"/>
              </a:rPr>
              <a:t>Thomas, Robert, and Margaret Orr. “The Tundra Biome.” The Tundra Biome. University of California Museum of Paleontology, 2004. Web. 26  	 	 Sept. 2015.</a:t>
            </a:r>
          </a:p>
          <a:p>
            <a:pPr marL="0" indent="0" rtl="0">
              <a:spcBef>
                <a:spcPts val="0"/>
              </a:spcBef>
              <a:buNone/>
            </a:pPr>
            <a:r>
              <a:rPr lang="en" sz="1100">
                <a:solidFill>
                  <a:srgbClr val="000000"/>
                </a:solidFill>
                <a:latin typeface="Times New Roman"/>
                <a:ea typeface="Times New Roman"/>
                <a:cs typeface="Times New Roman"/>
                <a:sym typeface="Times New Roman"/>
              </a:rPr>
              <a:t>Friedland, Andrew J., Rick Relyea, and David Courard-Hauri. </a:t>
            </a:r>
            <a:r>
              <a:rPr lang="en" sz="1100" i="1">
                <a:solidFill>
                  <a:srgbClr val="000000"/>
                </a:solidFill>
                <a:latin typeface="Times New Roman"/>
                <a:ea typeface="Times New Roman"/>
                <a:cs typeface="Times New Roman"/>
                <a:sym typeface="Times New Roman"/>
              </a:rPr>
              <a:t>Environmental Science for AP*</a:t>
            </a:r>
            <a:r>
              <a:rPr lang="en" sz="1100">
                <a:solidFill>
                  <a:srgbClr val="000000"/>
                </a:solidFill>
                <a:latin typeface="Times New Roman"/>
                <a:ea typeface="Times New Roman"/>
                <a:cs typeface="Times New Roman"/>
                <a:sym typeface="Times New Roman"/>
              </a:rPr>
              <a:t>. New York: W. H. Freeman, 2012. Print.</a:t>
            </a:r>
          </a:p>
          <a:p>
            <a:pPr marL="0" indent="0" rtl="0">
              <a:spcBef>
                <a:spcPts val="0"/>
              </a:spcBef>
              <a:buNone/>
            </a:pPr>
            <a:r>
              <a:rPr lang="en" sz="1100">
                <a:solidFill>
                  <a:schemeClr val="dk1"/>
                </a:solidFill>
                <a:latin typeface="Times New Roman"/>
                <a:ea typeface="Times New Roman"/>
                <a:cs typeface="Times New Roman"/>
                <a:sym typeface="Times New Roman"/>
              </a:rPr>
              <a:t>A., Sam. "Tundra Climate." </a:t>
            </a:r>
            <a:r>
              <a:rPr lang="en" sz="1100" i="1">
                <a:solidFill>
                  <a:schemeClr val="dk1"/>
                </a:solidFill>
                <a:latin typeface="Times New Roman"/>
                <a:ea typeface="Times New Roman"/>
                <a:cs typeface="Times New Roman"/>
                <a:sym typeface="Times New Roman"/>
              </a:rPr>
              <a:t>Tundra Climate</a:t>
            </a:r>
            <a:r>
              <a:rPr lang="en" sz="1100">
                <a:solidFill>
                  <a:schemeClr val="dk1"/>
                </a:solidFill>
                <a:latin typeface="Times New Roman"/>
                <a:ea typeface="Times New Roman"/>
                <a:cs typeface="Times New Roman"/>
                <a:sym typeface="Times New Roman"/>
              </a:rPr>
              <a:t>. N.p., 2000. Web. 29 Sept. 2015.</a:t>
            </a:r>
          </a:p>
          <a:p>
            <a:pPr marL="0" indent="0" rtl="0">
              <a:spcBef>
                <a:spcPts val="0"/>
              </a:spcBef>
              <a:buNone/>
            </a:pPr>
            <a:r>
              <a:rPr lang="en" sz="1100">
                <a:solidFill>
                  <a:schemeClr val="dk1"/>
                </a:solidFill>
                <a:latin typeface="Times New Roman"/>
                <a:ea typeface="Times New Roman"/>
                <a:cs typeface="Times New Roman"/>
                <a:sym typeface="Times New Roman"/>
              </a:rPr>
              <a:t>"Basic Facts About Arctic Foxes." </a:t>
            </a:r>
            <a:r>
              <a:rPr lang="en" sz="1100" i="1">
                <a:solidFill>
                  <a:schemeClr val="dk1"/>
                </a:solidFill>
                <a:latin typeface="Times New Roman"/>
                <a:ea typeface="Times New Roman"/>
                <a:cs typeface="Times New Roman"/>
                <a:sym typeface="Times New Roman"/>
              </a:rPr>
              <a:t>Defenders of Wildlife</a:t>
            </a:r>
            <a:r>
              <a:rPr lang="en" sz="1100">
                <a:solidFill>
                  <a:schemeClr val="dk1"/>
                </a:solidFill>
                <a:latin typeface="Times New Roman"/>
                <a:ea typeface="Times New Roman"/>
                <a:cs typeface="Times New Roman"/>
                <a:sym typeface="Times New Roman"/>
              </a:rPr>
              <a:t>. Defenders of Wildlife, 19 Mar. 2012. Web. 29 Sept. </a:t>
            </a:r>
          </a:p>
          <a:p>
            <a:pPr marL="0" indent="0" rtl="0">
              <a:spcBef>
                <a:spcPts val="0"/>
              </a:spcBef>
              <a:buNone/>
            </a:pPr>
            <a:r>
              <a:rPr lang="en" sz="1100">
                <a:solidFill>
                  <a:schemeClr val="dk1"/>
                </a:solidFill>
                <a:latin typeface="Times New Roman"/>
                <a:ea typeface="Times New Roman"/>
                <a:cs typeface="Times New Roman"/>
                <a:sym typeface="Times New Roman"/>
              </a:rPr>
              <a:t>"Tundra Threats, Tundra Species - National Geographic." </a:t>
            </a:r>
            <a:r>
              <a:rPr lang="en" sz="1100" i="1">
                <a:solidFill>
                  <a:schemeClr val="dk1"/>
                </a:solidFill>
                <a:latin typeface="Times New Roman"/>
                <a:ea typeface="Times New Roman"/>
                <a:cs typeface="Times New Roman"/>
                <a:sym typeface="Times New Roman"/>
              </a:rPr>
              <a:t>National Geographic</a:t>
            </a:r>
            <a:r>
              <a:rPr lang="en" sz="1100">
                <a:solidFill>
                  <a:schemeClr val="dk1"/>
                </a:solidFill>
                <a:latin typeface="Times New Roman"/>
                <a:ea typeface="Times New Roman"/>
                <a:cs typeface="Times New Roman"/>
                <a:sym typeface="Times New Roman"/>
              </a:rPr>
              <a:t>. National Geographic, 2015. Web. 30 Sept. 2015.</a:t>
            </a:r>
          </a:p>
          <a:p>
            <a:pPr lvl="0" rtl="0">
              <a:spcBef>
                <a:spcPts val="0"/>
              </a:spcBef>
              <a:spcAft>
                <a:spcPts val="0"/>
              </a:spcAft>
              <a:buNone/>
            </a:pPr>
            <a:r>
              <a:rPr lang="en" sz="1100">
                <a:solidFill>
                  <a:schemeClr val="dk1"/>
                </a:solidFill>
                <a:latin typeface="Times New Roman"/>
                <a:ea typeface="Times New Roman"/>
                <a:cs typeface="Times New Roman"/>
                <a:sym typeface="Times New Roman"/>
              </a:rPr>
              <a:t>"Basic Facts About Arctic Foxes." </a:t>
            </a:r>
            <a:r>
              <a:rPr lang="en" sz="1100" i="1">
                <a:solidFill>
                  <a:schemeClr val="dk1"/>
                </a:solidFill>
                <a:latin typeface="Times New Roman"/>
                <a:ea typeface="Times New Roman"/>
                <a:cs typeface="Times New Roman"/>
                <a:sym typeface="Times New Roman"/>
              </a:rPr>
              <a:t>Defenders of Wildlife</a:t>
            </a:r>
            <a:r>
              <a:rPr lang="en" sz="1100">
                <a:solidFill>
                  <a:schemeClr val="dk1"/>
                </a:solidFill>
                <a:latin typeface="Times New Roman"/>
                <a:ea typeface="Times New Roman"/>
                <a:cs typeface="Times New Roman"/>
                <a:sym typeface="Times New Roman"/>
              </a:rPr>
              <a:t>. Defenders of Wildlife, 19 Mar. 2012. Web. 29 Sept. 2015.</a:t>
            </a:r>
          </a:p>
          <a:p>
            <a:pPr lvl="0" rtl="0">
              <a:spcBef>
                <a:spcPts val="0"/>
              </a:spcBef>
              <a:spcAft>
                <a:spcPts val="0"/>
              </a:spcAft>
              <a:buClr>
                <a:schemeClr val="dk1"/>
              </a:buClr>
              <a:buFont typeface="Arial"/>
              <a:buNone/>
            </a:pPr>
            <a:endParaRPr sz="1100">
              <a:solidFill>
                <a:schemeClr val="dk1"/>
              </a:solidFill>
              <a:latin typeface="Times New Roman"/>
              <a:ea typeface="Times New Roman"/>
              <a:cs typeface="Times New Roman"/>
              <a:sym typeface="Times New Roman"/>
            </a:endParaRPr>
          </a:p>
          <a:p>
            <a:pPr marL="0" indent="0" rtl="0">
              <a:spcBef>
                <a:spcPts val="0"/>
              </a:spcBef>
              <a:buNone/>
            </a:pPr>
            <a:r>
              <a:rPr lang="en" sz="1100">
                <a:solidFill>
                  <a:schemeClr val="dk1"/>
                </a:solidFill>
                <a:latin typeface="Times New Roman"/>
                <a:ea typeface="Times New Roman"/>
                <a:cs typeface="Times New Roman"/>
                <a:sym typeface="Times New Roman"/>
              </a:rPr>
              <a:t>"Arctic Tundra Biome." </a:t>
            </a:r>
            <a:r>
              <a:rPr lang="en" sz="1100" i="1">
                <a:solidFill>
                  <a:schemeClr val="dk1"/>
                </a:solidFill>
                <a:latin typeface="Times New Roman"/>
                <a:ea typeface="Times New Roman"/>
                <a:cs typeface="Times New Roman"/>
                <a:sym typeface="Times New Roman"/>
              </a:rPr>
              <a:t>Arctic Tundra Biome</a:t>
            </a:r>
            <a:r>
              <a:rPr lang="en" sz="1100">
                <a:solidFill>
                  <a:schemeClr val="dk1"/>
                </a:solidFill>
                <a:latin typeface="Times New Roman"/>
                <a:ea typeface="Times New Roman"/>
                <a:cs typeface="Times New Roman"/>
                <a:sym typeface="Times New Roman"/>
              </a:rPr>
              <a:t>. N.p., n.d. Web. 30 Sept. 2015.</a:t>
            </a:r>
          </a:p>
          <a:p>
            <a:pPr marL="0" indent="0" rtl="0">
              <a:spcBef>
                <a:spcPts val="0"/>
              </a:spcBef>
              <a:buNone/>
            </a:pPr>
            <a:r>
              <a:rPr lang="en" sz="1100">
                <a:solidFill>
                  <a:schemeClr val="dk1"/>
                </a:solidFill>
                <a:latin typeface="Times New Roman"/>
                <a:ea typeface="Times New Roman"/>
                <a:cs typeface="Times New Roman"/>
                <a:sym typeface="Times New Roman"/>
              </a:rPr>
              <a:t>"AIP Simulation Circuit [Archive] - Toyota Tundra Forums : Tundra Solutions Forum." </a:t>
            </a:r>
            <a:r>
              <a:rPr lang="en" sz="1100" i="1">
                <a:solidFill>
                  <a:schemeClr val="dk1"/>
                </a:solidFill>
                <a:latin typeface="Times New Roman"/>
                <a:ea typeface="Times New Roman"/>
                <a:cs typeface="Times New Roman"/>
                <a:sym typeface="Times New Roman"/>
              </a:rPr>
              <a:t>AIP Simulation Circuit [Archive] - Toyota Tundra   	    Forums : Tundra Solutions Forum</a:t>
            </a:r>
            <a:r>
              <a:rPr lang="en" sz="1100">
                <a:solidFill>
                  <a:schemeClr val="dk1"/>
                </a:solidFill>
                <a:latin typeface="Times New Roman"/>
                <a:ea typeface="Times New Roman"/>
                <a:cs typeface="Times New Roman"/>
                <a:sym typeface="Times New Roman"/>
              </a:rPr>
              <a:t>. N.p., 2015. Web. 30 Sept. 2015.</a:t>
            </a:r>
          </a:p>
          <a:p>
            <a:pPr marL="0" indent="0" rtl="0">
              <a:spcBef>
                <a:spcPts val="0"/>
              </a:spcBef>
              <a:buNone/>
            </a:pPr>
            <a:endParaRPr sz="1100">
              <a:solidFill>
                <a:schemeClr val="dk1"/>
              </a:solidFill>
              <a:latin typeface="Times New Roman"/>
              <a:ea typeface="Times New Roman"/>
              <a:cs typeface="Times New Roman"/>
              <a:sym typeface="Times New Roman"/>
            </a:endParaRPr>
          </a:p>
          <a:p>
            <a:pPr marL="0" lvl="0" indent="0" rtl="0">
              <a:lnSpc>
                <a:spcPct val="200000"/>
              </a:lnSpc>
              <a:spcBef>
                <a:spcPts val="0"/>
              </a:spcBef>
              <a:spcAft>
                <a:spcPts val="1000"/>
              </a:spcAft>
              <a:buClr>
                <a:schemeClr val="dk1"/>
              </a:buClr>
              <a:buFont typeface="Arial"/>
              <a:buNone/>
            </a:pPr>
            <a:endParaRPr sz="1100">
              <a:solidFill>
                <a:srgbClr val="000000"/>
              </a:solidFill>
              <a:latin typeface="Times New Roman"/>
              <a:ea typeface="Times New Roman"/>
              <a:cs typeface="Times New Roman"/>
              <a:sym typeface="Times New Roman"/>
            </a:endParaRPr>
          </a:p>
          <a:p>
            <a:pPr marL="0" indent="0" rtl="0">
              <a:spcBef>
                <a:spcPts val="0"/>
              </a:spcBef>
              <a:buNone/>
            </a:pPr>
            <a:endParaRPr sz="1100">
              <a:solidFill>
                <a:schemeClr val="dk1"/>
              </a:solidFill>
              <a:latin typeface="Times New Roman"/>
              <a:ea typeface="Times New Roman"/>
              <a:cs typeface="Times New Roman"/>
              <a:sym typeface="Times New Roman"/>
            </a:endParaRPr>
          </a:p>
          <a:p>
            <a:pPr>
              <a:spcBef>
                <a:spcPts val="0"/>
              </a:spcBef>
              <a:buNone/>
            </a:pPr>
            <a:endParaRPr sz="1100">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Shape 57"/>
          <p:cNvPicPr preferRelativeResize="0"/>
          <p:nvPr/>
        </p:nvPicPr>
        <p:blipFill>
          <a:blip r:embed="rId3" cstate="email">
            <a:alphaModFix/>
          </a:blip>
          <a:stretch>
            <a:fillRect/>
          </a:stretch>
        </p:blipFill>
        <p:spPr>
          <a:xfrm>
            <a:off x="25" y="0"/>
            <a:ext cx="9144000" cy="5143500"/>
          </a:xfrm>
          <a:prstGeom prst="rect">
            <a:avLst/>
          </a:prstGeom>
          <a:noFill/>
          <a:ln>
            <a:noFill/>
          </a:ln>
        </p:spPr>
      </p:pic>
      <p:sp>
        <p:nvSpPr>
          <p:cNvPr id="58" name="Shape 58"/>
          <p:cNvSpPr txBox="1">
            <a:spLocks noGrp="1"/>
          </p:cNvSpPr>
          <p:nvPr>
            <p:ph type="title"/>
          </p:nvPr>
        </p:nvSpPr>
        <p:spPr>
          <a:xfrm>
            <a:off x="409675" y="487700"/>
            <a:ext cx="8520599" cy="572699"/>
          </a:xfrm>
          <a:prstGeom prst="rect">
            <a:avLst/>
          </a:prstGeom>
        </p:spPr>
        <p:txBody>
          <a:bodyPr lIns="91425" tIns="91425" rIns="91425" bIns="91425" anchor="t" anchorCtr="0">
            <a:noAutofit/>
          </a:bodyPr>
          <a:lstStyle/>
          <a:p>
            <a:pPr algn="ctr">
              <a:spcBef>
                <a:spcPts val="0"/>
              </a:spcBef>
              <a:buNone/>
            </a:pPr>
            <a:r>
              <a:rPr lang="en" b="1" i="1" u="sng">
                <a:latin typeface="Comic Sans MS"/>
                <a:ea typeface="Comic Sans MS"/>
                <a:cs typeface="Comic Sans MS"/>
                <a:sym typeface="Comic Sans MS"/>
              </a:rPr>
              <a:t>Arctic Tundra </a:t>
            </a:r>
          </a:p>
        </p:txBody>
      </p:sp>
      <p:sp>
        <p:nvSpPr>
          <p:cNvPr id="59" name="Shape 59"/>
          <p:cNvSpPr txBox="1">
            <a:spLocks noGrp="1"/>
          </p:cNvSpPr>
          <p:nvPr>
            <p:ph type="body" idx="1"/>
          </p:nvPr>
        </p:nvSpPr>
        <p:spPr>
          <a:xfrm>
            <a:off x="1185125" y="2067500"/>
            <a:ext cx="2611500" cy="2894099"/>
          </a:xfrm>
          <a:prstGeom prst="rect">
            <a:avLst/>
          </a:prstGeom>
        </p:spPr>
        <p:txBody>
          <a:bodyPr lIns="91425" tIns="91425" rIns="91425" bIns="91425" anchor="t" anchorCtr="0">
            <a:noAutofit/>
          </a:bodyPr>
          <a:lstStyle/>
          <a:p>
            <a:pPr algn="ctr" rtl="0">
              <a:spcBef>
                <a:spcPts val="0"/>
              </a:spcBef>
              <a:buNone/>
            </a:pPr>
            <a:r>
              <a:rPr lang="en" sz="1200" b="1" i="1" u="sng">
                <a:solidFill>
                  <a:srgbClr val="000000"/>
                </a:solidFill>
                <a:latin typeface="Comic Sans MS"/>
                <a:ea typeface="Comic Sans MS"/>
                <a:cs typeface="Comic Sans MS"/>
                <a:sym typeface="Comic Sans MS"/>
              </a:rPr>
              <a:t>Physical Factors:</a:t>
            </a:r>
          </a:p>
          <a:p>
            <a:pPr marL="457200" lvl="0" indent="-228600" algn="l" rtl="0">
              <a:spcBef>
                <a:spcPts val="0"/>
              </a:spcBef>
              <a:buClr>
                <a:srgbClr val="000000"/>
              </a:buClr>
              <a:buSzPct val="100000"/>
              <a:buFont typeface="Comic Sans MS"/>
            </a:pPr>
            <a:r>
              <a:rPr lang="en" sz="1200">
                <a:solidFill>
                  <a:srgbClr val="000000"/>
                </a:solidFill>
                <a:latin typeface="Comic Sans MS"/>
                <a:ea typeface="Comic Sans MS"/>
                <a:cs typeface="Comic Sans MS"/>
                <a:sym typeface="Comic Sans MS"/>
              </a:rPr>
              <a:t>Very cold</a:t>
            </a:r>
          </a:p>
          <a:p>
            <a:pPr marL="457200" lvl="0" indent="-228600" algn="l" rtl="0">
              <a:spcBef>
                <a:spcPts val="0"/>
              </a:spcBef>
              <a:buClr>
                <a:srgbClr val="000000"/>
              </a:buClr>
              <a:buSzPct val="100000"/>
              <a:buFont typeface="Comic Sans MS"/>
            </a:pPr>
            <a:r>
              <a:rPr lang="en" sz="1200">
                <a:solidFill>
                  <a:srgbClr val="000000"/>
                </a:solidFill>
                <a:latin typeface="Comic Sans MS"/>
                <a:ea typeface="Comic Sans MS"/>
                <a:cs typeface="Comic Sans MS"/>
                <a:sym typeface="Comic Sans MS"/>
              </a:rPr>
              <a:t>No trees, but has small vegetation like grasses, shrubs, mosses, heaths, and lichens</a:t>
            </a:r>
          </a:p>
          <a:p>
            <a:pPr marL="457200" lvl="0" indent="-228600" algn="l" rtl="0">
              <a:spcBef>
                <a:spcPts val="0"/>
              </a:spcBef>
              <a:buClr>
                <a:srgbClr val="000000"/>
              </a:buClr>
              <a:buSzPct val="100000"/>
              <a:buFont typeface="Comic Sans MS"/>
            </a:pPr>
            <a:r>
              <a:rPr lang="en" sz="1200">
                <a:solidFill>
                  <a:srgbClr val="000000"/>
                </a:solidFill>
                <a:latin typeface="Comic Sans MS"/>
                <a:ea typeface="Comic Sans MS"/>
                <a:cs typeface="Comic Sans MS"/>
                <a:sym typeface="Comic Sans MS"/>
              </a:rPr>
              <a:t>Has an approximate 4 month growing season</a:t>
            </a:r>
          </a:p>
          <a:p>
            <a:pPr marL="457200" lvl="0" indent="-228600" algn="l" rtl="0">
              <a:spcBef>
                <a:spcPts val="0"/>
              </a:spcBef>
              <a:buClr>
                <a:srgbClr val="000000"/>
              </a:buClr>
              <a:buSzPct val="100000"/>
              <a:buFont typeface="Comic Sans MS"/>
            </a:pPr>
            <a:r>
              <a:rPr lang="en" sz="1200">
                <a:solidFill>
                  <a:srgbClr val="000000"/>
                </a:solidFill>
                <a:latin typeface="Comic Sans MS"/>
                <a:ea typeface="Comic Sans MS"/>
                <a:cs typeface="Comic Sans MS"/>
                <a:sym typeface="Comic Sans MS"/>
              </a:rPr>
              <a:t>Has very little precipitation</a:t>
            </a:r>
          </a:p>
          <a:p>
            <a:pPr algn="ctr">
              <a:spcBef>
                <a:spcPts val="0"/>
              </a:spcBef>
              <a:buNone/>
            </a:pPr>
            <a:endParaRPr sz="1200" b="1" i="1" u="sng">
              <a:solidFill>
                <a:srgbClr val="000000"/>
              </a:solidFill>
              <a:latin typeface="Comic Sans MS"/>
              <a:ea typeface="Comic Sans MS"/>
              <a:cs typeface="Comic Sans MS"/>
              <a:sym typeface="Comic Sans MS"/>
            </a:endParaRPr>
          </a:p>
        </p:txBody>
      </p:sp>
      <p:sp>
        <p:nvSpPr>
          <p:cNvPr id="60" name="Shape 60"/>
          <p:cNvSpPr txBox="1"/>
          <p:nvPr/>
        </p:nvSpPr>
        <p:spPr>
          <a:xfrm>
            <a:off x="606025" y="1167500"/>
            <a:ext cx="8127900" cy="900000"/>
          </a:xfrm>
          <a:prstGeom prst="rect">
            <a:avLst/>
          </a:prstGeom>
          <a:noFill/>
          <a:ln>
            <a:noFill/>
          </a:ln>
        </p:spPr>
        <p:txBody>
          <a:bodyPr lIns="91425" tIns="91425" rIns="91425" bIns="91425" anchor="t" anchorCtr="0">
            <a:noAutofit/>
          </a:bodyPr>
          <a:lstStyle/>
          <a:p>
            <a:pPr algn="ctr" rtl="0">
              <a:spcBef>
                <a:spcPts val="0"/>
              </a:spcBef>
              <a:buNone/>
            </a:pPr>
            <a:r>
              <a:rPr lang="en" b="1" i="1" u="sng">
                <a:latin typeface="Comic Sans MS"/>
                <a:ea typeface="Comic Sans MS"/>
                <a:cs typeface="Comic Sans MS"/>
                <a:sym typeface="Comic Sans MS"/>
              </a:rPr>
              <a:t>Description:</a:t>
            </a:r>
          </a:p>
          <a:p>
            <a:pPr>
              <a:spcBef>
                <a:spcPts val="0"/>
              </a:spcBef>
              <a:buNone/>
            </a:pPr>
            <a:r>
              <a:rPr lang="en">
                <a:latin typeface="Comic Sans MS"/>
                <a:ea typeface="Comic Sans MS"/>
                <a:cs typeface="Comic Sans MS"/>
                <a:sym typeface="Comic Sans MS"/>
              </a:rPr>
              <a:t>The Arctic Tundra is a biome with a very cold climate that has very little vegetation, various animals, very short growing seasons, poor nutrients, and very little precipitation.</a:t>
            </a:r>
          </a:p>
        </p:txBody>
      </p:sp>
      <p:sp>
        <p:nvSpPr>
          <p:cNvPr id="61" name="Shape 61"/>
          <p:cNvSpPr txBox="1">
            <a:spLocks noGrp="1"/>
          </p:cNvSpPr>
          <p:nvPr>
            <p:ph type="body" idx="2"/>
          </p:nvPr>
        </p:nvSpPr>
        <p:spPr>
          <a:xfrm>
            <a:off x="5053925" y="1989800"/>
            <a:ext cx="2611500" cy="2971799"/>
          </a:xfrm>
          <a:prstGeom prst="rect">
            <a:avLst/>
          </a:prstGeom>
        </p:spPr>
        <p:txBody>
          <a:bodyPr lIns="91425" tIns="91425" rIns="91425" bIns="91425" anchor="t" anchorCtr="0">
            <a:noAutofit/>
          </a:bodyPr>
          <a:lstStyle/>
          <a:p>
            <a:pPr algn="ctr" rtl="0">
              <a:spcBef>
                <a:spcPts val="0"/>
              </a:spcBef>
              <a:buNone/>
            </a:pPr>
            <a:r>
              <a:rPr lang="en" sz="1200" b="1" i="1" u="sng">
                <a:solidFill>
                  <a:srgbClr val="000000"/>
                </a:solidFill>
                <a:latin typeface="Comic Sans MS"/>
                <a:ea typeface="Comic Sans MS"/>
                <a:cs typeface="Comic Sans MS"/>
                <a:sym typeface="Comic Sans MS"/>
              </a:rPr>
              <a:t>Chemical Factors:</a:t>
            </a:r>
          </a:p>
          <a:p>
            <a:pPr marL="457200" lvl="0" indent="-228600" rtl="0">
              <a:spcBef>
                <a:spcPts val="0"/>
              </a:spcBef>
              <a:buClr>
                <a:srgbClr val="000000"/>
              </a:buClr>
              <a:buSzPct val="100000"/>
              <a:buFont typeface="Comic Sans MS"/>
            </a:pPr>
            <a:r>
              <a:rPr lang="en" sz="1200">
                <a:solidFill>
                  <a:srgbClr val="000000"/>
                </a:solidFill>
                <a:latin typeface="Comic Sans MS"/>
                <a:ea typeface="Comic Sans MS"/>
                <a:cs typeface="Comic Sans MS"/>
                <a:sym typeface="Comic Sans MS"/>
              </a:rPr>
              <a:t>Due to cold temperatures, chemical reactions occur very slowly</a:t>
            </a:r>
          </a:p>
          <a:p>
            <a:pPr marL="914400" lvl="1" indent="-228600" rtl="0">
              <a:spcBef>
                <a:spcPts val="0"/>
              </a:spcBef>
              <a:buClr>
                <a:srgbClr val="000000"/>
              </a:buClr>
              <a:buSzPct val="100000"/>
              <a:buFont typeface="Comic Sans MS"/>
            </a:pPr>
            <a:r>
              <a:rPr lang="en" sz="1200">
                <a:solidFill>
                  <a:srgbClr val="000000"/>
                </a:solidFill>
                <a:latin typeface="Comic Sans MS"/>
                <a:ea typeface="Comic Sans MS"/>
                <a:cs typeface="Comic Sans MS"/>
                <a:sym typeface="Comic Sans MS"/>
              </a:rPr>
              <a:t>Causes plants and animals to decompose slowly</a:t>
            </a:r>
          </a:p>
          <a:p>
            <a:pPr marL="457200" lvl="0" indent="-228600" rtl="0">
              <a:spcBef>
                <a:spcPts val="0"/>
              </a:spcBef>
              <a:buClr>
                <a:srgbClr val="000000"/>
              </a:buClr>
              <a:buSzPct val="100000"/>
              <a:buFont typeface="Comic Sans MS"/>
            </a:pPr>
            <a:r>
              <a:rPr lang="en" sz="1200">
                <a:solidFill>
                  <a:srgbClr val="000000"/>
                </a:solidFill>
                <a:latin typeface="Comic Sans MS"/>
                <a:ea typeface="Comic Sans MS"/>
                <a:cs typeface="Comic Sans MS"/>
                <a:sym typeface="Comic Sans MS"/>
              </a:rPr>
              <a:t>Slow decomposition causes an accumulation of organic matter over time and results in lack of nutrients in the soil</a:t>
            </a:r>
          </a:p>
        </p:txBody>
      </p:sp>
      <p:pic>
        <p:nvPicPr>
          <p:cNvPr id="62" name="Shape 62"/>
          <p:cNvPicPr preferRelativeResize="0"/>
          <p:nvPr/>
        </p:nvPicPr>
        <p:blipFill>
          <a:blip r:embed="rId4" cstate="email">
            <a:alphaModFix/>
          </a:blip>
          <a:stretch>
            <a:fillRect/>
          </a:stretch>
        </p:blipFill>
        <p:spPr>
          <a:xfrm>
            <a:off x="409675" y="227124"/>
            <a:ext cx="2466975" cy="1093850"/>
          </a:xfrm>
          <a:prstGeom prst="rect">
            <a:avLst/>
          </a:prstGeom>
          <a:noFill/>
          <a:ln>
            <a:noFill/>
          </a:ln>
        </p:spPr>
      </p:pic>
      <p:pic>
        <p:nvPicPr>
          <p:cNvPr id="63" name="Shape 63"/>
          <p:cNvPicPr preferRelativeResize="0"/>
          <p:nvPr/>
        </p:nvPicPr>
        <p:blipFill>
          <a:blip r:embed="rId5" cstate="email">
            <a:alphaModFix/>
          </a:blip>
          <a:stretch>
            <a:fillRect/>
          </a:stretch>
        </p:blipFill>
        <p:spPr>
          <a:xfrm>
            <a:off x="6332050" y="227124"/>
            <a:ext cx="2543175" cy="1093849"/>
          </a:xfrm>
          <a:prstGeom prst="rect">
            <a:avLst/>
          </a:prstGeom>
          <a:noFill/>
          <a:ln>
            <a:noFill/>
          </a:ln>
        </p:spPr>
      </p:pic>
      <p:pic>
        <p:nvPicPr>
          <p:cNvPr id="64" name="Shape 64"/>
          <p:cNvPicPr preferRelativeResize="0"/>
          <p:nvPr/>
        </p:nvPicPr>
        <p:blipFill>
          <a:blip r:embed="rId6" cstate="email">
            <a:alphaModFix/>
          </a:blip>
          <a:stretch>
            <a:fillRect/>
          </a:stretch>
        </p:blipFill>
        <p:spPr>
          <a:xfrm>
            <a:off x="3732475" y="1969775"/>
            <a:ext cx="1469399" cy="30895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Shape 69"/>
          <p:cNvPicPr preferRelativeResize="0"/>
          <p:nvPr/>
        </p:nvPicPr>
        <p:blipFill>
          <a:blip r:embed="rId3" cstate="email">
            <a:alphaModFix/>
          </a:blip>
          <a:stretch>
            <a:fillRect/>
          </a:stretch>
        </p:blipFill>
        <p:spPr>
          <a:xfrm rot="5400000">
            <a:off x="1994300" y="-1994299"/>
            <a:ext cx="5154199" cy="9142799"/>
          </a:xfrm>
          <a:prstGeom prst="rect">
            <a:avLst/>
          </a:prstGeom>
          <a:noFill/>
          <a:ln>
            <a:noFill/>
          </a:ln>
        </p:spPr>
      </p:pic>
      <p:sp>
        <p:nvSpPr>
          <p:cNvPr id="70" name="Shape 70"/>
          <p:cNvSpPr txBox="1">
            <a:spLocks noGrp="1"/>
          </p:cNvSpPr>
          <p:nvPr>
            <p:ph type="title"/>
          </p:nvPr>
        </p:nvSpPr>
        <p:spPr>
          <a:xfrm>
            <a:off x="268925" y="134925"/>
            <a:ext cx="4104599" cy="572699"/>
          </a:xfrm>
          <a:prstGeom prst="rect">
            <a:avLst/>
          </a:prstGeom>
        </p:spPr>
        <p:txBody>
          <a:bodyPr lIns="91425" tIns="91425" rIns="91425" bIns="91425" anchor="t" anchorCtr="0">
            <a:noAutofit/>
          </a:bodyPr>
          <a:lstStyle/>
          <a:p>
            <a:pPr algn="ctr">
              <a:spcBef>
                <a:spcPts val="0"/>
              </a:spcBef>
              <a:buNone/>
            </a:pPr>
            <a:r>
              <a:rPr lang="en">
                <a:latin typeface="Comic Sans MS"/>
                <a:ea typeface="Comic Sans MS"/>
                <a:cs typeface="Comic Sans MS"/>
                <a:sym typeface="Comic Sans MS"/>
              </a:rPr>
              <a:t>Monthly Precipitation</a:t>
            </a:r>
          </a:p>
        </p:txBody>
      </p:sp>
      <p:sp>
        <p:nvSpPr>
          <p:cNvPr id="71" name="Shape 71"/>
          <p:cNvSpPr txBox="1">
            <a:spLocks noGrp="1"/>
          </p:cNvSpPr>
          <p:nvPr>
            <p:ph type="body" idx="1"/>
          </p:nvPr>
        </p:nvSpPr>
        <p:spPr>
          <a:xfrm>
            <a:off x="268925" y="906525"/>
            <a:ext cx="4104599" cy="1890899"/>
          </a:xfrm>
          <a:prstGeom prst="rect">
            <a:avLst/>
          </a:prstGeom>
        </p:spPr>
        <p:txBody>
          <a:bodyPr lIns="91425" tIns="91425" rIns="91425" bIns="91425" anchor="t" anchorCtr="0">
            <a:noAutofit/>
          </a:bodyPr>
          <a:lstStyle/>
          <a:p>
            <a:pPr rtl="0">
              <a:spcBef>
                <a:spcPts val="0"/>
              </a:spcBef>
              <a:buNone/>
            </a:pPr>
            <a:r>
              <a:rPr lang="en" sz="1400">
                <a:solidFill>
                  <a:srgbClr val="000000"/>
                </a:solidFill>
                <a:latin typeface="Comic Sans MS"/>
                <a:ea typeface="Comic Sans MS"/>
                <a:cs typeface="Comic Sans MS"/>
                <a:sym typeface="Comic Sans MS"/>
              </a:rPr>
              <a:t>For each month, the arctic tundra doesn’t ever get a whole lot a precipitation. The least amount of precipitation is seen in the summer and the precipitation increases only slightly in the winter. The average amount of precipitation received is approximately 15-25 cm. </a:t>
            </a:r>
          </a:p>
          <a:p>
            <a:pPr>
              <a:spcBef>
                <a:spcPts val="0"/>
              </a:spcBef>
              <a:buNone/>
            </a:pPr>
            <a:endParaRPr sz="1400">
              <a:solidFill>
                <a:srgbClr val="000000"/>
              </a:solidFill>
              <a:latin typeface="Comic Sans MS"/>
              <a:ea typeface="Comic Sans MS"/>
              <a:cs typeface="Comic Sans MS"/>
              <a:sym typeface="Comic Sans MS"/>
            </a:endParaRPr>
          </a:p>
        </p:txBody>
      </p:sp>
      <p:sp>
        <p:nvSpPr>
          <p:cNvPr id="72" name="Shape 72"/>
          <p:cNvSpPr txBox="1">
            <a:spLocks noGrp="1"/>
          </p:cNvSpPr>
          <p:nvPr>
            <p:ph type="title" idx="2"/>
          </p:nvPr>
        </p:nvSpPr>
        <p:spPr>
          <a:xfrm>
            <a:off x="268925" y="2647850"/>
            <a:ext cx="4104599" cy="572699"/>
          </a:xfrm>
          <a:prstGeom prst="rect">
            <a:avLst/>
          </a:prstGeom>
        </p:spPr>
        <p:txBody>
          <a:bodyPr lIns="91425" tIns="91425" rIns="91425" bIns="91425" anchor="t" anchorCtr="0">
            <a:noAutofit/>
          </a:bodyPr>
          <a:lstStyle/>
          <a:p>
            <a:pPr lvl="0" algn="ctr" rtl="0">
              <a:spcBef>
                <a:spcPts val="0"/>
              </a:spcBef>
              <a:buNone/>
            </a:pPr>
            <a:r>
              <a:rPr lang="en">
                <a:latin typeface="Comic Sans MS"/>
                <a:ea typeface="Comic Sans MS"/>
                <a:cs typeface="Comic Sans MS"/>
                <a:sym typeface="Comic Sans MS"/>
              </a:rPr>
              <a:t>Monthly Temperature</a:t>
            </a:r>
          </a:p>
        </p:txBody>
      </p:sp>
      <p:sp>
        <p:nvSpPr>
          <p:cNvPr id="73" name="Shape 73"/>
          <p:cNvSpPr txBox="1">
            <a:spLocks noGrp="1"/>
          </p:cNvSpPr>
          <p:nvPr>
            <p:ph type="body" idx="3"/>
          </p:nvPr>
        </p:nvSpPr>
        <p:spPr>
          <a:xfrm>
            <a:off x="268925" y="3220550"/>
            <a:ext cx="4104599" cy="1837500"/>
          </a:xfrm>
          <a:prstGeom prst="rect">
            <a:avLst/>
          </a:prstGeom>
        </p:spPr>
        <p:txBody>
          <a:bodyPr lIns="91425" tIns="91425" rIns="91425" bIns="91425" anchor="t" anchorCtr="0">
            <a:noAutofit/>
          </a:bodyPr>
          <a:lstStyle/>
          <a:p>
            <a:pPr lvl="0" rtl="0">
              <a:spcBef>
                <a:spcPts val="0"/>
              </a:spcBef>
              <a:buNone/>
            </a:pPr>
            <a:r>
              <a:rPr lang="en" sz="1400">
                <a:solidFill>
                  <a:srgbClr val="000000"/>
                </a:solidFill>
                <a:latin typeface="Comic Sans MS"/>
                <a:ea typeface="Comic Sans MS"/>
                <a:cs typeface="Comic Sans MS"/>
                <a:sym typeface="Comic Sans MS"/>
              </a:rPr>
              <a:t>For each month, the monthly temperatures don’t really fluctuate that much. As shown on the graph, the higher temperatures are seen in the summer and decreases dramatically in the winter due to the latitude it is at which is 60-70 degrees North.. The average temperature ranges from -20 to 20 degrees F.</a:t>
            </a:r>
          </a:p>
        </p:txBody>
      </p:sp>
      <p:pic>
        <p:nvPicPr>
          <p:cNvPr id="74" name="Shape 74"/>
          <p:cNvPicPr preferRelativeResize="0"/>
          <p:nvPr/>
        </p:nvPicPr>
        <p:blipFill>
          <a:blip r:embed="rId4" cstate="email">
            <a:alphaModFix/>
          </a:blip>
          <a:stretch>
            <a:fillRect/>
          </a:stretch>
        </p:blipFill>
        <p:spPr>
          <a:xfrm>
            <a:off x="5231050" y="134925"/>
            <a:ext cx="3259474" cy="47947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cstate="email">
            <a:alphaModFix/>
          </a:blip>
          <a:stretch>
            <a:fillRect/>
          </a:stretch>
        </p:blipFill>
        <p:spPr>
          <a:xfrm rot="10800000">
            <a:off x="0" y="0"/>
            <a:ext cx="9144000" cy="5143500"/>
          </a:xfrm>
          <a:prstGeom prst="rect">
            <a:avLst/>
          </a:prstGeom>
          <a:noFill/>
          <a:ln>
            <a:noFill/>
          </a:ln>
        </p:spPr>
      </p:pic>
      <p:sp>
        <p:nvSpPr>
          <p:cNvPr id="80" name="Shape 80"/>
          <p:cNvSpPr txBox="1"/>
          <p:nvPr/>
        </p:nvSpPr>
        <p:spPr>
          <a:xfrm>
            <a:off x="245950" y="213875"/>
            <a:ext cx="3229500" cy="416999"/>
          </a:xfrm>
          <a:prstGeom prst="rect">
            <a:avLst/>
          </a:prstGeom>
          <a:noFill/>
          <a:ln>
            <a:noFill/>
          </a:ln>
        </p:spPr>
        <p:txBody>
          <a:bodyPr lIns="91425" tIns="91425" rIns="91425" bIns="91425" anchor="t" anchorCtr="0">
            <a:noAutofit/>
          </a:bodyPr>
          <a:lstStyle/>
          <a:p>
            <a:pPr algn="ctr">
              <a:spcBef>
                <a:spcPts val="0"/>
              </a:spcBef>
              <a:buNone/>
            </a:pPr>
            <a:r>
              <a:rPr lang="en" b="1" i="1" u="sng"/>
              <a:t>ARCTIC TUNDRA MAP</a:t>
            </a:r>
          </a:p>
        </p:txBody>
      </p:sp>
      <p:pic>
        <p:nvPicPr>
          <p:cNvPr id="81" name="Shape 81"/>
          <p:cNvPicPr preferRelativeResize="0"/>
          <p:nvPr/>
        </p:nvPicPr>
        <p:blipFill>
          <a:blip r:embed="rId4" cstate="email">
            <a:alphaModFix/>
          </a:blip>
          <a:stretch>
            <a:fillRect/>
          </a:stretch>
        </p:blipFill>
        <p:spPr>
          <a:xfrm>
            <a:off x="863975" y="875775"/>
            <a:ext cx="7369898" cy="39052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cstate="email">
            <a:alphaModFix/>
          </a:blip>
          <a:stretch>
            <a:fillRect/>
          </a:stretch>
        </p:blipFill>
        <p:spPr>
          <a:xfrm rot="-5400000">
            <a:off x="1999649" y="-1999649"/>
            <a:ext cx="5143500" cy="9142799"/>
          </a:xfrm>
          <a:prstGeom prst="rect">
            <a:avLst/>
          </a:prstGeom>
          <a:noFill/>
          <a:ln>
            <a:noFill/>
          </a:ln>
        </p:spPr>
      </p:pic>
      <p:sp>
        <p:nvSpPr>
          <p:cNvPr id="87" name="Shape 87"/>
          <p:cNvSpPr txBox="1"/>
          <p:nvPr/>
        </p:nvSpPr>
        <p:spPr>
          <a:xfrm>
            <a:off x="256650" y="235250"/>
            <a:ext cx="3036900" cy="363600"/>
          </a:xfrm>
          <a:prstGeom prst="rect">
            <a:avLst/>
          </a:prstGeom>
          <a:noFill/>
          <a:ln>
            <a:noFill/>
          </a:ln>
        </p:spPr>
        <p:txBody>
          <a:bodyPr lIns="91425" tIns="91425" rIns="91425" bIns="91425" anchor="t" anchorCtr="0">
            <a:noAutofit/>
          </a:bodyPr>
          <a:lstStyle/>
          <a:p>
            <a:pPr algn="ctr">
              <a:spcBef>
                <a:spcPts val="0"/>
              </a:spcBef>
              <a:buNone/>
            </a:pPr>
            <a:r>
              <a:rPr lang="en" b="1" i="1" u="sng"/>
              <a:t>ARCTIC TUNDRA FOOD WEB</a:t>
            </a:r>
          </a:p>
        </p:txBody>
      </p:sp>
      <p:pic>
        <p:nvPicPr>
          <p:cNvPr id="88" name="Shape 88"/>
          <p:cNvPicPr preferRelativeResize="0"/>
          <p:nvPr/>
        </p:nvPicPr>
        <p:blipFill>
          <a:blip r:embed="rId4" cstate="email">
            <a:alphaModFix/>
          </a:blip>
          <a:stretch>
            <a:fillRect/>
          </a:stretch>
        </p:blipFill>
        <p:spPr>
          <a:xfrm>
            <a:off x="973100" y="1037925"/>
            <a:ext cx="7121775" cy="38917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a:blip r:embed="rId3" cstate="email">
            <a:alphaModFix/>
          </a:blip>
          <a:stretch>
            <a:fillRect/>
          </a:stretch>
        </p:blipFill>
        <p:spPr>
          <a:xfrm>
            <a:off x="0" y="0"/>
            <a:ext cx="9144000" cy="5143500"/>
          </a:xfrm>
          <a:prstGeom prst="rect">
            <a:avLst/>
          </a:prstGeom>
          <a:noFill/>
          <a:ln>
            <a:noFill/>
          </a:ln>
        </p:spPr>
      </p:pic>
      <p:sp>
        <p:nvSpPr>
          <p:cNvPr id="94" name="Shape 94"/>
          <p:cNvSpPr txBox="1">
            <a:spLocks noGrp="1"/>
          </p:cNvSpPr>
          <p:nvPr>
            <p:ph type="title"/>
          </p:nvPr>
        </p:nvSpPr>
        <p:spPr>
          <a:xfrm>
            <a:off x="330800" y="241850"/>
            <a:ext cx="8286000" cy="572699"/>
          </a:xfrm>
          <a:prstGeom prst="rect">
            <a:avLst/>
          </a:prstGeom>
        </p:spPr>
        <p:txBody>
          <a:bodyPr lIns="91425" tIns="91425" rIns="91425" bIns="91425" anchor="t" anchorCtr="0">
            <a:noAutofit/>
          </a:bodyPr>
          <a:lstStyle/>
          <a:p>
            <a:pPr algn="ctr">
              <a:spcBef>
                <a:spcPts val="0"/>
              </a:spcBef>
              <a:buNone/>
            </a:pPr>
            <a:r>
              <a:rPr lang="en">
                <a:latin typeface="Impact"/>
                <a:ea typeface="Impact"/>
                <a:cs typeface="Impact"/>
                <a:sym typeface="Impact"/>
              </a:rPr>
              <a:t>Arctic Fox </a:t>
            </a:r>
          </a:p>
        </p:txBody>
      </p:sp>
      <p:sp>
        <p:nvSpPr>
          <p:cNvPr id="95" name="Shape 95"/>
          <p:cNvSpPr txBox="1">
            <a:spLocks noGrp="1"/>
          </p:cNvSpPr>
          <p:nvPr>
            <p:ph type="body" idx="1"/>
          </p:nvPr>
        </p:nvSpPr>
        <p:spPr>
          <a:xfrm>
            <a:off x="330787" y="1368700"/>
            <a:ext cx="4254299" cy="629100"/>
          </a:xfrm>
          <a:prstGeom prst="rect">
            <a:avLst/>
          </a:prstGeom>
        </p:spPr>
        <p:txBody>
          <a:bodyPr lIns="91425" tIns="91425" rIns="91425" bIns="91425" anchor="t" anchorCtr="0">
            <a:noAutofit/>
          </a:bodyPr>
          <a:lstStyle/>
          <a:p>
            <a:pPr algn="ctr" rtl="0">
              <a:spcBef>
                <a:spcPts val="0"/>
              </a:spcBef>
              <a:buNone/>
            </a:pPr>
            <a:r>
              <a:rPr lang="en" b="1" i="1" u="sng">
                <a:solidFill>
                  <a:srgbClr val="000000"/>
                </a:solidFill>
              </a:rPr>
              <a:t>Vulpes Lagopus</a:t>
            </a:r>
          </a:p>
          <a:p>
            <a:pPr algn="ctr">
              <a:spcBef>
                <a:spcPts val="0"/>
              </a:spcBef>
              <a:buNone/>
            </a:pPr>
            <a:endParaRPr sz="1200">
              <a:solidFill>
                <a:srgbClr val="000000"/>
              </a:solidFill>
            </a:endParaRPr>
          </a:p>
        </p:txBody>
      </p:sp>
      <p:pic>
        <p:nvPicPr>
          <p:cNvPr id="96" name="Shape 96"/>
          <p:cNvPicPr preferRelativeResize="0"/>
          <p:nvPr/>
        </p:nvPicPr>
        <p:blipFill>
          <a:blip r:embed="rId4" cstate="email">
            <a:alphaModFix/>
          </a:blip>
          <a:stretch>
            <a:fillRect/>
          </a:stretch>
        </p:blipFill>
        <p:spPr>
          <a:xfrm>
            <a:off x="349878" y="2551950"/>
            <a:ext cx="4216124" cy="2431150"/>
          </a:xfrm>
          <a:prstGeom prst="rect">
            <a:avLst/>
          </a:prstGeom>
          <a:noFill/>
          <a:ln>
            <a:noFill/>
          </a:ln>
        </p:spPr>
      </p:pic>
      <p:pic>
        <p:nvPicPr>
          <p:cNvPr id="97" name="Shape 97"/>
          <p:cNvPicPr preferRelativeResize="0"/>
          <p:nvPr/>
        </p:nvPicPr>
        <p:blipFill>
          <a:blip r:embed="rId5" cstate="email">
            <a:alphaModFix/>
          </a:blip>
          <a:stretch>
            <a:fillRect/>
          </a:stretch>
        </p:blipFill>
        <p:spPr>
          <a:xfrm>
            <a:off x="4786700" y="814550"/>
            <a:ext cx="3810775" cy="2431149"/>
          </a:xfrm>
          <a:prstGeom prst="rect">
            <a:avLst/>
          </a:prstGeom>
          <a:noFill/>
          <a:ln>
            <a:noFill/>
          </a:ln>
        </p:spPr>
      </p:pic>
      <p:sp>
        <p:nvSpPr>
          <p:cNvPr id="98" name="Shape 98"/>
          <p:cNvSpPr txBox="1">
            <a:spLocks noGrp="1"/>
          </p:cNvSpPr>
          <p:nvPr>
            <p:ph type="body" idx="2"/>
          </p:nvPr>
        </p:nvSpPr>
        <p:spPr>
          <a:xfrm>
            <a:off x="4786650" y="3316600"/>
            <a:ext cx="3810900" cy="1756199"/>
          </a:xfrm>
          <a:prstGeom prst="rect">
            <a:avLst/>
          </a:prstGeom>
        </p:spPr>
        <p:txBody>
          <a:bodyPr lIns="91425" tIns="91425" rIns="91425" bIns="91425" anchor="t" anchorCtr="0">
            <a:noAutofit/>
          </a:bodyPr>
          <a:lstStyle/>
          <a:p>
            <a:pPr algn="ctr" rtl="0">
              <a:spcBef>
                <a:spcPts val="0"/>
              </a:spcBef>
              <a:buNone/>
            </a:pPr>
            <a:r>
              <a:rPr lang="en" sz="1200" b="1" i="1" u="sng">
                <a:solidFill>
                  <a:srgbClr val="000000"/>
                </a:solidFill>
              </a:rPr>
              <a:t>Survival Techniques</a:t>
            </a:r>
            <a:r>
              <a:rPr lang="en" sz="1200">
                <a:solidFill>
                  <a:srgbClr val="000000"/>
                </a:solidFill>
              </a:rPr>
              <a:t>:</a:t>
            </a:r>
          </a:p>
          <a:p>
            <a:pPr lvl="0" algn="ctr" rtl="0">
              <a:spcBef>
                <a:spcPts val="0"/>
              </a:spcBef>
              <a:buNone/>
            </a:pPr>
            <a:r>
              <a:rPr lang="en" sz="1200">
                <a:solidFill>
                  <a:srgbClr val="000000"/>
                </a:solidFill>
              </a:rPr>
              <a:t>The Arctic fox has adapted to the cold because of it’s small body. It often lays or sits in a ball to minimize surface area. This saves body heat. The thick fur on it’s paws allow it to walk on the snow and ice. It loves to eat Lemmings, but will eat whatever it can get its paws 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cstate="email">
            <a:alphaModFix/>
          </a:blip>
          <a:stretch>
            <a:fillRect/>
          </a:stretch>
        </p:blipFill>
        <p:spPr>
          <a:xfrm>
            <a:off x="381700" y="1630312"/>
            <a:ext cx="2057400" cy="1552575"/>
          </a:xfrm>
          <a:prstGeom prst="rect">
            <a:avLst/>
          </a:prstGeom>
          <a:noFill/>
          <a:ln>
            <a:noFill/>
          </a:ln>
        </p:spPr>
      </p:pic>
      <p:pic>
        <p:nvPicPr>
          <p:cNvPr id="104" name="Shape 104"/>
          <p:cNvPicPr preferRelativeResize="0"/>
          <p:nvPr/>
        </p:nvPicPr>
        <p:blipFill>
          <a:blip r:embed="rId4" cstate="email">
            <a:alphaModFix/>
          </a:blip>
          <a:stretch>
            <a:fillRect/>
          </a:stretch>
        </p:blipFill>
        <p:spPr>
          <a:xfrm rot="5400000">
            <a:off x="2004999" y="-2004999"/>
            <a:ext cx="5143500" cy="9153499"/>
          </a:xfrm>
          <a:prstGeom prst="rect">
            <a:avLst/>
          </a:prstGeom>
          <a:noFill/>
          <a:ln>
            <a:noFill/>
          </a:ln>
        </p:spPr>
      </p:pic>
      <p:sp>
        <p:nvSpPr>
          <p:cNvPr id="105" name="Shape 10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lgn="ctr">
              <a:spcBef>
                <a:spcPts val="0"/>
              </a:spcBef>
              <a:buNone/>
            </a:pPr>
            <a:r>
              <a:rPr lang="en" b="1" i="1" u="sng">
                <a:latin typeface="Comic Sans MS"/>
                <a:ea typeface="Comic Sans MS"/>
                <a:cs typeface="Comic Sans MS"/>
                <a:sym typeface="Comic Sans MS"/>
              </a:rPr>
              <a:t>Calliergon Giganteum</a:t>
            </a:r>
          </a:p>
        </p:txBody>
      </p:sp>
      <p:sp>
        <p:nvSpPr>
          <p:cNvPr id="106" name="Shape 106"/>
          <p:cNvSpPr txBox="1">
            <a:spLocks noGrp="1"/>
          </p:cNvSpPr>
          <p:nvPr>
            <p:ph type="body" idx="1"/>
          </p:nvPr>
        </p:nvSpPr>
        <p:spPr>
          <a:xfrm>
            <a:off x="311700" y="1152475"/>
            <a:ext cx="4200900" cy="3416400"/>
          </a:xfrm>
          <a:prstGeom prst="rect">
            <a:avLst/>
          </a:prstGeom>
        </p:spPr>
        <p:txBody>
          <a:bodyPr lIns="91425" tIns="91425" rIns="91425" bIns="91425" anchor="t" anchorCtr="0">
            <a:noAutofit/>
          </a:bodyPr>
          <a:lstStyle/>
          <a:p>
            <a:pPr>
              <a:spcBef>
                <a:spcPts val="0"/>
              </a:spcBef>
              <a:buNone/>
            </a:pPr>
            <a:r>
              <a:rPr lang="en">
                <a:solidFill>
                  <a:srgbClr val="000000"/>
                </a:solidFill>
              </a:rPr>
              <a:t>One of the most common plants in the Arctic Tundra is the Arctic Moss. The Calliergon Giganteum grows in the Arctic Tundra. Its survival strategies involve being able to survive both underwater and on land. On land it sticks so close to the ground that it can survive the strong, dry winds. When it’s not growing, it stores various nutrients in its leaves.</a:t>
            </a:r>
          </a:p>
        </p:txBody>
      </p:sp>
      <p:pic>
        <p:nvPicPr>
          <p:cNvPr id="107" name="Shape 107"/>
          <p:cNvPicPr preferRelativeResize="0"/>
          <p:nvPr/>
        </p:nvPicPr>
        <p:blipFill>
          <a:blip r:embed="rId5" cstate="email">
            <a:alphaModFix/>
          </a:blip>
          <a:stretch>
            <a:fillRect/>
          </a:stretch>
        </p:blipFill>
        <p:spPr>
          <a:xfrm>
            <a:off x="4643275" y="1152475"/>
            <a:ext cx="4093199" cy="3657123"/>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a:blip r:embed="rId3" cstate="email">
            <a:alphaModFix/>
          </a:blip>
          <a:stretch>
            <a:fillRect/>
          </a:stretch>
        </p:blipFill>
        <p:spPr>
          <a:xfrm rot="10800000">
            <a:off x="0" y="0"/>
            <a:ext cx="9144000" cy="5143500"/>
          </a:xfrm>
          <a:prstGeom prst="rect">
            <a:avLst/>
          </a:prstGeom>
          <a:noFill/>
          <a:ln>
            <a:noFill/>
          </a:ln>
        </p:spPr>
      </p:pic>
      <p:sp>
        <p:nvSpPr>
          <p:cNvPr id="113" name="Shape 113"/>
          <p:cNvSpPr txBox="1">
            <a:spLocks noGrp="1"/>
          </p:cNvSpPr>
          <p:nvPr>
            <p:ph type="title"/>
          </p:nvPr>
        </p:nvSpPr>
        <p:spPr>
          <a:xfrm>
            <a:off x="311700" y="445025"/>
            <a:ext cx="4222200" cy="572699"/>
          </a:xfrm>
          <a:prstGeom prst="rect">
            <a:avLst/>
          </a:prstGeom>
        </p:spPr>
        <p:txBody>
          <a:bodyPr lIns="91425" tIns="91425" rIns="91425" bIns="91425" anchor="t" anchorCtr="0">
            <a:noAutofit/>
          </a:bodyPr>
          <a:lstStyle/>
          <a:p>
            <a:pPr algn="ctr">
              <a:spcBef>
                <a:spcPts val="0"/>
              </a:spcBef>
              <a:buNone/>
            </a:pPr>
            <a:r>
              <a:rPr lang="en">
                <a:latin typeface="Comic Sans MS"/>
                <a:ea typeface="Comic Sans MS"/>
                <a:cs typeface="Comic Sans MS"/>
                <a:sym typeface="Comic Sans MS"/>
              </a:rPr>
              <a:t>Environmental Threats</a:t>
            </a:r>
          </a:p>
        </p:txBody>
      </p:sp>
      <p:sp>
        <p:nvSpPr>
          <p:cNvPr id="114" name="Shape 114"/>
          <p:cNvSpPr txBox="1">
            <a:spLocks noGrp="1"/>
          </p:cNvSpPr>
          <p:nvPr>
            <p:ph type="body" idx="1"/>
          </p:nvPr>
        </p:nvSpPr>
        <p:spPr>
          <a:xfrm>
            <a:off x="311700" y="1152475"/>
            <a:ext cx="4222200" cy="3416400"/>
          </a:xfrm>
          <a:prstGeom prst="rect">
            <a:avLst/>
          </a:prstGeom>
        </p:spPr>
        <p:txBody>
          <a:bodyPr lIns="91425" tIns="91425" rIns="91425" bIns="91425" anchor="t" anchorCtr="0">
            <a:noAutofit/>
          </a:bodyPr>
          <a:lstStyle/>
          <a:p>
            <a:pPr marL="457200" lvl="0" indent="-228600" rtl="0">
              <a:spcBef>
                <a:spcPts val="0"/>
              </a:spcBef>
              <a:buClr>
                <a:srgbClr val="000000"/>
              </a:buClr>
              <a:buSzPct val="100000"/>
            </a:pPr>
            <a:r>
              <a:rPr lang="en" sz="1200">
                <a:solidFill>
                  <a:srgbClr val="000000"/>
                </a:solidFill>
              </a:rPr>
              <a:t>Global warming melts the permafrost which changes the landscape and animal diversity</a:t>
            </a:r>
          </a:p>
          <a:p>
            <a:pPr marL="457200" lvl="0" indent="-228600" rtl="0">
              <a:spcBef>
                <a:spcPts val="0"/>
              </a:spcBef>
              <a:buClr>
                <a:srgbClr val="000000"/>
              </a:buClr>
              <a:buSzPct val="100000"/>
            </a:pPr>
            <a:r>
              <a:rPr lang="en" sz="1200">
                <a:solidFill>
                  <a:srgbClr val="000000"/>
                </a:solidFill>
              </a:rPr>
              <a:t>Ozone depletion which causes stronger UV rays which drastically changes the landscape</a:t>
            </a:r>
          </a:p>
          <a:p>
            <a:pPr marL="457200" lvl="0" indent="-228600" rtl="0">
              <a:spcBef>
                <a:spcPts val="0"/>
              </a:spcBef>
              <a:buClr>
                <a:srgbClr val="000000"/>
              </a:buClr>
              <a:buSzPct val="100000"/>
            </a:pPr>
            <a:r>
              <a:rPr lang="en" sz="1200">
                <a:solidFill>
                  <a:srgbClr val="000000"/>
                </a:solidFill>
              </a:rPr>
              <a:t>Air pollution contaminates the vegetation which most of the animals need to survive</a:t>
            </a:r>
          </a:p>
          <a:p>
            <a:pPr marL="457200" lvl="0" indent="-228600" rtl="0">
              <a:spcBef>
                <a:spcPts val="0"/>
              </a:spcBef>
              <a:buClr>
                <a:srgbClr val="000000"/>
              </a:buClr>
              <a:buSzPct val="100000"/>
            </a:pPr>
            <a:r>
              <a:rPr lang="en" sz="1200">
                <a:solidFill>
                  <a:srgbClr val="000000"/>
                </a:solidFill>
              </a:rPr>
              <a:t>Extraction of oils, gases, and minerals</a:t>
            </a:r>
          </a:p>
          <a:p>
            <a:pPr marL="457200" lvl="0" indent="-228600" rtl="0">
              <a:spcBef>
                <a:spcPts val="0"/>
              </a:spcBef>
              <a:buClr>
                <a:srgbClr val="000000"/>
              </a:buClr>
              <a:buSzPct val="100000"/>
            </a:pPr>
            <a:r>
              <a:rPr lang="en" sz="1200">
                <a:solidFill>
                  <a:srgbClr val="000000"/>
                </a:solidFill>
              </a:rPr>
              <a:t>Addition of pipelines and roads disturb the environment</a:t>
            </a:r>
          </a:p>
          <a:p>
            <a:pPr marL="457200" lvl="0" indent="-228600" rtl="0">
              <a:spcBef>
                <a:spcPts val="0"/>
              </a:spcBef>
              <a:buClr>
                <a:srgbClr val="000000"/>
              </a:buClr>
              <a:buSzPct val="100000"/>
            </a:pPr>
            <a:r>
              <a:rPr lang="en" sz="1200">
                <a:solidFill>
                  <a:srgbClr val="000000"/>
                </a:solidFill>
              </a:rPr>
              <a:t>Oil spills (due to the people continually trying to extract them)</a:t>
            </a:r>
          </a:p>
          <a:p>
            <a:pPr marL="457200" lvl="0" indent="-228600" rtl="0">
              <a:spcBef>
                <a:spcPts val="0"/>
              </a:spcBef>
              <a:buClr>
                <a:srgbClr val="000000"/>
              </a:buClr>
              <a:buSzPct val="100000"/>
            </a:pPr>
            <a:r>
              <a:rPr lang="en" sz="1200">
                <a:solidFill>
                  <a:srgbClr val="000000"/>
                </a:solidFill>
              </a:rPr>
              <a:t>Buildings and roads increase heat and pressure which melts the permafrost</a:t>
            </a:r>
          </a:p>
          <a:p>
            <a:pPr marL="457200" lvl="0" indent="-228600">
              <a:spcBef>
                <a:spcPts val="0"/>
              </a:spcBef>
              <a:buClr>
                <a:srgbClr val="000000"/>
              </a:buClr>
              <a:buSzPct val="100000"/>
            </a:pPr>
            <a:r>
              <a:rPr lang="en" sz="1200">
                <a:solidFill>
                  <a:srgbClr val="000000"/>
                </a:solidFill>
              </a:rPr>
              <a:t>Invasive species</a:t>
            </a:r>
          </a:p>
        </p:txBody>
      </p:sp>
      <p:pic>
        <p:nvPicPr>
          <p:cNvPr id="115" name="Shape 115"/>
          <p:cNvPicPr preferRelativeResize="0"/>
          <p:nvPr/>
        </p:nvPicPr>
        <p:blipFill>
          <a:blip r:embed="rId4" cstate="email">
            <a:alphaModFix/>
          </a:blip>
          <a:stretch>
            <a:fillRect/>
          </a:stretch>
        </p:blipFill>
        <p:spPr>
          <a:xfrm>
            <a:off x="4704375" y="1152475"/>
            <a:ext cx="4128325" cy="34163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cstate="email">
            <a:alphaModFix/>
          </a:blip>
          <a:stretch>
            <a:fillRect/>
          </a:stretch>
        </p:blipFill>
        <p:spPr>
          <a:xfrm rot="-5400000">
            <a:off x="2004999" y="-2005000"/>
            <a:ext cx="5143500" cy="9153499"/>
          </a:xfrm>
          <a:prstGeom prst="rect">
            <a:avLst/>
          </a:prstGeom>
          <a:noFill/>
          <a:ln>
            <a:noFill/>
          </a:ln>
        </p:spPr>
      </p:pic>
      <p:sp>
        <p:nvSpPr>
          <p:cNvPr id="121" name="Shape 12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lgn="ctr">
              <a:spcBef>
                <a:spcPts val="0"/>
              </a:spcBef>
              <a:buNone/>
            </a:pPr>
            <a:r>
              <a:rPr lang="en">
                <a:solidFill>
                  <a:srgbClr val="000000"/>
                </a:solidFill>
                <a:latin typeface="Comic Sans MS"/>
                <a:ea typeface="Comic Sans MS"/>
                <a:cs typeface="Comic Sans MS"/>
                <a:sym typeface="Comic Sans MS"/>
              </a:rPr>
              <a:t>Protection Solutions</a:t>
            </a:r>
          </a:p>
        </p:txBody>
      </p:sp>
      <p:sp>
        <p:nvSpPr>
          <p:cNvPr id="122" name="Shape 122"/>
          <p:cNvSpPr txBox="1">
            <a:spLocks noGrp="1"/>
          </p:cNvSpPr>
          <p:nvPr>
            <p:ph type="body" idx="1"/>
          </p:nvPr>
        </p:nvSpPr>
        <p:spPr>
          <a:xfrm>
            <a:off x="4673000" y="1152475"/>
            <a:ext cx="4159199" cy="3862800"/>
          </a:xfrm>
          <a:prstGeom prst="rect">
            <a:avLst/>
          </a:prstGeom>
        </p:spPr>
        <p:txBody>
          <a:bodyPr lIns="91425" tIns="91425" rIns="91425" bIns="91425" anchor="t" anchorCtr="0">
            <a:noAutofit/>
          </a:bodyPr>
          <a:lstStyle/>
          <a:p>
            <a:pPr marL="457200" lvl="0" indent="-228600" rtl="0">
              <a:spcBef>
                <a:spcPts val="0"/>
              </a:spcBef>
              <a:buClr>
                <a:srgbClr val="000000"/>
              </a:buClr>
              <a:buSzPct val="100000"/>
            </a:pPr>
            <a:r>
              <a:rPr lang="en" sz="1100">
                <a:solidFill>
                  <a:srgbClr val="000000"/>
                </a:solidFill>
              </a:rPr>
              <a:t>Minimize human-made global warming</a:t>
            </a:r>
          </a:p>
          <a:p>
            <a:pPr marL="457200" lvl="0" indent="-228600" rtl="0">
              <a:spcBef>
                <a:spcPts val="0"/>
              </a:spcBef>
              <a:buClr>
                <a:srgbClr val="000000"/>
              </a:buClr>
              <a:buSzPct val="100000"/>
            </a:pPr>
            <a:r>
              <a:rPr lang="en" sz="1100">
                <a:solidFill>
                  <a:srgbClr val="000000"/>
                </a:solidFill>
              </a:rPr>
              <a:t>Create specific areas of protection like national parks</a:t>
            </a:r>
          </a:p>
          <a:p>
            <a:pPr marL="457200" lvl="0" indent="-228600" rtl="0">
              <a:spcBef>
                <a:spcPts val="0"/>
              </a:spcBef>
              <a:buClr>
                <a:srgbClr val="000000"/>
              </a:buClr>
              <a:buSzPct val="100000"/>
            </a:pPr>
            <a:r>
              <a:rPr lang="en" sz="1100">
                <a:solidFill>
                  <a:srgbClr val="000000"/>
                </a:solidFill>
              </a:rPr>
              <a:t>Limit human construction</a:t>
            </a:r>
          </a:p>
          <a:p>
            <a:pPr marL="457200" lvl="0" indent="-228600" rtl="0">
              <a:spcBef>
                <a:spcPts val="0"/>
              </a:spcBef>
              <a:buClr>
                <a:srgbClr val="000000"/>
              </a:buClr>
              <a:buSzPct val="100000"/>
            </a:pPr>
            <a:r>
              <a:rPr lang="en" sz="1100">
                <a:solidFill>
                  <a:srgbClr val="000000"/>
                </a:solidFill>
              </a:rPr>
              <a:t>Limit tourism</a:t>
            </a:r>
          </a:p>
          <a:p>
            <a:pPr marL="457200" lvl="0" indent="-228600" rtl="0">
              <a:spcBef>
                <a:spcPts val="0"/>
              </a:spcBef>
              <a:buClr>
                <a:srgbClr val="000000"/>
              </a:buClr>
              <a:buSzPct val="100000"/>
            </a:pPr>
            <a:r>
              <a:rPr lang="en" sz="1100">
                <a:solidFill>
                  <a:srgbClr val="000000"/>
                </a:solidFill>
              </a:rPr>
              <a:t>Arctic National Wildlife Refuge</a:t>
            </a:r>
          </a:p>
          <a:p>
            <a:pPr marL="914400" lvl="1" indent="-228600" rtl="0">
              <a:spcBef>
                <a:spcPts val="0"/>
              </a:spcBef>
              <a:buClr>
                <a:srgbClr val="000000"/>
              </a:buClr>
              <a:buSzPct val="100000"/>
            </a:pPr>
            <a:r>
              <a:rPr lang="en" sz="1100">
                <a:solidFill>
                  <a:srgbClr val="000000"/>
                </a:solidFill>
              </a:rPr>
              <a:t>Set by Eisenhower</a:t>
            </a:r>
          </a:p>
          <a:p>
            <a:pPr marL="914400" lvl="1" indent="-228600" rtl="0">
              <a:spcBef>
                <a:spcPts val="0"/>
              </a:spcBef>
              <a:buClr>
                <a:srgbClr val="000000"/>
              </a:buClr>
              <a:buSzPct val="100000"/>
            </a:pPr>
            <a:r>
              <a:rPr lang="en" sz="1100">
                <a:solidFill>
                  <a:srgbClr val="000000"/>
                </a:solidFill>
              </a:rPr>
              <a:t>Helps protect the wildlife and wildernesses</a:t>
            </a:r>
          </a:p>
          <a:p>
            <a:pPr marL="457200" lvl="0" indent="-228600" rtl="0">
              <a:spcBef>
                <a:spcPts val="0"/>
              </a:spcBef>
              <a:buClr>
                <a:srgbClr val="000000"/>
              </a:buClr>
              <a:buSzPct val="100000"/>
            </a:pPr>
            <a:r>
              <a:rPr lang="en" sz="1100">
                <a:solidFill>
                  <a:srgbClr val="000000"/>
                </a:solidFill>
              </a:rPr>
              <a:t>Clean Air Act</a:t>
            </a:r>
          </a:p>
          <a:p>
            <a:pPr marL="914400" lvl="1" indent="-228600" rtl="0">
              <a:spcBef>
                <a:spcPts val="0"/>
              </a:spcBef>
              <a:buClr>
                <a:srgbClr val="000000"/>
              </a:buClr>
              <a:buSzPct val="100000"/>
            </a:pPr>
            <a:r>
              <a:rPr lang="en" sz="1100">
                <a:solidFill>
                  <a:srgbClr val="000000"/>
                </a:solidFill>
              </a:rPr>
              <a:t>Helps minimize human-made pollution to help protect the environment</a:t>
            </a:r>
          </a:p>
          <a:p>
            <a:pPr marL="457200" lvl="0" indent="-228600" rtl="0">
              <a:spcBef>
                <a:spcPts val="0"/>
              </a:spcBef>
              <a:buClr>
                <a:srgbClr val="000000"/>
              </a:buClr>
              <a:buSzPct val="100000"/>
            </a:pPr>
            <a:r>
              <a:rPr lang="en" sz="1100">
                <a:solidFill>
                  <a:srgbClr val="000000"/>
                </a:solidFill>
              </a:rPr>
              <a:t>General Mining Act</a:t>
            </a:r>
          </a:p>
          <a:p>
            <a:pPr marL="914400" lvl="1" indent="-228600" rtl="0">
              <a:spcBef>
                <a:spcPts val="0"/>
              </a:spcBef>
              <a:buClr>
                <a:srgbClr val="000000"/>
              </a:buClr>
              <a:buSzPct val="100000"/>
            </a:pPr>
            <a:r>
              <a:rPr lang="en" sz="1100">
                <a:solidFill>
                  <a:srgbClr val="000000"/>
                </a:solidFill>
              </a:rPr>
              <a:t>Minimizes the extraction of oils, gases, and minerals</a:t>
            </a:r>
          </a:p>
          <a:p>
            <a:pPr marL="457200" lvl="0" indent="-228600" rtl="0">
              <a:spcBef>
                <a:spcPts val="0"/>
              </a:spcBef>
              <a:buClr>
                <a:srgbClr val="000000"/>
              </a:buClr>
              <a:buSzPct val="100000"/>
            </a:pPr>
            <a:r>
              <a:rPr lang="en" sz="1100">
                <a:solidFill>
                  <a:srgbClr val="000000"/>
                </a:solidFill>
              </a:rPr>
              <a:t>National Park Organic Service Act</a:t>
            </a:r>
          </a:p>
          <a:p>
            <a:pPr marL="914400" lvl="1" indent="-228600" rtl="0">
              <a:spcBef>
                <a:spcPts val="0"/>
              </a:spcBef>
              <a:buClr>
                <a:srgbClr val="000000"/>
              </a:buClr>
              <a:buSzPct val="100000"/>
            </a:pPr>
            <a:r>
              <a:rPr lang="en" sz="1100">
                <a:solidFill>
                  <a:srgbClr val="000000"/>
                </a:solidFill>
              </a:rPr>
              <a:t>Sets aside and protects specific areas from human development and damage</a:t>
            </a:r>
          </a:p>
          <a:p>
            <a:pPr marL="457200" lvl="0" indent="-228600" rtl="0">
              <a:spcBef>
                <a:spcPts val="0"/>
              </a:spcBef>
              <a:buClr>
                <a:srgbClr val="000000"/>
              </a:buClr>
              <a:buSzPct val="100000"/>
            </a:pPr>
            <a:r>
              <a:rPr lang="en" sz="1100">
                <a:solidFill>
                  <a:srgbClr val="000000"/>
                </a:solidFill>
              </a:rPr>
              <a:t>Endangered Species Act</a:t>
            </a:r>
          </a:p>
          <a:p>
            <a:pPr marL="914400" lvl="1" indent="-228600">
              <a:spcBef>
                <a:spcPts val="0"/>
              </a:spcBef>
              <a:buClr>
                <a:srgbClr val="000000"/>
              </a:buClr>
              <a:buSzPct val="100000"/>
            </a:pPr>
            <a:r>
              <a:rPr lang="en" sz="1100">
                <a:solidFill>
                  <a:srgbClr val="000000"/>
                </a:solidFill>
              </a:rPr>
              <a:t>Protects the species whose populations have declined to the brink of extinction or have forever become extinct</a:t>
            </a:r>
          </a:p>
        </p:txBody>
      </p:sp>
      <p:pic>
        <p:nvPicPr>
          <p:cNvPr id="123" name="Shape 123"/>
          <p:cNvPicPr preferRelativeResize="0"/>
          <p:nvPr/>
        </p:nvPicPr>
        <p:blipFill>
          <a:blip r:embed="rId4" cstate="email">
            <a:alphaModFix/>
          </a:blip>
          <a:stretch>
            <a:fillRect/>
          </a:stretch>
        </p:blipFill>
        <p:spPr>
          <a:xfrm>
            <a:off x="311700" y="1152475"/>
            <a:ext cx="4159200" cy="39482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On-screen Show (16:9)</PresentationFormat>
  <Paragraphs>63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Dancing Script</vt:lpstr>
      <vt:lpstr>Comic Sans MS</vt:lpstr>
      <vt:lpstr>Impact</vt:lpstr>
      <vt:lpstr>Times New Roman</vt:lpstr>
      <vt:lpstr>simple-light-2</vt:lpstr>
      <vt:lpstr>ARCTIC TUNDRA</vt:lpstr>
      <vt:lpstr>Arctic Tundra </vt:lpstr>
      <vt:lpstr>Monthly Precipitation</vt:lpstr>
      <vt:lpstr>Slide 4</vt:lpstr>
      <vt:lpstr>Slide 5</vt:lpstr>
      <vt:lpstr>Arctic Fox </vt:lpstr>
      <vt:lpstr>Calliergon Giganteum</vt:lpstr>
      <vt:lpstr>Environmental Threats</vt:lpstr>
      <vt:lpstr>Protection Solutions</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ARCTIC TUNDRA</dc:title>
  <dc:creator>Mandi Leigh</dc:creator>
  <cp:lastModifiedBy>mandi leigh</cp:lastModifiedBy>
  <cp:revision>3</cp:revision>
  <dcterms:modified xsi:type="dcterms:W3CDTF">2015-10-01T18:11:01Z</dcterms:modified>
</cp:coreProperties>
</file>