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77" r:id="rId4"/>
    <p:sldId id="275" r:id="rId5"/>
    <p:sldId id="265" r:id="rId6"/>
    <p:sldId id="268" r:id="rId7"/>
    <p:sldId id="264" r:id="rId8"/>
    <p:sldId id="269" r:id="rId9"/>
    <p:sldId id="270" r:id="rId10"/>
    <p:sldId id="272" r:id="rId11"/>
    <p:sldId id="274" r:id="rId12"/>
    <p:sldId id="276" r:id="rId13"/>
    <p:sldId id="273" r:id="rId14"/>
    <p:sldId id="263" r:id="rId15"/>
    <p:sldId id="285" r:id="rId16"/>
    <p:sldId id="283" r:id="rId17"/>
    <p:sldId id="287" r:id="rId18"/>
    <p:sldId id="286" r:id="rId19"/>
    <p:sldId id="284" r:id="rId20"/>
    <p:sldId id="260" r:id="rId21"/>
    <p:sldId id="288" r:id="rId22"/>
    <p:sldId id="259" r:id="rId23"/>
    <p:sldId id="261" r:id="rId24"/>
    <p:sldId id="257" r:id="rId25"/>
    <p:sldId id="280" r:id="rId26"/>
    <p:sldId id="281" r:id="rId27"/>
    <p:sldId id="282" r:id="rId28"/>
    <p:sldId id="27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19" r:id="rId40"/>
    <p:sldId id="322" r:id="rId41"/>
    <p:sldId id="315" r:id="rId42"/>
    <p:sldId id="312" r:id="rId43"/>
    <p:sldId id="313" r:id="rId44"/>
    <p:sldId id="304" r:id="rId45"/>
    <p:sldId id="301" r:id="rId46"/>
    <p:sldId id="303" r:id="rId47"/>
    <p:sldId id="300" r:id="rId48"/>
    <p:sldId id="302" r:id="rId49"/>
    <p:sldId id="314" r:id="rId50"/>
    <p:sldId id="316" r:id="rId51"/>
    <p:sldId id="317" r:id="rId52"/>
    <p:sldId id="318" r:id="rId53"/>
    <p:sldId id="320" r:id="rId54"/>
    <p:sldId id="321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05AUG2015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note card in front of you write the following information: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Name and Grade Group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contact person that Ms. Leigh can call in case of emergency or complements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Draw, sketch, or write your favorite animal (can be real or imaginary)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mda.state.mn.us/~/media/Images/weather/droughtcorn2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583457" cy="3048000"/>
          </a:xfrm>
          <a:prstGeom prst="rect">
            <a:avLst/>
          </a:prstGeom>
          <a:noFill/>
        </p:spPr>
      </p:pic>
      <p:pic>
        <p:nvPicPr>
          <p:cNvPr id="27652" name="Picture 4" descr="http://climatekids.nasa.gov/review/health-report-sea-level/sealevel_up6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9600"/>
            <a:ext cx="47625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sott.net/image/image/s4/95063/full/species_exti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80023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strangesounds.org/wp-content/uploads/2015/04/melon-headed-whales-beached-Hokato-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25"/>
            <a:ext cx="4953000" cy="3381375"/>
          </a:xfrm>
          <a:prstGeom prst="rect">
            <a:avLst/>
          </a:prstGeom>
          <a:noFill/>
        </p:spPr>
      </p:pic>
      <p:pic>
        <p:nvPicPr>
          <p:cNvPr id="31748" name="Picture 4" descr="https://fzs.org/files/cache/df6d9f2f6ca1511611890d4ab72bb41a_f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63875" cy="3771900"/>
          </a:xfrm>
          <a:prstGeom prst="rect">
            <a:avLst/>
          </a:prstGeom>
          <a:noFill/>
        </p:spPr>
      </p:pic>
      <p:pic>
        <p:nvPicPr>
          <p:cNvPr id="31750" name="Picture 6" descr="http://www.thetruthdenied.com/news/wp-content/uploads/2015/02/dead-fish-the-truth-deni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346" y="3124200"/>
            <a:ext cx="4690654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skepticalscience.com/graphics/human_finger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Solutions</a:t>
            </a:r>
            <a:endParaRPr lang="en-US" dirty="0"/>
          </a:p>
        </p:txBody>
      </p:sp>
      <p:pic>
        <p:nvPicPr>
          <p:cNvPr id="1026" name="Picture 2" descr="https://upload.wikimedia.org/wikipedia/commons/thumb/7/70/Sustainable_development.svg/300px-Sustainable_developmen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5318"/>
            <a:ext cx="6974890" cy="444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05AUG2015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is the biggest issue to effect the human species.  </a:t>
            </a:r>
          </a:p>
          <a:p>
            <a:pPr lvl="1"/>
            <a:r>
              <a:rPr lang="en-US" dirty="0" smtClean="0"/>
              <a:t>List all the things you know about climate change?</a:t>
            </a:r>
          </a:p>
          <a:p>
            <a:pPr lvl="1"/>
            <a:r>
              <a:rPr lang="en-US" dirty="0" smtClean="0"/>
              <a:t>What time frame are we looking at to see the impact of climate change on our daily lives?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Warm-ups are worth 10 points, every 2 weeks</a:t>
            </a:r>
          </a:p>
          <a:p>
            <a:r>
              <a:rPr lang="en-US" dirty="0" smtClean="0"/>
              <a:t>Please read the Economics reading in it’s entirety by Wednesday (8/12) next week</a:t>
            </a:r>
          </a:p>
          <a:p>
            <a:r>
              <a:rPr lang="en-US" dirty="0" smtClean="0"/>
              <a:t>Please complete the summer assignment (over the summer…) </a:t>
            </a:r>
          </a:p>
          <a:p>
            <a:r>
              <a:rPr lang="en-US" dirty="0" smtClean="0"/>
              <a:t>You will be getting more assignments – Get Ready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9/9e/Atmospheric_carbon_dioxide_concentrations_and_global_annual_average_temperatures_over_the_years_1880_to_2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03068" cy="550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pulationeducation.org/sites/default/files/apeswordl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7400"/>
            <a:ext cx="916493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077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Warm-Up					06AUG2015</a:t>
            </a:r>
          </a:p>
          <a:p>
            <a:endParaRPr lang="en-US" sz="3200" dirty="0" smtClean="0"/>
          </a:p>
          <a:p>
            <a:r>
              <a:rPr lang="en-US" sz="3200" dirty="0" smtClean="0"/>
              <a:t>What values influence your behavior?</a:t>
            </a:r>
          </a:p>
          <a:p>
            <a:pPr algn="ctr"/>
            <a:r>
              <a:rPr lang="en-US" sz="3200" dirty="0" smtClean="0"/>
              <a:t>OR </a:t>
            </a:r>
          </a:p>
          <a:p>
            <a:r>
              <a:rPr lang="en-US" sz="3200" dirty="0" smtClean="0"/>
              <a:t>What values do you demonstrate when you make certain choices? </a:t>
            </a:r>
          </a:p>
          <a:p>
            <a:endParaRPr lang="en-US" sz="3200" dirty="0" smtClean="0"/>
          </a:p>
          <a:p>
            <a:r>
              <a:rPr lang="en-US" sz="3200" dirty="0" smtClean="0"/>
              <a:t>Examples?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Agenda:</a:t>
            </a:r>
          </a:p>
          <a:p>
            <a:pPr algn="r"/>
            <a:r>
              <a:rPr lang="en-US" sz="2400" dirty="0" smtClean="0"/>
              <a:t>“Food for thought” discussion</a:t>
            </a:r>
          </a:p>
          <a:p>
            <a:pPr algn="r"/>
            <a:r>
              <a:rPr lang="en-US" sz="2400" dirty="0" smtClean="0"/>
              <a:t>The </a:t>
            </a:r>
            <a:r>
              <a:rPr lang="en-US" sz="2400" dirty="0" err="1" smtClean="0"/>
              <a:t>Lorax</a:t>
            </a:r>
            <a:endParaRPr lang="en-US" sz="2400" dirty="0" smtClean="0"/>
          </a:p>
          <a:p>
            <a:pPr algn="r"/>
            <a:r>
              <a:rPr lang="en-US" sz="2400" dirty="0" smtClean="0"/>
              <a:t>Time to work on the </a:t>
            </a:r>
            <a:r>
              <a:rPr lang="en-US" sz="2400" dirty="0" err="1" smtClean="0"/>
              <a:t>Lorax</a:t>
            </a:r>
            <a:r>
              <a:rPr lang="en-US" sz="2400" dirty="0" smtClean="0"/>
              <a:t>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was to have the </a:t>
            </a:r>
            <a:r>
              <a:rPr lang="en-US" dirty="0" err="1" smtClean="0"/>
              <a:t>WiFi</a:t>
            </a:r>
            <a:r>
              <a:rPr lang="en-US" dirty="0" smtClean="0"/>
              <a:t> password could you do research on your phones?</a:t>
            </a:r>
          </a:p>
          <a:p>
            <a:endParaRPr lang="en-US" dirty="0" smtClean="0"/>
          </a:p>
          <a:p>
            <a:r>
              <a:rPr lang="en-US" dirty="0" smtClean="0"/>
              <a:t>Schedule of due dates posted outside the door.</a:t>
            </a:r>
          </a:p>
          <a:p>
            <a:endParaRPr lang="en-US" dirty="0" smtClean="0"/>
          </a:p>
          <a:p>
            <a:r>
              <a:rPr lang="en-US" dirty="0" smtClean="0"/>
              <a:t>National Pass Rates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abbled.org/wp-content/uploads/2012/02/truffala-stencil-dab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1"/>
            <a:ext cx="3733800" cy="6835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3294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Food for thought…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3519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your values align with your parents?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abbled.org/wp-content/uploads/2012/02/truffala-stencil-dabb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1"/>
            <a:ext cx="3733800" cy="6835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3294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Food for thought…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03465" y="3962400"/>
            <a:ext cx="3940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values exist in our economic system?</a:t>
            </a:r>
          </a:p>
          <a:p>
            <a:r>
              <a:rPr lang="en-US" sz="3200" dirty="0" smtClean="0"/>
              <a:t>HOW do you know this?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14600"/>
            <a:ext cx="85323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does it mean to act within an ethical code?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splayisland.co.uk/files/costumes/856/7676/truff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6692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happens when the ethical code conflicts with the “accepted norms” for behavior?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splayisland.co.uk/files/costumes/856/7676/truff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206692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While we watch the </a:t>
            </a:r>
            <a:r>
              <a:rPr lang="en-US" sz="3200" dirty="0" err="1" smtClean="0"/>
              <a:t>Lorax</a:t>
            </a:r>
            <a:r>
              <a:rPr lang="en-US" sz="3200" dirty="0" smtClean="0"/>
              <a:t>, think ponder what the characters are valuing and how their behavior reflects that.</a:t>
            </a:r>
          </a:p>
          <a:p>
            <a:endParaRPr lang="en-US" sz="3200" dirty="0" smtClean="0"/>
          </a:p>
          <a:p>
            <a:r>
              <a:rPr lang="en-US" sz="3200" dirty="0" smtClean="0"/>
              <a:t>Who (or what values/concepts) in real life might the characters represent?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splayisland.co.uk/files/costumes/856/7676/truff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6692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07AUG2015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Who did the </a:t>
            </a:r>
            <a:r>
              <a:rPr lang="en-US" dirty="0" err="1" smtClean="0"/>
              <a:t>lorax</a:t>
            </a:r>
            <a:r>
              <a:rPr lang="en-US" dirty="0" smtClean="0"/>
              <a:t> </a:t>
            </a:r>
            <a:r>
              <a:rPr lang="en-US" dirty="0" smtClean="0"/>
              <a:t>and the once-</a:t>
            </a:r>
            <a:r>
              <a:rPr lang="en-US" dirty="0" err="1" smtClean="0"/>
              <a:t>ler</a:t>
            </a:r>
            <a:r>
              <a:rPr lang="en-US" dirty="0" smtClean="0"/>
              <a:t> represent?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What did the </a:t>
            </a:r>
            <a:r>
              <a:rPr lang="en-US" dirty="0" err="1" smtClean="0"/>
              <a:t>truffula</a:t>
            </a:r>
            <a:r>
              <a:rPr lang="en-US" dirty="0" smtClean="0"/>
              <a:t> tree </a:t>
            </a:r>
            <a:r>
              <a:rPr lang="en-US" dirty="0" err="1" smtClean="0"/>
              <a:t>repesent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cosplayisland.co.uk/files/costumes/856/7676/truff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066925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Economics </a:t>
            </a:r>
            <a:r>
              <a:rPr lang="en-US" dirty="0" smtClean="0">
                <a:sym typeface="Wingdings"/>
              </a:rPr>
              <a:t></a:t>
            </a:r>
            <a:r>
              <a:rPr lang="en-US" dirty="0" smtClean="0"/>
              <a:t> </a:t>
            </a:r>
            <a:r>
              <a:rPr lang="en-US" dirty="0" smtClean="0"/>
              <a:t>Ecology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 fontScale="92500" lnSpcReduction="20000"/>
          </a:bodyPr>
          <a:lstStyle/>
          <a:p>
            <a:pPr marR="0" eaLnBrk="1" hangingPunct="1"/>
            <a:r>
              <a:rPr lang="en-US" dirty="0" smtClean="0">
                <a:solidFill>
                  <a:schemeClr val="tx1"/>
                </a:solidFill>
              </a:rPr>
              <a:t>Economic systems are rooted in AND limited by ecological systems </a:t>
            </a:r>
            <a:endParaRPr lang="en-US" dirty="0" smtClean="0">
              <a:solidFill>
                <a:schemeClr val="tx1"/>
              </a:solidFill>
            </a:endParaRPr>
          </a:p>
          <a:p>
            <a:pPr marR="0" eaLnBrk="1" hangingPunct="1"/>
            <a:endParaRPr lang="en-US" dirty="0" smtClean="0">
              <a:solidFill>
                <a:schemeClr val="tx1"/>
              </a:solidFill>
            </a:endParaRPr>
          </a:p>
          <a:p>
            <a:pPr marR="0" eaLnBrk="1" hangingPunct="1"/>
            <a:r>
              <a:rPr lang="en-US" dirty="0" smtClean="0">
                <a:solidFill>
                  <a:schemeClr val="tx1"/>
                </a:solidFill>
              </a:rPr>
              <a:t>Biotic + </a:t>
            </a:r>
            <a:r>
              <a:rPr lang="en-US" dirty="0" err="1" smtClean="0">
                <a:solidFill>
                  <a:schemeClr val="tx1"/>
                </a:solidFill>
              </a:rPr>
              <a:t>Abiotic</a:t>
            </a:r>
            <a:r>
              <a:rPr lang="en-US" dirty="0" smtClean="0">
                <a:solidFill>
                  <a:schemeClr val="tx1"/>
                </a:solidFill>
              </a:rPr>
              <a:t> = Ecologic System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wallbeep.com/wp-content/uploads/2015/05/awesome-earth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838200"/>
            <a:ext cx="328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Everything is Connected!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Economic </a:t>
            </a:r>
            <a:r>
              <a:rPr lang="en-US" dirty="0" smtClean="0"/>
              <a:t>System </a:t>
            </a:r>
            <a:r>
              <a:rPr lang="en-US" dirty="0" smtClean="0"/>
              <a:t>in a picture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(Capitalism)</a:t>
            </a:r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446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Natural Resources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029200" y="3124200"/>
            <a:ext cx="1786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Social Values</a:t>
            </a:r>
          </a:p>
          <a:p>
            <a:r>
              <a:rPr lang="en-US" sz="2400" dirty="0"/>
              <a:t>(laws)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59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Goods and </a:t>
            </a:r>
          </a:p>
          <a:p>
            <a:r>
              <a:rPr lang="en-US" sz="2400" dirty="0"/>
              <a:t>Services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eaLnBrk="1" hangingPunct="1"/>
            <a:r>
              <a:rPr lang="en-US" smtClean="0"/>
              <a:t>social institution through which goods are produced, distributed and consumed to satisfy people</a:t>
            </a:r>
            <a:r>
              <a:rPr lang="en-US" altLang="en-US" smtClean="0"/>
              <a:t>’</a:t>
            </a:r>
            <a:r>
              <a:rPr lang="en-US" smtClean="0"/>
              <a:t>s needs and wants,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2133600"/>
            <a:ext cx="2819400" cy="2133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029200" y="3124200"/>
            <a:ext cx="2027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(laws)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Types of capital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eaLnBrk="1" hangingPunct="1"/>
            <a:r>
              <a:rPr lang="en-US" smtClean="0"/>
              <a:t>Natural capital: earth</a:t>
            </a:r>
            <a:r>
              <a:rPr lang="en-US" altLang="en-US" smtClean="0"/>
              <a:t>’</a:t>
            </a:r>
            <a:r>
              <a:rPr lang="en-US" smtClean="0"/>
              <a:t>s natural processes</a:t>
            </a:r>
          </a:p>
          <a:p>
            <a:pPr eaLnBrk="1" hangingPunct="1"/>
            <a:r>
              <a:rPr lang="en-US" smtClean="0"/>
              <a:t>Human capital: people</a:t>
            </a:r>
            <a:r>
              <a:rPr lang="en-US" altLang="en-US" smtClean="0"/>
              <a:t>’</a:t>
            </a:r>
            <a:r>
              <a:rPr lang="en-US" smtClean="0"/>
              <a:t>s physical and mental talents</a:t>
            </a:r>
          </a:p>
          <a:p>
            <a:pPr eaLnBrk="1" hangingPunct="1"/>
            <a:r>
              <a:rPr lang="en-US" smtClean="0"/>
              <a:t>Manufactured: machinery, equipment,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Think natural + human capital + </a:t>
            </a:r>
            <a:r>
              <a:rPr lang="en-US" dirty="0" smtClean="0">
                <a:ea typeface="+mn-ea"/>
              </a:rPr>
              <a:t>manufactured capital </a:t>
            </a:r>
            <a:r>
              <a:rPr lang="en-US" dirty="0">
                <a:ea typeface="+mn-ea"/>
              </a:rPr>
              <a:t>= tradable goods and services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425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165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Think natural + human capital + manufactured = tradable goods and services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2425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05200"/>
            <a:ext cx="165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67818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953000" y="2362200"/>
            <a:ext cx="2819400" cy="2133600"/>
          </a:xfrm>
          <a:prstGeom prst="ellipse">
            <a:avLst/>
          </a:prstGeom>
          <a:solidFill>
            <a:schemeClr val="bg1"/>
          </a:solidFill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(laws, trade systems, regulations)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“Free Market” economy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interaction of DEMAND and SUPPLY and PRICE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economists believe that an economic system based on private ownership without government interference is the best way to solve problems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In this system companies that produce goods and services are driven by consumer choice.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1905000"/>
            <a:ext cx="4041775" cy="3846513"/>
          </a:xfrm>
        </p:spPr>
        <p:txBody>
          <a:bodyPr/>
          <a:lstStyle/>
          <a:p>
            <a:pPr eaLnBrk="1" hangingPunct="1"/>
            <a:r>
              <a:rPr lang="en-US" sz="3200" smtClean="0"/>
              <a:t>Supply and demand curves intersect at market price equilibrium point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4164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vignette3.wikia.nocookie.net/truecapitalist/images/0/0f/The_Faces_of_Capitalism_by_Pit_Kuru.jpg/revision/latest?cb=20120115230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267200" cy="5590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1152.nicerweb.com/Locked/media/ch53/53_22HumanPopGrowth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6477000" cy="4191001"/>
          </a:xfrm>
          <a:prstGeom prst="rect">
            <a:avLst/>
          </a:prstGeom>
          <a:noFill/>
        </p:spPr>
      </p:pic>
      <p:pic>
        <p:nvPicPr>
          <p:cNvPr id="30724" name="Picture 4" descr="http://wikieducator.org/images/thumb/0/0d/22Jul09_eclipse_Varanasi.jpg/480px-22Jul09_eclipse_Varan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econedlink.org/lessons/images_lessons/650_marketScheduleGraph_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086600" cy="54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s://anticap.files.wordpress.com/2013/03/min-w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21208"/>
            <a:ext cx="6400800" cy="633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system in a picture…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971800" y="2819400"/>
            <a:ext cx="2737104" cy="2362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057525" y="5329238"/>
            <a:ext cx="273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Natural Resources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29200" y="2895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Social Values</a:t>
            </a:r>
          </a:p>
          <a:p>
            <a:r>
              <a:rPr lang="en-US"/>
              <a:t>(laws, trade systems, regulations)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209800" y="3124200"/>
            <a:ext cx="169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Goods and </a:t>
            </a:r>
          </a:p>
          <a:p>
            <a:r>
              <a:rPr lang="en-US"/>
              <a:t>Services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4800600"/>
            <a:ext cx="2438400" cy="1752600"/>
          </a:xfrm>
          <a:prstGeom prst="ellipse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ways can this have “value”?</a:t>
            </a:r>
            <a:endParaRPr lang="en-US" dirty="0"/>
          </a:p>
        </p:txBody>
      </p:sp>
      <p:pic>
        <p:nvPicPr>
          <p:cNvPr id="1026" name="Picture 2" descr="http://canopyplanet.org/uploads/images/amazon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42481" cy="49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876" b="13876"/>
          <a:stretch>
            <a:fillRect/>
          </a:stretch>
        </p:blipFill>
        <p:spPr>
          <a:xfrm>
            <a:off x="457200" y="0"/>
            <a:ext cx="8229600" cy="4525963"/>
          </a:xfrm>
        </p:spPr>
      </p:pic>
      <p:pic>
        <p:nvPicPr>
          <p:cNvPr id="11266" name="Picture 2" descr="http://www.elandelwoodproducts.com/img/slideshow/hom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1049"/>
            <a:ext cx="3685310" cy="2266951"/>
          </a:xfrm>
          <a:prstGeom prst="rect">
            <a:avLst/>
          </a:prstGeom>
          <a:noFill/>
        </p:spPr>
      </p:pic>
      <p:pic>
        <p:nvPicPr>
          <p:cNvPr id="11268" name="Picture 4" descr="http://ecx.images-amazon.com/images/I/41W-WWuvHKL._SY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000500"/>
            <a:ext cx="2667000" cy="2857500"/>
          </a:xfrm>
          <a:prstGeom prst="rect">
            <a:avLst/>
          </a:prstGeom>
          <a:noFill/>
        </p:spPr>
      </p:pic>
      <p:pic>
        <p:nvPicPr>
          <p:cNvPr id="11270" name="Picture 6" descr="http://www.premierhandling.com/wp-content/uploads/2013/02/usa-pal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76" y="4724400"/>
            <a:ext cx="3357524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High throughput economics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81534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Continued increase of flow of materials and resources is needed to continue economic </a:t>
            </a:r>
            <a:r>
              <a:rPr lang="en-US" b="1" i="1" u="sng" dirty="0" smtClean="0">
                <a:solidFill>
                  <a:schemeClr val="tx2"/>
                </a:solidFill>
                <a:ea typeface="+mn-ea"/>
              </a:rPr>
              <a:t>growth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i="1" u="sng" dirty="0" smtClean="0">
              <a:solidFill>
                <a:schemeClr val="tx2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Waste ends up in planetary sinks (air, soil, water, organisms)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Draw on board (</a:t>
            </a:r>
            <a:r>
              <a:rPr lang="en-US" dirty="0" err="1" smtClean="0">
                <a:ea typeface="+mn-ea"/>
              </a:rPr>
              <a:t>pg</a:t>
            </a:r>
            <a:r>
              <a:rPr lang="en-US" dirty="0" smtClean="0">
                <a:ea typeface="+mn-ea"/>
              </a:rPr>
              <a:t> 634)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4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 worth of anything (natural, human, and manufactured goods) is based solely on its ability to be traded on a market. </a:t>
            </a:r>
          </a:p>
          <a:p>
            <a:pPr eaLnBrk="1" hangingPunct="1"/>
            <a:r>
              <a:rPr lang="en-US" dirty="0" smtClean="0"/>
              <a:t>Open-access resources, like air, the ocean, forests, freshwater, are available to all are not traded on the market.</a:t>
            </a:r>
          </a:p>
          <a:p>
            <a:pPr eaLnBrk="1" hangingPunct="1"/>
            <a:r>
              <a:rPr lang="en-US" dirty="0" smtClean="0"/>
              <a:t>These have NO value in any state of existence (good or bad) therefore there is no incentive besides government regulation to promote good </a:t>
            </a:r>
            <a:r>
              <a:rPr lang="en-US" dirty="0" smtClean="0"/>
              <a:t>behavior = MARKET FAILURE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500" smtClean="0"/>
              <a:t>Governments intervene to correct market failures…………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security </a:t>
            </a:r>
          </a:p>
          <a:p>
            <a:pPr eaLnBrk="1" hangingPunct="1"/>
            <a:r>
              <a:rPr lang="en-US" smtClean="0"/>
              <a:t>education</a:t>
            </a:r>
          </a:p>
          <a:p>
            <a:pPr eaLnBrk="1" hangingPunct="1"/>
            <a:r>
              <a:rPr lang="en-US" smtClean="0"/>
              <a:t>economic safety net</a:t>
            </a:r>
          </a:p>
          <a:p>
            <a:pPr eaLnBrk="1" hangingPunct="1"/>
            <a:r>
              <a:rPr lang="en-US" smtClean="0"/>
              <a:t>civil and property rights</a:t>
            </a:r>
          </a:p>
          <a:p>
            <a:pPr eaLnBrk="1" hangingPunct="1"/>
            <a:r>
              <a:rPr lang="en-US" smtClean="0"/>
              <a:t>worker health</a:t>
            </a:r>
          </a:p>
          <a:p>
            <a:pPr eaLnBrk="1" hangingPunct="1"/>
            <a:r>
              <a:rPr lang="en-US" smtClean="0"/>
              <a:t>protect natural capital</a:t>
            </a:r>
          </a:p>
          <a:p>
            <a:pPr eaLnBrk="1" hangingPunct="1"/>
            <a:r>
              <a:rPr lang="en-US" smtClean="0"/>
              <a:t>manage public land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Neoclassical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Marshall and Friedman (Chicago school of Economics)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Assume that growth is unlimited and that growth is essential to maintain a growing economy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Natural capital can be replaced with substitutes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Issues with these assumptions?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img.docstoccdn.com/thumb/orig/46692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everyuseful.com/images/infographics/media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6038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Biggering</a:t>
            </a:r>
            <a:r>
              <a:rPr lang="en-US" dirty="0" smtClean="0"/>
              <a:t>, </a:t>
            </a:r>
            <a:r>
              <a:rPr lang="en-US" dirty="0" err="1" smtClean="0"/>
              <a:t>biggering</a:t>
            </a:r>
            <a:r>
              <a:rPr lang="en-US" dirty="0" smtClean="0"/>
              <a:t>, and </a:t>
            </a:r>
            <a:r>
              <a:rPr lang="en-US" dirty="0" err="1" smtClean="0"/>
              <a:t>biggering</a:t>
            </a:r>
            <a:r>
              <a:rPr lang="en-US" dirty="0" smtClean="0"/>
              <a:t>” (economic growth is unlimited)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cyro.cs-territories.com/asa2_economics/unit6/images/schematichi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91714"/>
            <a:ext cx="7620000" cy="425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s://philoforchange.files.wordpress.com/2014/11/caplogic1.jp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401992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4" descr="https://upload.wikimedia.org/wikipedia/commons/a/a7/Anti-capitalism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430"/>
            <a:ext cx="4953000" cy="6127570"/>
          </a:xfrm>
          <a:prstGeom prst="rect">
            <a:avLst/>
          </a:prstGeom>
          <a:noFill/>
        </p:spPr>
      </p:pic>
      <p:pic>
        <p:nvPicPr>
          <p:cNvPr id="71686" name="Picture 6" descr="http://www.malikaduke.com/wp-content/uploads/2013/05/Capitalism-is-a-pyramid-sch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177" y="228600"/>
            <a:ext cx="430082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ncronline.org/sites/default/files/styles/article_slideshow/public/stories/images/11092012p18ph.jpg?itok=89srNg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74516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Dr. MLK Jr. mean?</a:t>
            </a:r>
            <a:endParaRPr lang="en-US" dirty="0"/>
          </a:p>
        </p:txBody>
      </p:sp>
      <p:pic>
        <p:nvPicPr>
          <p:cNvPr id="74754" name="Picture 2" descr="http://www.usatakeover.com/Dr._Martin_Luther_King__Jr_on_Capit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76629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Herman Daly and Robert </a:t>
            </a:r>
            <a:r>
              <a:rPr lang="en-US" dirty="0" err="1" smtClean="0">
                <a:ea typeface="+mn-ea"/>
              </a:rPr>
              <a:t>Costanza</a:t>
            </a:r>
            <a:endParaRPr lang="en-US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resources limited, no waste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encourage environmentally beneficial and sustainable forms of economic development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harmful environmental and health effects of production of goods should be included in price (full cost pricing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</a:rPr>
              <a:t>Issues with these assumptions?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7848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Ecological economists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1625" y="381000"/>
            <a:ext cx="8534400" cy="1524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</a:rPr>
              <a:t>Non – use value of natural resources/ ecological services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1625" y="2362200"/>
            <a:ext cx="8504238" cy="3736975"/>
          </a:xfrm>
        </p:spPr>
        <p:txBody>
          <a:bodyPr/>
          <a:lstStyle/>
          <a:p>
            <a:pPr eaLnBrk="1" hangingPunct="1"/>
            <a:r>
              <a:rPr lang="en-US" sz="3600" smtClean="0"/>
              <a:t>Existence value</a:t>
            </a:r>
          </a:p>
          <a:p>
            <a:pPr eaLnBrk="1" hangingPunct="1"/>
            <a:r>
              <a:rPr lang="en-US" sz="3600" smtClean="0"/>
              <a:t>Aesthetic  value</a:t>
            </a:r>
          </a:p>
          <a:p>
            <a:pPr eaLnBrk="1" hangingPunct="1"/>
            <a:r>
              <a:rPr lang="en-US" sz="3600" smtClean="0"/>
              <a:t>Bequest or opinion value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Strategies to fulfill goals…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 economic and environmental health /enforce laws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Cost Benefit 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uniform standards</a:t>
            </a:r>
          </a:p>
          <a:p>
            <a:pPr eaLnBrk="1" hangingPunct="1"/>
            <a:r>
              <a:rPr lang="en-US" smtClean="0"/>
              <a:t>clearly state all assumptions used</a:t>
            </a:r>
          </a:p>
          <a:p>
            <a:pPr eaLnBrk="1" hangingPunct="1"/>
            <a:r>
              <a:rPr lang="en-US" smtClean="0"/>
              <a:t>include estimates of ecological services</a:t>
            </a:r>
          </a:p>
          <a:p>
            <a:pPr eaLnBrk="1" hangingPunct="1"/>
            <a:r>
              <a:rPr lang="en-US" smtClean="0"/>
              <a:t>estimate long-term/short benefits and costs</a:t>
            </a:r>
          </a:p>
          <a:p>
            <a:pPr eaLnBrk="1" hangingPunct="1"/>
            <a:r>
              <a:rPr lang="en-US" smtClean="0"/>
              <a:t>summarize range of estimated costs and benefits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Strategies to fulfill goals…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Eco-labeling and certification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Phase in subsidies/tax breaks for environmentally beneficial goals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Tax shifting (pollution and waste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ea typeface="+mn-ea"/>
              </a:rPr>
              <a:t>Instead of income taxes)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8717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ritholtz.com/blog/wp-content/uploads/2012/05/k0p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015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Full-Cost Pricing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Price/ Direct Price does not include the Indirect or External costs of harm to environment or human health (hidden cost)</a:t>
            </a:r>
          </a:p>
          <a:p>
            <a:pPr eaLnBrk="1" hangingPunct="1"/>
            <a:r>
              <a:rPr lang="en-US" smtClean="0"/>
              <a:t>Ex. failure to include climate change in the prices of fossil fuels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 of poverty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/>
          <a:lstStyle/>
          <a:p>
            <a:pPr eaLnBrk="1" hangingPunct="1"/>
            <a:r>
              <a:rPr lang="en-US" sz="3200" smtClean="0"/>
              <a:t>GRAMEEN banks in Bangla Desh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lh4.googleusercontent.com/4Sz-BwFnY1Vp0TCTdCqzw3EZknPfQdPSCNpG27yX09ShdzWtAl24JHTGWK9F5iJPkbnPFgaJrV_M97rcLKrtpqdoe-EUi_mIERLmhtaDMXdjz6x-6mBLbVNjqDpzYw6RsQYkO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327"/>
            <a:ext cx="7848600" cy="677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liberatingwings.typepad.com/.a/6a010534b8668f970c0133ee6b0844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574403" cy="3200400"/>
          </a:xfrm>
          <a:prstGeom prst="rect">
            <a:avLst/>
          </a:prstGeom>
          <a:noFill/>
        </p:spPr>
      </p:pic>
      <p:pic>
        <p:nvPicPr>
          <p:cNvPr id="24580" name="Picture 4" descr="http://extras.mnginteractive.com/live/media/site36/2011/0713/20110713__Oil-Spill-Yellowstone-RiverB~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"/>
            <a:ext cx="57150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ens-newswire.com/wp-content/uploads/2014/05/20140505_denver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624234" cy="3276600"/>
          </a:xfrm>
          <a:prstGeom prst="rect">
            <a:avLst/>
          </a:prstGeom>
          <a:noFill/>
        </p:spPr>
      </p:pic>
      <p:pic>
        <p:nvPicPr>
          <p:cNvPr id="25604" name="Picture 4" descr="http://cdn.niobrarachalk.com/wp-content/uploads/sites/12/2014/05/haze-62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3714750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909</Words>
  <Application>Microsoft Office PowerPoint</Application>
  <PresentationFormat>On-screen Show (4:3)</PresentationFormat>
  <Paragraphs>145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Warm-Up   05AUG2015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Sustainable Solutions</vt:lpstr>
      <vt:lpstr>Slide 15</vt:lpstr>
      <vt:lpstr>Warm-Up   05AUG2015</vt:lpstr>
      <vt:lpstr>Logistics</vt:lpstr>
      <vt:lpstr>Slide 18</vt:lpstr>
      <vt:lpstr>Slide 19</vt:lpstr>
      <vt:lpstr>Slide 20</vt:lpstr>
      <vt:lpstr>Logistics</vt:lpstr>
      <vt:lpstr>Slide 22</vt:lpstr>
      <vt:lpstr>Slide 23</vt:lpstr>
      <vt:lpstr>Slide 24</vt:lpstr>
      <vt:lpstr>Slide 25</vt:lpstr>
      <vt:lpstr>Slide 26</vt:lpstr>
      <vt:lpstr>Slide 27</vt:lpstr>
      <vt:lpstr>Warm-Up   07AUG2015</vt:lpstr>
      <vt:lpstr>Economics  Ecology </vt:lpstr>
      <vt:lpstr>Economic System in a picture… (Capitalism)</vt:lpstr>
      <vt:lpstr>Economic System</vt:lpstr>
      <vt:lpstr>Economic System in a picture…</vt:lpstr>
      <vt:lpstr>Types of capital</vt:lpstr>
      <vt:lpstr>Slide 34</vt:lpstr>
      <vt:lpstr>Slide 35</vt:lpstr>
      <vt:lpstr>Economic system in a picture…</vt:lpstr>
      <vt:lpstr>“Free Market” economy</vt:lpstr>
      <vt:lpstr>Slide 38</vt:lpstr>
      <vt:lpstr>Slide 39</vt:lpstr>
      <vt:lpstr>Slide 40</vt:lpstr>
      <vt:lpstr>Slide 41</vt:lpstr>
      <vt:lpstr>Economic system in a picture…</vt:lpstr>
      <vt:lpstr>How many ways can this have “value”?</vt:lpstr>
      <vt:lpstr>Slide 44</vt:lpstr>
      <vt:lpstr>High throughput economics</vt:lpstr>
      <vt:lpstr>Slide 46</vt:lpstr>
      <vt:lpstr>Governments intervene to correct market failures…………</vt:lpstr>
      <vt:lpstr>Neoclassical Economics</vt:lpstr>
      <vt:lpstr>Slide 49</vt:lpstr>
      <vt:lpstr>“Biggering, biggering, and biggering” (economic growth is unlimited)</vt:lpstr>
      <vt:lpstr>Slide 51</vt:lpstr>
      <vt:lpstr>Slide 52</vt:lpstr>
      <vt:lpstr>Slide 53</vt:lpstr>
      <vt:lpstr>Slide 54</vt:lpstr>
      <vt:lpstr>Slide 55</vt:lpstr>
      <vt:lpstr>Non – use value of natural resources/ ecological services</vt:lpstr>
      <vt:lpstr>Strategies to fulfill goals…</vt:lpstr>
      <vt:lpstr> Cost Benefit analysis</vt:lpstr>
      <vt:lpstr>Strategies to fulfill goals…</vt:lpstr>
      <vt:lpstr>Full-Cost Pricing</vt:lpstr>
      <vt:lpstr>Reduction of poverty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 Leigh</dc:creator>
  <cp:lastModifiedBy>mandi leigh</cp:lastModifiedBy>
  <cp:revision>19</cp:revision>
  <dcterms:created xsi:type="dcterms:W3CDTF">2006-08-16T00:00:00Z</dcterms:created>
  <dcterms:modified xsi:type="dcterms:W3CDTF">2015-08-07T15:28:59Z</dcterms:modified>
</cp:coreProperties>
</file>